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1.xml" ContentType="application/vnd.openxmlformats-officedocument.presentationml.notesSlide+xml"/>
  <Override PartName="/ppt/charts/chart3.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739" r:id="rId3"/>
    <p:sldMasterId id="2147483808" r:id="rId4"/>
  </p:sldMasterIdLst>
  <p:notesMasterIdLst>
    <p:notesMasterId r:id="rId72"/>
  </p:notesMasterIdLst>
  <p:sldIdLst>
    <p:sldId id="257" r:id="rId5"/>
    <p:sldId id="258" r:id="rId6"/>
    <p:sldId id="259" r:id="rId7"/>
    <p:sldId id="260" r:id="rId8"/>
    <p:sldId id="293" r:id="rId9"/>
    <p:sldId id="663" r:id="rId10"/>
    <p:sldId id="724" r:id="rId11"/>
    <p:sldId id="664" r:id="rId12"/>
    <p:sldId id="465" r:id="rId13"/>
    <p:sldId id="466" r:id="rId14"/>
    <p:sldId id="269" r:id="rId15"/>
    <p:sldId id="503" r:id="rId16"/>
    <p:sldId id="723" r:id="rId17"/>
    <p:sldId id="468" r:id="rId18"/>
    <p:sldId id="563" r:id="rId19"/>
    <p:sldId id="564" r:id="rId20"/>
    <p:sldId id="500" r:id="rId21"/>
    <p:sldId id="615" r:id="rId22"/>
    <p:sldId id="565" r:id="rId23"/>
    <p:sldId id="662" r:id="rId24"/>
    <p:sldId id="504" r:id="rId25"/>
    <p:sldId id="505" r:id="rId26"/>
    <p:sldId id="567" r:id="rId27"/>
    <p:sldId id="568" r:id="rId28"/>
    <p:sldId id="506" r:id="rId29"/>
    <p:sldId id="571" r:id="rId30"/>
    <p:sldId id="472" r:id="rId31"/>
    <p:sldId id="569" r:id="rId32"/>
    <p:sldId id="570" r:id="rId33"/>
    <p:sldId id="572" r:id="rId34"/>
    <p:sldId id="474" r:id="rId35"/>
    <p:sldId id="359" r:id="rId36"/>
    <p:sldId id="502" r:id="rId37"/>
    <p:sldId id="581" r:id="rId38"/>
    <p:sldId id="580" r:id="rId39"/>
    <p:sldId id="573" r:id="rId40"/>
    <p:sldId id="574" r:id="rId41"/>
    <p:sldId id="575" r:id="rId42"/>
    <p:sldId id="576" r:id="rId43"/>
    <p:sldId id="577" r:id="rId44"/>
    <p:sldId id="578" r:id="rId45"/>
    <p:sldId id="579" r:id="rId46"/>
    <p:sldId id="375" r:id="rId47"/>
    <p:sldId id="584" r:id="rId48"/>
    <p:sldId id="586" r:id="rId49"/>
    <p:sldId id="592" r:id="rId50"/>
    <p:sldId id="361" r:id="rId51"/>
    <p:sldId id="686" r:id="rId52"/>
    <p:sldId id="688" r:id="rId53"/>
    <p:sldId id="690" r:id="rId54"/>
    <p:sldId id="691" r:id="rId55"/>
    <p:sldId id="692" r:id="rId56"/>
    <p:sldId id="693" r:id="rId57"/>
    <p:sldId id="694" r:id="rId58"/>
    <p:sldId id="695" r:id="rId59"/>
    <p:sldId id="696" r:id="rId60"/>
    <p:sldId id="722" r:id="rId61"/>
    <p:sldId id="698" r:id="rId62"/>
    <p:sldId id="699" r:id="rId63"/>
    <p:sldId id="700" r:id="rId64"/>
    <p:sldId id="701" r:id="rId65"/>
    <p:sldId id="702" r:id="rId66"/>
    <p:sldId id="278" r:id="rId67"/>
    <p:sldId id="703" r:id="rId68"/>
    <p:sldId id="704" r:id="rId69"/>
    <p:sldId id="708" r:id="rId70"/>
    <p:sldId id="709" r:id="rId7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utsch, Zachary (CFPB)" initials="TZ(" lastIdx="2" clrIdx="0"/>
  <p:cmAuthor id="1" name="Evans, Kristen (CFPB)" initials="KME" lastIdx="9" clrIdx="1"/>
  <p:cmAuthor id="2" name="Schlachtmeyer, Laura (CFPB)" initials="LKS" lastIdx="39" clrIdx="2"/>
  <p:cmAuthor id="3" name="Chandler, Jocelyn (CFPB)" initials="JC" lastIdx="2" clrIdx="3"/>
  <p:cmAuthor id="4" name="Dickenson, Denise" initials="DD" lastIdx="47" clrIdx="4"/>
  <p:cmAuthor id="5" name="Krueger, Vanessa (CFPB)" initials="KV(" lastIdx="1" clrIdx="5"/>
  <p:cmAuthor id="6" name="Kristin Bateman" initials="KLB" lastIdx="7" clrIdx="6"/>
  <p:cmAuthor id="7" name="Legal Divsion" initials="LD" lastIdx="1" clrIdx="7"/>
  <p:cmAuthor id="8" name="Erdmann, Craig (CFPB)" initials="CCE" lastIdx="6" clrIdx="8"/>
  <p:cmAuthor id="9" name="Nedimalah" initials="LD" lastIdx="4" clrIdx="9"/>
  <p:cmAuthor id="10" name="McDowell, Kenneth (CFPB)" initials="MK(" lastIdx="0" clrIdx="10"/>
  <p:cmAuthor id="11" name="Rosenthal, Joshua (CFPB)" initials="RJ(" lastIdx="1" clrIdx="11"/>
  <p:cmAuthor id="12" name="Rainson, Matthew (CFPB)" initials="MR" lastIdx="1" clrIdx="12"/>
  <p:cmAuthor id="13" name="Tony Camilli" initials="TC" lastIdx="1" clrIdx="13"/>
  <p:cmAuthor id="14" name="Dickenson, Denise (CFPB)" initials="DD" lastIdx="1"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2" autoAdjust="0"/>
    <p:restoredTop sz="81543" autoAdjust="0"/>
  </p:normalViewPr>
  <p:slideViewPr>
    <p:cSldViewPr>
      <p:cViewPr varScale="1">
        <p:scale>
          <a:sx n="91" d="100"/>
          <a:sy n="91" d="100"/>
        </p:scale>
        <p:origin x="312"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784" y="-9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ortizh\Downloads\cfpb_excel_charts_r7_04101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wdcfssvs.cfpb.local\Department\Consumer%20Education%20&amp;%20Engagement\Older%20Americans\RECORDS%20MANAGEMENT\OA%20Working%20Files\Retirement%20Tool\Before%20you%20claim%20-%20Social%20Security%20tool\Fact%20Sheet\Chart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445230321706"/>
          <c:y val="2.7777777777777801E-2"/>
          <c:w val="0.83791380904226398"/>
          <c:h val="0.85586570011799401"/>
        </c:manualLayout>
      </c:layout>
      <c:barChart>
        <c:barDir val="col"/>
        <c:grouping val="clustered"/>
        <c:varyColors val="0"/>
        <c:ser>
          <c:idx val="0"/>
          <c:order val="0"/>
          <c:tx>
            <c:strRef>
              <c:f>Sheet1!$C$2</c:f>
              <c:strCache>
                <c:ptCount val="1"/>
                <c:pt idx="0">
                  <c:v>Population 62+</c:v>
                </c:pt>
              </c:strCache>
            </c:strRef>
          </c:tx>
          <c:spPr>
            <a:solidFill>
              <a:srgbClr val="00B050"/>
            </a:solidFill>
            <a:ln w="38100">
              <a:solidFill>
                <a:srgbClr val="00B050"/>
              </a:solidFill>
            </a:ln>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Sheet1!$B$3:$B$7</c:f>
              <c:numCache>
                <c:formatCode>General</c:formatCode>
                <c:ptCount val="5"/>
                <c:pt idx="0">
                  <c:v>2016</c:v>
                </c:pt>
                <c:pt idx="1">
                  <c:v>2020</c:v>
                </c:pt>
                <c:pt idx="2">
                  <c:v>2030</c:v>
                </c:pt>
                <c:pt idx="3">
                  <c:v>2040</c:v>
                </c:pt>
                <c:pt idx="4">
                  <c:v>2050</c:v>
                </c:pt>
              </c:numCache>
            </c:numRef>
          </c:cat>
          <c:val>
            <c:numRef>
              <c:f>Sheet1!$C$3:$C$7</c:f>
              <c:numCache>
                <c:formatCode>#,##0.0</c:formatCode>
                <c:ptCount val="5"/>
                <c:pt idx="0">
                  <c:v>60.516255000000001</c:v>
                </c:pt>
                <c:pt idx="1">
                  <c:v>68.326204000000004</c:v>
                </c:pt>
                <c:pt idx="2">
                  <c:v>84.18050599999998</c:v>
                </c:pt>
                <c:pt idx="3">
                  <c:v>90.841640999999996</c:v>
                </c:pt>
                <c:pt idx="4">
                  <c:v>96.702584999999999</c:v>
                </c:pt>
              </c:numCache>
            </c:numRef>
          </c:val>
          <c:extLst>
            <c:ext xmlns:c16="http://schemas.microsoft.com/office/drawing/2014/chart" uri="{C3380CC4-5D6E-409C-BE32-E72D297353CC}">
              <c16:uniqueId val="{00000000-553D-44EF-AA6E-0B91E66EED87}"/>
            </c:ext>
          </c:extLst>
        </c:ser>
        <c:dLbls>
          <c:showLegendKey val="0"/>
          <c:showVal val="0"/>
          <c:showCatName val="0"/>
          <c:showSerName val="0"/>
          <c:showPercent val="0"/>
          <c:showBubbleSize val="0"/>
        </c:dLbls>
        <c:gapWidth val="74"/>
        <c:axId val="241542112"/>
        <c:axId val="241542504"/>
      </c:barChart>
      <c:catAx>
        <c:axId val="241542112"/>
        <c:scaling>
          <c:orientation val="minMax"/>
        </c:scaling>
        <c:delete val="0"/>
        <c:axPos val="b"/>
        <c:numFmt formatCode="General" sourceLinked="1"/>
        <c:majorTickMark val="out"/>
        <c:minorTickMark val="none"/>
        <c:tickLblPos val="nextTo"/>
        <c:txPr>
          <a:bodyPr/>
          <a:lstStyle/>
          <a:p>
            <a:pPr>
              <a:defRPr sz="1400" b="0">
                <a:solidFill>
                  <a:srgbClr val="75787B"/>
                </a:solidFill>
              </a:defRPr>
            </a:pPr>
            <a:endParaRPr lang="en-US"/>
          </a:p>
        </c:txPr>
        <c:crossAx val="241542504"/>
        <c:crosses val="autoZero"/>
        <c:auto val="1"/>
        <c:lblAlgn val="ctr"/>
        <c:lblOffset val="100"/>
        <c:noMultiLvlLbl val="0"/>
      </c:catAx>
      <c:valAx>
        <c:axId val="241542504"/>
        <c:scaling>
          <c:orientation val="minMax"/>
        </c:scaling>
        <c:delete val="0"/>
        <c:axPos val="l"/>
        <c:majorGridlines>
          <c:spPr>
            <a:ln>
              <a:noFill/>
            </a:ln>
          </c:spPr>
        </c:majorGridlines>
        <c:title>
          <c:tx>
            <c:rich>
              <a:bodyPr anchor="ctr" anchorCtr="0"/>
              <a:lstStyle/>
              <a:p>
                <a:pPr>
                  <a:defRPr sz="1600">
                    <a:solidFill>
                      <a:srgbClr val="75787B"/>
                    </a:solidFill>
                  </a:defRPr>
                </a:pPr>
                <a:r>
                  <a:rPr lang="en-US" sz="1600">
                    <a:solidFill>
                      <a:srgbClr val="75787B"/>
                    </a:solidFill>
                  </a:rPr>
                  <a:t>Millions</a:t>
                </a:r>
              </a:p>
            </c:rich>
          </c:tx>
          <c:layout>
            <c:manualLayout>
              <c:xMode val="edge"/>
              <c:yMode val="edge"/>
              <c:x val="1.45630594252641E-2"/>
              <c:y val="0.27902605924259499"/>
            </c:manualLayout>
          </c:layout>
          <c:overlay val="0"/>
        </c:title>
        <c:numFmt formatCode="#,##0.0" sourceLinked="1"/>
        <c:majorTickMark val="out"/>
        <c:minorTickMark val="none"/>
        <c:tickLblPos val="nextTo"/>
        <c:txPr>
          <a:bodyPr/>
          <a:lstStyle/>
          <a:p>
            <a:pPr>
              <a:defRPr sz="1100" b="0">
                <a:solidFill>
                  <a:schemeClr val="accent2"/>
                </a:solidFill>
              </a:defRPr>
            </a:pPr>
            <a:endParaRPr lang="en-US"/>
          </a:p>
        </c:txPr>
        <c:crossAx val="241542112"/>
        <c:crosses val="autoZero"/>
        <c:crossBetween val="between"/>
      </c:valAx>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270112975008497E-2"/>
          <c:y val="6.8965517241379296E-2"/>
          <c:w val="0.62141276078031904"/>
          <c:h val="0.77266602848154098"/>
        </c:manualLayout>
      </c:layout>
      <c:barChart>
        <c:barDir val="col"/>
        <c:grouping val="percentStacked"/>
        <c:varyColors val="0"/>
        <c:ser>
          <c:idx val="0"/>
          <c:order val="0"/>
          <c:tx>
            <c:strRef>
              <c:f>'Figure 3'!$B$4</c:f>
              <c:strCache>
                <c:ptCount val="1"/>
                <c:pt idx="0">
                  <c:v>Without a Savings Shortfall</c:v>
                </c:pt>
              </c:strCache>
            </c:strRef>
          </c:tx>
          <c:spPr>
            <a:solidFill>
              <a:srgbClr val="2CB34A"/>
            </a:solidFill>
            <a:effectLst/>
          </c:spPr>
          <c:invertIfNegative val="0"/>
          <c:dPt>
            <c:idx val="0"/>
            <c:invertIfNegative val="0"/>
            <c:bubble3D val="0"/>
            <c:extLst>
              <c:ext xmlns:c16="http://schemas.microsoft.com/office/drawing/2014/chart" uri="{C3380CC4-5D6E-409C-BE32-E72D297353CC}">
                <c16:uniqueId val="{00000000-11A0-4FE0-8147-44CFAC2D7946}"/>
              </c:ext>
            </c:extLst>
          </c:dPt>
          <c:dPt>
            <c:idx val="1"/>
            <c:invertIfNegative val="0"/>
            <c:bubble3D val="0"/>
            <c:extLst>
              <c:ext xmlns:c16="http://schemas.microsoft.com/office/drawing/2014/chart" uri="{C3380CC4-5D6E-409C-BE32-E72D297353CC}">
                <c16:uniqueId val="{00000001-11A0-4FE0-8147-44CFAC2D7946}"/>
              </c:ext>
            </c:extLst>
          </c:dPt>
          <c:dPt>
            <c:idx val="2"/>
            <c:invertIfNegative val="0"/>
            <c:bubble3D val="0"/>
            <c:extLst>
              <c:ext xmlns:c16="http://schemas.microsoft.com/office/drawing/2014/chart" uri="{C3380CC4-5D6E-409C-BE32-E72D297353CC}">
                <c16:uniqueId val="{00000002-11A0-4FE0-8147-44CFAC2D7946}"/>
              </c:ext>
            </c:extLst>
          </c:dPt>
          <c:dPt>
            <c:idx val="3"/>
            <c:invertIfNegative val="0"/>
            <c:bubble3D val="0"/>
            <c:extLst>
              <c:ext xmlns:c16="http://schemas.microsoft.com/office/drawing/2014/chart" uri="{C3380CC4-5D6E-409C-BE32-E72D297353CC}">
                <c16:uniqueId val="{00000003-11A0-4FE0-8147-44CFAC2D7946}"/>
              </c:ext>
            </c:extLst>
          </c:dPt>
          <c:dPt>
            <c:idx val="4"/>
            <c:invertIfNegative val="0"/>
            <c:bubble3D val="0"/>
            <c:extLst>
              <c:ext xmlns:c16="http://schemas.microsoft.com/office/drawing/2014/chart" uri="{C3380CC4-5D6E-409C-BE32-E72D297353CC}">
                <c16:uniqueId val="{00000004-11A0-4FE0-8147-44CFAC2D7946}"/>
              </c:ext>
            </c:extLst>
          </c:dPt>
          <c:dLbls>
            <c:numFmt formatCode="0%" sourceLinked="0"/>
            <c:spPr>
              <a:noFill/>
              <a:ln>
                <a:noFill/>
              </a:ln>
              <a:effectLst/>
            </c:spPr>
            <c:txPr>
              <a:bodyPr/>
              <a:lstStyle/>
              <a:p>
                <a:pPr>
                  <a:defRPr sz="1600" b="1">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3'!$A$5:$A$7</c:f>
              <c:strCache>
                <c:ptCount val="3"/>
                <c:pt idx="0">
                  <c:v>Early Boomers (born 1946-1955)</c:v>
                </c:pt>
                <c:pt idx="1">
                  <c:v>Late Boomers (born 1956-1964)</c:v>
                </c:pt>
                <c:pt idx="2">
                  <c:v>Generation X (born 1965-1976)</c:v>
                </c:pt>
              </c:strCache>
            </c:strRef>
          </c:cat>
          <c:val>
            <c:numRef>
              <c:f>'Figure 3'!$B$5:$B$7</c:f>
              <c:numCache>
                <c:formatCode>0%</c:formatCode>
                <c:ptCount val="3"/>
                <c:pt idx="0">
                  <c:v>0.56699999999999995</c:v>
                </c:pt>
                <c:pt idx="1">
                  <c:v>0.58499999999999996</c:v>
                </c:pt>
                <c:pt idx="2">
                  <c:v>0.57699999999999996</c:v>
                </c:pt>
              </c:numCache>
            </c:numRef>
          </c:val>
          <c:extLst>
            <c:ext xmlns:c16="http://schemas.microsoft.com/office/drawing/2014/chart" uri="{C3380CC4-5D6E-409C-BE32-E72D297353CC}">
              <c16:uniqueId val="{00000005-11A0-4FE0-8147-44CFAC2D7946}"/>
            </c:ext>
          </c:extLst>
        </c:ser>
        <c:ser>
          <c:idx val="1"/>
          <c:order val="1"/>
          <c:tx>
            <c:strRef>
              <c:f>'Figure 3'!$C$4</c:f>
              <c:strCache>
                <c:ptCount val="1"/>
                <c:pt idx="0">
                  <c:v>With a Savings Shortfall</c:v>
                </c:pt>
              </c:strCache>
            </c:strRef>
          </c:tx>
          <c:spPr>
            <a:solidFill>
              <a:srgbClr val="DBEDD4"/>
            </a:solidFill>
            <a:effectLst/>
          </c:spPr>
          <c:invertIfNegative val="0"/>
          <c:dLbls>
            <c:dLbl>
              <c:idx val="1"/>
              <c:tx>
                <c:rich>
                  <a:bodyPr/>
                  <a:lstStyle/>
                  <a:p>
                    <a:r>
                      <a:rPr lang="en-US" sz="1600"/>
                      <a:t>42%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A0-4FE0-8147-44CFAC2D7946}"/>
                </c:ext>
              </c:extLst>
            </c:dLbl>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3'!$A$5:$A$7</c:f>
              <c:strCache>
                <c:ptCount val="3"/>
                <c:pt idx="0">
                  <c:v>Early Boomers (born 1946-1955)</c:v>
                </c:pt>
                <c:pt idx="1">
                  <c:v>Late Boomers (born 1956-1964)</c:v>
                </c:pt>
                <c:pt idx="2">
                  <c:v>Generation X (born 1965-1976)</c:v>
                </c:pt>
              </c:strCache>
            </c:strRef>
          </c:cat>
          <c:val>
            <c:numRef>
              <c:f>'Figure 3'!$C$5:$C$7</c:f>
              <c:numCache>
                <c:formatCode>0%</c:formatCode>
                <c:ptCount val="3"/>
                <c:pt idx="0">
                  <c:v>0.433</c:v>
                </c:pt>
                <c:pt idx="1">
                  <c:v>0.41</c:v>
                </c:pt>
                <c:pt idx="2">
                  <c:v>0.42299999999999999</c:v>
                </c:pt>
              </c:numCache>
            </c:numRef>
          </c:val>
          <c:extLst>
            <c:ext xmlns:c16="http://schemas.microsoft.com/office/drawing/2014/chart" uri="{C3380CC4-5D6E-409C-BE32-E72D297353CC}">
              <c16:uniqueId val="{00000007-11A0-4FE0-8147-44CFAC2D7946}"/>
            </c:ext>
          </c:extLst>
        </c:ser>
        <c:dLbls>
          <c:showLegendKey val="0"/>
          <c:showVal val="0"/>
          <c:showCatName val="0"/>
          <c:showSerName val="0"/>
          <c:showPercent val="0"/>
          <c:showBubbleSize val="0"/>
        </c:dLbls>
        <c:gapWidth val="50"/>
        <c:overlap val="100"/>
        <c:axId val="241543288"/>
        <c:axId val="241543680"/>
      </c:barChart>
      <c:catAx>
        <c:axId val="241543288"/>
        <c:scaling>
          <c:orientation val="minMax"/>
        </c:scaling>
        <c:delete val="0"/>
        <c:axPos val="b"/>
        <c:numFmt formatCode="General" sourceLinked="1"/>
        <c:majorTickMark val="out"/>
        <c:minorTickMark val="none"/>
        <c:tickLblPos val="nextTo"/>
        <c:txPr>
          <a:bodyPr/>
          <a:lstStyle/>
          <a:p>
            <a:pPr>
              <a:defRPr sz="1200">
                <a:solidFill>
                  <a:srgbClr val="75787B"/>
                </a:solidFill>
                <a:latin typeface="Arial"/>
                <a:cs typeface="Arial"/>
              </a:defRPr>
            </a:pPr>
            <a:endParaRPr lang="en-US"/>
          </a:p>
        </c:txPr>
        <c:crossAx val="241543680"/>
        <c:crosses val="autoZero"/>
        <c:auto val="1"/>
        <c:lblAlgn val="ctr"/>
        <c:lblOffset val="100"/>
        <c:noMultiLvlLbl val="0"/>
      </c:catAx>
      <c:valAx>
        <c:axId val="241543680"/>
        <c:scaling>
          <c:orientation val="minMax"/>
          <c:min val="0"/>
        </c:scaling>
        <c:delete val="0"/>
        <c:axPos val="l"/>
        <c:numFmt formatCode="0%" sourceLinked="1"/>
        <c:majorTickMark val="out"/>
        <c:minorTickMark val="none"/>
        <c:tickLblPos val="nextTo"/>
        <c:txPr>
          <a:bodyPr/>
          <a:lstStyle/>
          <a:p>
            <a:pPr>
              <a:defRPr sz="1600">
                <a:solidFill>
                  <a:srgbClr val="75787B"/>
                </a:solidFill>
                <a:latin typeface="Arial"/>
                <a:cs typeface="Arial"/>
              </a:defRPr>
            </a:pPr>
            <a:endParaRPr lang="en-US"/>
          </a:p>
        </c:txPr>
        <c:crossAx val="241543288"/>
        <c:crosses val="autoZero"/>
        <c:crossBetween val="between"/>
        <c:majorUnit val="0.2"/>
      </c:valAx>
      <c:spPr>
        <a:ln>
          <a:noFill/>
        </a:ln>
        <a:effectLst/>
      </c:spPr>
    </c:plotArea>
    <c:legend>
      <c:legendPos val="r"/>
      <c:layout>
        <c:manualLayout>
          <c:xMode val="edge"/>
          <c:yMode val="edge"/>
          <c:x val="0.72985368091124503"/>
          <c:y val="0.280734908136483"/>
          <c:w val="0.21947904084804901"/>
          <c:h val="0.3833854729978560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sz="1400" dirty="0">
                <a:latin typeface="Arial" panose="020B0604020202020204" pitchFamily="34" charset="0"/>
                <a:cs typeface="Arial" panose="020B0604020202020204" pitchFamily="34" charset="0"/>
              </a:rPr>
              <a:t>Percent of older households  with debt (2001</a:t>
            </a:r>
            <a:r>
              <a:rPr lang="en-US" sz="1400" baseline="0" dirty="0">
                <a:latin typeface="Arial" panose="020B0604020202020204" pitchFamily="34" charset="0"/>
                <a:cs typeface="Arial" panose="020B0604020202020204" pitchFamily="34" charset="0"/>
              </a:rPr>
              <a:t> to 2016)</a:t>
            </a:r>
            <a:endParaRPr lang="en-US" sz="1400" dirty="0">
              <a:latin typeface="Arial" panose="020B0604020202020204" pitchFamily="34" charset="0"/>
              <a:cs typeface="Arial" panose="020B0604020202020204" pitchFamily="34" charset="0"/>
            </a:endParaRPr>
          </a:p>
        </c:rich>
      </c:tx>
      <c:overlay val="1"/>
    </c:title>
    <c:autoTitleDeleted val="0"/>
    <c:plotArea>
      <c:layout>
        <c:manualLayout>
          <c:layoutTarget val="inner"/>
          <c:xMode val="edge"/>
          <c:yMode val="edge"/>
          <c:x val="0.102825108926972"/>
          <c:y val="0.14655828529517001"/>
          <c:w val="0.83124237769639697"/>
          <c:h val="0.65884187109405801"/>
        </c:manualLayout>
      </c:layout>
      <c:lineChart>
        <c:grouping val="standard"/>
        <c:varyColors val="0"/>
        <c:ser>
          <c:idx val="2"/>
          <c:order val="0"/>
          <c:tx>
            <c:strRef>
              <c:f>Debt!$D$23</c:f>
              <c:strCache>
                <c:ptCount val="1"/>
                <c:pt idx="0">
                  <c:v>65-74</c:v>
                </c:pt>
              </c:strCache>
            </c:strRef>
          </c:tx>
          <c:spPr>
            <a:ln>
              <a:solidFill>
                <a:srgbClr val="92D050"/>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Debt!$C$24:$C$29</c:f>
              <c:numCache>
                <c:formatCode>General</c:formatCode>
                <c:ptCount val="6"/>
                <c:pt idx="0">
                  <c:v>2001</c:v>
                </c:pt>
                <c:pt idx="1">
                  <c:v>2004</c:v>
                </c:pt>
                <c:pt idx="2">
                  <c:v>2007</c:v>
                </c:pt>
                <c:pt idx="3">
                  <c:v>2010</c:v>
                </c:pt>
                <c:pt idx="4">
                  <c:v>2013</c:v>
                </c:pt>
                <c:pt idx="5">
                  <c:v>2016</c:v>
                </c:pt>
              </c:numCache>
            </c:numRef>
          </c:cat>
          <c:val>
            <c:numRef>
              <c:f>Debt!$D$24:$D$29</c:f>
              <c:numCache>
                <c:formatCode>0%</c:formatCode>
                <c:ptCount val="6"/>
                <c:pt idx="0">
                  <c:v>0.56799999999999995</c:v>
                </c:pt>
                <c:pt idx="1">
                  <c:v>0.58799999999999997</c:v>
                </c:pt>
                <c:pt idx="2">
                  <c:v>0.65500000000000003</c:v>
                </c:pt>
                <c:pt idx="3">
                  <c:v>0.65200000000000002</c:v>
                </c:pt>
                <c:pt idx="4">
                  <c:v>0.66400000000000003</c:v>
                </c:pt>
                <c:pt idx="5">
                  <c:v>0.70099999999999996</c:v>
                </c:pt>
              </c:numCache>
            </c:numRef>
          </c:val>
          <c:smooth val="0"/>
          <c:extLst>
            <c:ext xmlns:c16="http://schemas.microsoft.com/office/drawing/2014/chart" uri="{C3380CC4-5D6E-409C-BE32-E72D297353CC}">
              <c16:uniqueId val="{00000000-B16C-4D9A-B3A4-F0580F08DC8F}"/>
            </c:ext>
          </c:extLst>
        </c:ser>
        <c:ser>
          <c:idx val="0"/>
          <c:order val="1"/>
          <c:tx>
            <c:strRef>
              <c:f>Debt!$E$23</c:f>
              <c:strCache>
                <c:ptCount val="1"/>
                <c:pt idx="0">
                  <c:v>75+</c:v>
                </c:pt>
              </c:strCache>
            </c:strRef>
          </c:tx>
          <c:spPr>
            <a:ln>
              <a:solidFill>
                <a:srgbClr val="00B050"/>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Debt!$C$24:$C$29</c:f>
              <c:numCache>
                <c:formatCode>General</c:formatCode>
                <c:ptCount val="6"/>
                <c:pt idx="0">
                  <c:v>2001</c:v>
                </c:pt>
                <c:pt idx="1">
                  <c:v>2004</c:v>
                </c:pt>
                <c:pt idx="2">
                  <c:v>2007</c:v>
                </c:pt>
                <c:pt idx="3">
                  <c:v>2010</c:v>
                </c:pt>
                <c:pt idx="4">
                  <c:v>2013</c:v>
                </c:pt>
                <c:pt idx="5">
                  <c:v>2016</c:v>
                </c:pt>
              </c:numCache>
            </c:numRef>
          </c:cat>
          <c:val>
            <c:numRef>
              <c:f>Debt!$E$24:$E$29</c:f>
              <c:numCache>
                <c:formatCode>0%</c:formatCode>
                <c:ptCount val="6"/>
                <c:pt idx="0">
                  <c:v>0.29199999999999998</c:v>
                </c:pt>
                <c:pt idx="1">
                  <c:v>0.40300000000000002</c:v>
                </c:pt>
                <c:pt idx="2">
                  <c:v>0.314</c:v>
                </c:pt>
                <c:pt idx="3">
                  <c:v>0.38500000000000001</c:v>
                </c:pt>
                <c:pt idx="4">
                  <c:v>0.41399999999999998</c:v>
                </c:pt>
                <c:pt idx="5">
                  <c:v>0.498</c:v>
                </c:pt>
              </c:numCache>
            </c:numRef>
          </c:val>
          <c:smooth val="0"/>
          <c:extLst>
            <c:ext xmlns:c16="http://schemas.microsoft.com/office/drawing/2014/chart" uri="{C3380CC4-5D6E-409C-BE32-E72D297353CC}">
              <c16:uniqueId val="{00000001-B16C-4D9A-B3A4-F0580F08DC8F}"/>
            </c:ext>
          </c:extLst>
        </c:ser>
        <c:dLbls>
          <c:showLegendKey val="0"/>
          <c:showVal val="0"/>
          <c:showCatName val="0"/>
          <c:showSerName val="0"/>
          <c:showPercent val="0"/>
          <c:showBubbleSize val="0"/>
        </c:dLbls>
        <c:smooth val="0"/>
        <c:axId val="241544464"/>
        <c:axId val="241544856"/>
      </c:lineChart>
      <c:catAx>
        <c:axId val="241544464"/>
        <c:scaling>
          <c:orientation val="minMax"/>
        </c:scaling>
        <c:delete val="0"/>
        <c:axPos val="b"/>
        <c:numFmt formatCode="General" sourceLinked="1"/>
        <c:majorTickMark val="out"/>
        <c:minorTickMark val="none"/>
        <c:tickLblPos val="nextTo"/>
        <c:txPr>
          <a:bodyPr/>
          <a:lstStyle/>
          <a:p>
            <a:pPr>
              <a:defRPr sz="1000" b="0">
                <a:solidFill>
                  <a:srgbClr val="75787B"/>
                </a:solidFill>
                <a:latin typeface="Arial" panose="020B0604020202020204" pitchFamily="34" charset="0"/>
                <a:cs typeface="Arial" panose="020B0604020202020204" pitchFamily="34" charset="0"/>
              </a:defRPr>
            </a:pPr>
            <a:endParaRPr lang="en-US"/>
          </a:p>
        </c:txPr>
        <c:crossAx val="241544856"/>
        <c:crosses val="autoZero"/>
        <c:auto val="1"/>
        <c:lblAlgn val="ctr"/>
        <c:lblOffset val="100"/>
        <c:noMultiLvlLbl val="0"/>
      </c:catAx>
      <c:valAx>
        <c:axId val="241544856"/>
        <c:scaling>
          <c:orientation val="minMax"/>
          <c:max val="0.8"/>
        </c:scaling>
        <c:delete val="0"/>
        <c:axPos val="l"/>
        <c:majorGridlines>
          <c:spPr>
            <a:ln>
              <a:noFill/>
            </a:ln>
          </c:spPr>
        </c:majorGridlines>
        <c:numFmt formatCode="0%" sourceLinked="0"/>
        <c:majorTickMark val="out"/>
        <c:minorTickMark val="none"/>
        <c:tickLblPos val="nextTo"/>
        <c:txPr>
          <a:bodyPr/>
          <a:lstStyle/>
          <a:p>
            <a:pPr>
              <a:defRPr>
                <a:solidFill>
                  <a:srgbClr val="75787B"/>
                </a:solidFill>
                <a:latin typeface="Arial" panose="020B0604020202020204" pitchFamily="34" charset="0"/>
                <a:cs typeface="Arial" panose="020B0604020202020204" pitchFamily="34" charset="0"/>
              </a:defRPr>
            </a:pPr>
            <a:endParaRPr lang="en-US"/>
          </a:p>
        </c:txPr>
        <c:crossAx val="241544464"/>
        <c:crosses val="autoZero"/>
        <c:crossBetween val="between"/>
      </c:valAx>
      <c:spPr>
        <a:noFill/>
      </c:spPr>
    </c:plotArea>
    <c:legend>
      <c:legendPos val="b"/>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DE87E-E8DA-46D8-894D-C09CDB5F495B}"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C9268C88-6E3E-4641-9947-11D61BF25C6E}">
      <dgm:prSet phldrT="[Text]"/>
      <dgm:spPr>
        <a:solidFill>
          <a:schemeClr val="accent5">
            <a:lumMod val="75000"/>
          </a:schemeClr>
        </a:solidFill>
      </dgm:spPr>
      <dgm:t>
        <a:bodyPr/>
        <a:lstStyle/>
        <a:p>
          <a:r>
            <a:rPr lang="en-US" dirty="0"/>
            <a:t> </a:t>
          </a:r>
        </a:p>
      </dgm:t>
    </dgm:pt>
    <dgm:pt modelId="{D8FCDBC5-CAFE-4547-96E1-A9F872141506}" type="parTrans" cxnId="{D32E8E4C-5C41-4ED4-B846-D36D1DB321B1}">
      <dgm:prSet/>
      <dgm:spPr/>
      <dgm:t>
        <a:bodyPr/>
        <a:lstStyle/>
        <a:p>
          <a:endParaRPr lang="en-US"/>
        </a:p>
      </dgm:t>
    </dgm:pt>
    <dgm:pt modelId="{0E6718A7-7D7D-4E71-A711-24E761A8CD84}" type="sibTrans" cxnId="{D32E8E4C-5C41-4ED4-B846-D36D1DB321B1}">
      <dgm:prSet/>
      <dgm:spPr/>
      <dgm:t>
        <a:bodyPr/>
        <a:lstStyle/>
        <a:p>
          <a:endParaRPr lang="en-US"/>
        </a:p>
      </dgm:t>
    </dgm:pt>
    <dgm:pt modelId="{DAF57312-A858-4AAA-BAEC-D7270E7428BB}">
      <dgm:prSet phldrT="[Text]"/>
      <dgm:spPr>
        <a:solidFill>
          <a:schemeClr val="tx2">
            <a:lumMod val="75000"/>
          </a:schemeClr>
        </a:solidFill>
      </dgm:spPr>
      <dgm:t>
        <a:bodyPr/>
        <a:lstStyle/>
        <a:p>
          <a:r>
            <a:rPr lang="en-US" dirty="0"/>
            <a:t> </a:t>
          </a:r>
        </a:p>
      </dgm:t>
    </dgm:pt>
    <dgm:pt modelId="{DE4C0AE4-AB8F-4A12-9F1B-43B4FFD27514}" type="parTrans" cxnId="{F5D7AEA9-683F-4955-AFAE-A0195E1D7A88}">
      <dgm:prSet/>
      <dgm:spPr/>
      <dgm:t>
        <a:bodyPr/>
        <a:lstStyle/>
        <a:p>
          <a:endParaRPr lang="en-US"/>
        </a:p>
      </dgm:t>
    </dgm:pt>
    <dgm:pt modelId="{02F8D594-42F4-4112-B034-C1466BF4D86D}" type="sibTrans" cxnId="{F5D7AEA9-683F-4955-AFAE-A0195E1D7A88}">
      <dgm:prSet/>
      <dgm:spPr/>
      <dgm:t>
        <a:bodyPr/>
        <a:lstStyle/>
        <a:p>
          <a:endParaRPr lang="en-US"/>
        </a:p>
      </dgm:t>
    </dgm:pt>
    <dgm:pt modelId="{933D1A34-C705-4AF9-8635-376E162F96B6}">
      <dgm:prSet/>
      <dgm:spPr>
        <a:solidFill>
          <a:schemeClr val="tx1">
            <a:lumMod val="25000"/>
            <a:lumOff val="75000"/>
          </a:schemeClr>
        </a:solidFill>
      </dgm:spPr>
      <dgm:t>
        <a:bodyPr/>
        <a:lstStyle/>
        <a:p>
          <a:endParaRPr lang="en-US"/>
        </a:p>
      </dgm:t>
    </dgm:pt>
    <dgm:pt modelId="{4BE57ED0-0B64-4FA1-AD26-78067C96AAC8}" type="parTrans" cxnId="{8CE5CD08-B7F4-4503-A099-CDB51B5012D5}">
      <dgm:prSet/>
      <dgm:spPr/>
      <dgm:t>
        <a:bodyPr/>
        <a:lstStyle/>
        <a:p>
          <a:endParaRPr lang="en-US"/>
        </a:p>
      </dgm:t>
    </dgm:pt>
    <dgm:pt modelId="{A556D3A2-A412-45D1-95B0-D4CF838BAA12}" type="sibTrans" cxnId="{8CE5CD08-B7F4-4503-A099-CDB51B5012D5}">
      <dgm:prSet/>
      <dgm:spPr/>
      <dgm:t>
        <a:bodyPr/>
        <a:lstStyle/>
        <a:p>
          <a:endParaRPr lang="en-US"/>
        </a:p>
      </dgm:t>
    </dgm:pt>
    <dgm:pt modelId="{FE13D607-3044-4E53-8E8B-D2A9E14D0910}">
      <dgm:prSet/>
      <dgm:spPr>
        <a:solidFill>
          <a:schemeClr val="accent1">
            <a:lumMod val="75000"/>
          </a:schemeClr>
        </a:solidFill>
      </dgm:spPr>
      <dgm:t>
        <a:bodyPr/>
        <a:lstStyle/>
        <a:p>
          <a:endParaRPr lang="en-US"/>
        </a:p>
      </dgm:t>
    </dgm:pt>
    <dgm:pt modelId="{47942DD6-D736-4C00-91E4-45FBD2D03D50}" type="parTrans" cxnId="{554AE5B8-AF99-4ED5-B1CA-686CBACFF6FB}">
      <dgm:prSet/>
      <dgm:spPr/>
      <dgm:t>
        <a:bodyPr/>
        <a:lstStyle/>
        <a:p>
          <a:endParaRPr lang="en-US"/>
        </a:p>
      </dgm:t>
    </dgm:pt>
    <dgm:pt modelId="{0D73AF57-CC1E-474C-B0C0-EED8351F530E}" type="sibTrans" cxnId="{554AE5B8-AF99-4ED5-B1CA-686CBACFF6FB}">
      <dgm:prSet/>
      <dgm:spPr/>
      <dgm:t>
        <a:bodyPr/>
        <a:lstStyle/>
        <a:p>
          <a:endParaRPr lang="en-US"/>
        </a:p>
      </dgm:t>
    </dgm:pt>
    <dgm:pt modelId="{B01F8908-8A41-4A13-A548-D67DE265CB4D}">
      <dgm:prSet/>
      <dgm:spPr>
        <a:solidFill>
          <a:schemeClr val="bg2"/>
        </a:solidFill>
      </dgm:spPr>
      <dgm:t>
        <a:bodyPr/>
        <a:lstStyle/>
        <a:p>
          <a:endParaRPr lang="en-US"/>
        </a:p>
      </dgm:t>
    </dgm:pt>
    <dgm:pt modelId="{F595AEC4-CBB8-4A78-83E3-BDE2A66298E0}" type="parTrans" cxnId="{A1F73936-C0BA-4EF4-8469-B500A6C1C0AB}">
      <dgm:prSet/>
      <dgm:spPr/>
      <dgm:t>
        <a:bodyPr/>
        <a:lstStyle/>
        <a:p>
          <a:endParaRPr lang="en-US"/>
        </a:p>
      </dgm:t>
    </dgm:pt>
    <dgm:pt modelId="{D05ED6D1-693E-4448-B792-A3269D95ABBF}" type="sibTrans" cxnId="{A1F73936-C0BA-4EF4-8469-B500A6C1C0AB}">
      <dgm:prSet/>
      <dgm:spPr/>
      <dgm:t>
        <a:bodyPr/>
        <a:lstStyle/>
        <a:p>
          <a:endParaRPr lang="en-US"/>
        </a:p>
      </dgm:t>
    </dgm:pt>
    <dgm:pt modelId="{278CA31A-68D7-412F-A468-9DCE737824C2}">
      <dgm:prSet/>
      <dgm:spPr>
        <a:solidFill>
          <a:schemeClr val="tx1">
            <a:lumMod val="75000"/>
            <a:lumOff val="25000"/>
          </a:schemeClr>
        </a:solidFill>
      </dgm:spPr>
      <dgm:t>
        <a:bodyPr/>
        <a:lstStyle/>
        <a:p>
          <a:endParaRPr lang="en-US"/>
        </a:p>
      </dgm:t>
    </dgm:pt>
    <dgm:pt modelId="{A6125E0D-865F-4A27-9C7C-5C7AA1DCA524}" type="parTrans" cxnId="{E8A5B13E-5639-4D17-9232-AC4B24DBFA95}">
      <dgm:prSet/>
      <dgm:spPr/>
      <dgm:t>
        <a:bodyPr/>
        <a:lstStyle/>
        <a:p>
          <a:endParaRPr lang="en-US"/>
        </a:p>
      </dgm:t>
    </dgm:pt>
    <dgm:pt modelId="{A6F9279B-BEFD-4A32-922E-B94756DCDF7B}" type="sibTrans" cxnId="{E8A5B13E-5639-4D17-9232-AC4B24DBFA95}">
      <dgm:prSet/>
      <dgm:spPr/>
      <dgm:t>
        <a:bodyPr/>
        <a:lstStyle/>
        <a:p>
          <a:endParaRPr lang="en-US"/>
        </a:p>
      </dgm:t>
    </dgm:pt>
    <dgm:pt modelId="{9A64A209-D2A8-41DE-B7DC-9CBBC3E1A41F}">
      <dgm:prSet phldrT="[Text]"/>
      <dgm:spPr>
        <a:solidFill>
          <a:srgbClr val="00B050"/>
        </a:solidFill>
      </dgm:spPr>
      <dgm:t>
        <a:bodyPr/>
        <a:lstStyle/>
        <a:p>
          <a:r>
            <a:rPr lang="en-US" dirty="0"/>
            <a:t> </a:t>
          </a:r>
        </a:p>
      </dgm:t>
    </dgm:pt>
    <dgm:pt modelId="{642ECFE7-1B54-4BB6-B585-2BDE65ECEA51}" type="sibTrans" cxnId="{F3514991-A5E4-48CC-A50B-B855DE458CE7}">
      <dgm:prSet/>
      <dgm:spPr/>
      <dgm:t>
        <a:bodyPr/>
        <a:lstStyle/>
        <a:p>
          <a:endParaRPr lang="en-US"/>
        </a:p>
      </dgm:t>
    </dgm:pt>
    <dgm:pt modelId="{4327CFD2-E571-463F-8587-6C064BBC8BCB}" type="parTrans" cxnId="{F3514991-A5E4-48CC-A50B-B855DE458CE7}">
      <dgm:prSet/>
      <dgm:spPr/>
      <dgm:t>
        <a:bodyPr/>
        <a:lstStyle/>
        <a:p>
          <a:endParaRPr lang="en-US"/>
        </a:p>
      </dgm:t>
    </dgm:pt>
    <dgm:pt modelId="{069E8924-CD2A-41B9-B399-FF6BD4E5C87A}">
      <dgm:prSet phldrT="[Text]"/>
      <dgm:spPr>
        <a:solidFill>
          <a:schemeClr val="tx2">
            <a:lumMod val="75000"/>
          </a:schemeClr>
        </a:solidFill>
      </dgm:spPr>
      <dgm:t>
        <a:bodyPr/>
        <a:lstStyle/>
        <a:p>
          <a:r>
            <a:rPr lang="en-US" dirty="0"/>
            <a:t> </a:t>
          </a:r>
        </a:p>
      </dgm:t>
    </dgm:pt>
    <dgm:pt modelId="{04DE1CCE-F087-4CEF-B71F-9D6E6457A32F}" type="sibTrans" cxnId="{57A5C6A9-20C0-4067-AED7-DC6574F96D19}">
      <dgm:prSet/>
      <dgm:spPr/>
      <dgm:t>
        <a:bodyPr/>
        <a:lstStyle/>
        <a:p>
          <a:endParaRPr lang="en-US"/>
        </a:p>
      </dgm:t>
    </dgm:pt>
    <dgm:pt modelId="{4C83FF62-CF5C-41A5-BFAF-BAF65A182668}" type="parTrans" cxnId="{57A5C6A9-20C0-4067-AED7-DC6574F96D19}">
      <dgm:prSet/>
      <dgm:spPr/>
      <dgm:t>
        <a:bodyPr/>
        <a:lstStyle/>
        <a:p>
          <a:endParaRPr lang="en-US"/>
        </a:p>
      </dgm:t>
    </dgm:pt>
    <dgm:pt modelId="{5D1AD2A2-C094-45BC-A93F-64FD196F2FE9}" type="pres">
      <dgm:prSet presAssocID="{299DE87E-E8DA-46D8-894D-C09CDB5F495B}" presName="Name0" presStyleCnt="0">
        <dgm:presLayoutVars>
          <dgm:chMax val="1"/>
          <dgm:chPref val="1"/>
          <dgm:dir/>
          <dgm:animOne val="branch"/>
          <dgm:animLvl val="lvl"/>
        </dgm:presLayoutVars>
      </dgm:prSet>
      <dgm:spPr/>
    </dgm:pt>
    <dgm:pt modelId="{F6BB9FD2-E0D9-4533-91C7-1A65C356C1F7}" type="pres">
      <dgm:prSet presAssocID="{069E8924-CD2A-41B9-B399-FF6BD4E5C87A}" presName="singleCycle" presStyleCnt="0"/>
      <dgm:spPr/>
    </dgm:pt>
    <dgm:pt modelId="{C81EFD55-A9EA-4ADE-8ACF-06C2E1706CFA}" type="pres">
      <dgm:prSet presAssocID="{069E8924-CD2A-41B9-B399-FF6BD4E5C87A}" presName="singleCenter" presStyleLbl="node1" presStyleIdx="0" presStyleCnt="8" custScaleX="68085" custScaleY="74516">
        <dgm:presLayoutVars>
          <dgm:chMax val="7"/>
          <dgm:chPref val="7"/>
        </dgm:presLayoutVars>
      </dgm:prSet>
      <dgm:spPr/>
    </dgm:pt>
    <dgm:pt modelId="{7DFC93D5-3752-477C-91F7-06B142A08772}" type="pres">
      <dgm:prSet presAssocID="{4327CFD2-E571-463F-8587-6C064BBC8BCB}" presName="Name56" presStyleLbl="parChTrans1D2" presStyleIdx="0" presStyleCnt="7"/>
      <dgm:spPr/>
    </dgm:pt>
    <dgm:pt modelId="{3E70EFC7-E135-4F05-A082-3E7B36E5C0CB}" type="pres">
      <dgm:prSet presAssocID="{9A64A209-D2A8-41DE-B7DC-9CBBC3E1A41F}" presName="text0" presStyleLbl="node1" presStyleIdx="1" presStyleCnt="8">
        <dgm:presLayoutVars>
          <dgm:bulletEnabled val="1"/>
        </dgm:presLayoutVars>
      </dgm:prSet>
      <dgm:spPr/>
    </dgm:pt>
    <dgm:pt modelId="{67E689C7-76BE-4268-AE6D-D56AEF00DC28}" type="pres">
      <dgm:prSet presAssocID="{D8FCDBC5-CAFE-4547-96E1-A9F872141506}" presName="Name56" presStyleLbl="parChTrans1D2" presStyleIdx="1" presStyleCnt="7"/>
      <dgm:spPr/>
    </dgm:pt>
    <dgm:pt modelId="{80362232-4293-4683-A1DD-5D107F569587}" type="pres">
      <dgm:prSet presAssocID="{C9268C88-6E3E-4641-9947-11D61BF25C6E}" presName="text0" presStyleLbl="node1" presStyleIdx="2" presStyleCnt="8">
        <dgm:presLayoutVars>
          <dgm:bulletEnabled val="1"/>
        </dgm:presLayoutVars>
      </dgm:prSet>
      <dgm:spPr/>
    </dgm:pt>
    <dgm:pt modelId="{E3083D40-9623-42F6-BB6F-FAB142336B13}" type="pres">
      <dgm:prSet presAssocID="{DE4C0AE4-AB8F-4A12-9F1B-43B4FFD27514}" presName="Name56" presStyleLbl="parChTrans1D2" presStyleIdx="2" presStyleCnt="7"/>
      <dgm:spPr/>
    </dgm:pt>
    <dgm:pt modelId="{16AA384E-A1A7-497C-B4C0-D5EB834A70AB}" type="pres">
      <dgm:prSet presAssocID="{DAF57312-A858-4AAA-BAEC-D7270E7428BB}" presName="text0" presStyleLbl="node1" presStyleIdx="3" presStyleCnt="8">
        <dgm:presLayoutVars>
          <dgm:bulletEnabled val="1"/>
        </dgm:presLayoutVars>
      </dgm:prSet>
      <dgm:spPr/>
    </dgm:pt>
    <dgm:pt modelId="{611D6591-9FE8-4770-BD75-EDEF0D4AA20C}" type="pres">
      <dgm:prSet presAssocID="{47942DD6-D736-4C00-91E4-45FBD2D03D50}" presName="Name56" presStyleLbl="parChTrans1D2" presStyleIdx="3" presStyleCnt="7"/>
      <dgm:spPr/>
    </dgm:pt>
    <dgm:pt modelId="{C9733F41-6138-4910-867B-BFC2B77BF929}" type="pres">
      <dgm:prSet presAssocID="{FE13D607-3044-4E53-8E8B-D2A9E14D0910}" presName="text0" presStyleLbl="node1" presStyleIdx="4" presStyleCnt="8">
        <dgm:presLayoutVars>
          <dgm:bulletEnabled val="1"/>
        </dgm:presLayoutVars>
      </dgm:prSet>
      <dgm:spPr/>
    </dgm:pt>
    <dgm:pt modelId="{57B10175-CB74-4859-9724-5E4D0A7262DC}" type="pres">
      <dgm:prSet presAssocID="{4BE57ED0-0B64-4FA1-AD26-78067C96AAC8}" presName="Name56" presStyleLbl="parChTrans1D2" presStyleIdx="4" presStyleCnt="7"/>
      <dgm:spPr/>
    </dgm:pt>
    <dgm:pt modelId="{7C25C6F6-CCCD-4F13-9667-49FDB39BB1DA}" type="pres">
      <dgm:prSet presAssocID="{933D1A34-C705-4AF9-8635-376E162F96B6}" presName="text0" presStyleLbl="node1" presStyleIdx="5" presStyleCnt="8">
        <dgm:presLayoutVars>
          <dgm:bulletEnabled val="1"/>
        </dgm:presLayoutVars>
      </dgm:prSet>
      <dgm:spPr/>
    </dgm:pt>
    <dgm:pt modelId="{C4C5AA52-2568-4815-9431-C6BBDE952207}" type="pres">
      <dgm:prSet presAssocID="{F595AEC4-CBB8-4A78-83E3-BDE2A66298E0}" presName="Name56" presStyleLbl="parChTrans1D2" presStyleIdx="5" presStyleCnt="7"/>
      <dgm:spPr/>
    </dgm:pt>
    <dgm:pt modelId="{C028954D-D2A9-4149-AD2C-8C02920A496A}" type="pres">
      <dgm:prSet presAssocID="{B01F8908-8A41-4A13-A548-D67DE265CB4D}" presName="text0" presStyleLbl="node1" presStyleIdx="6" presStyleCnt="8">
        <dgm:presLayoutVars>
          <dgm:bulletEnabled val="1"/>
        </dgm:presLayoutVars>
      </dgm:prSet>
      <dgm:spPr/>
    </dgm:pt>
    <dgm:pt modelId="{32D57128-79BC-4548-AC7F-E6B2C1D2964A}" type="pres">
      <dgm:prSet presAssocID="{A6125E0D-865F-4A27-9C7C-5C7AA1DCA524}" presName="Name56" presStyleLbl="parChTrans1D2" presStyleIdx="6" presStyleCnt="7"/>
      <dgm:spPr/>
    </dgm:pt>
    <dgm:pt modelId="{00BC217D-ACF9-4D12-8F7F-F630D08A5CC8}" type="pres">
      <dgm:prSet presAssocID="{278CA31A-68D7-412F-A468-9DCE737824C2}" presName="text0" presStyleLbl="node1" presStyleIdx="7" presStyleCnt="8">
        <dgm:presLayoutVars>
          <dgm:bulletEnabled val="1"/>
        </dgm:presLayoutVars>
      </dgm:prSet>
      <dgm:spPr/>
    </dgm:pt>
  </dgm:ptLst>
  <dgm:cxnLst>
    <dgm:cxn modelId="{8CE5CD08-B7F4-4503-A099-CDB51B5012D5}" srcId="{069E8924-CD2A-41B9-B399-FF6BD4E5C87A}" destId="{933D1A34-C705-4AF9-8635-376E162F96B6}" srcOrd="4" destOrd="0" parTransId="{4BE57ED0-0B64-4FA1-AD26-78067C96AAC8}" sibTransId="{A556D3A2-A412-45D1-95B0-D4CF838BAA12}"/>
    <dgm:cxn modelId="{E6ED6C0F-2937-4E3E-8752-9FDD89EB163D}" type="presOf" srcId="{B01F8908-8A41-4A13-A548-D67DE265CB4D}" destId="{C028954D-D2A9-4149-AD2C-8C02920A496A}" srcOrd="0" destOrd="0" presId="urn:microsoft.com/office/officeart/2008/layout/RadialCluster"/>
    <dgm:cxn modelId="{9C889417-E18F-4133-9A1E-A9969244FCD8}" type="presOf" srcId="{DE4C0AE4-AB8F-4A12-9F1B-43B4FFD27514}" destId="{E3083D40-9623-42F6-BB6F-FAB142336B13}" srcOrd="0" destOrd="0" presId="urn:microsoft.com/office/officeart/2008/layout/RadialCluster"/>
    <dgm:cxn modelId="{966D1826-424A-4B22-A2B1-968FB47C19F2}" type="presOf" srcId="{4BE57ED0-0B64-4FA1-AD26-78067C96AAC8}" destId="{57B10175-CB74-4859-9724-5E4D0A7262DC}" srcOrd="0" destOrd="0" presId="urn:microsoft.com/office/officeart/2008/layout/RadialCluster"/>
    <dgm:cxn modelId="{A1F73936-C0BA-4EF4-8469-B500A6C1C0AB}" srcId="{069E8924-CD2A-41B9-B399-FF6BD4E5C87A}" destId="{B01F8908-8A41-4A13-A548-D67DE265CB4D}" srcOrd="5" destOrd="0" parTransId="{F595AEC4-CBB8-4A78-83E3-BDE2A66298E0}" sibTransId="{D05ED6D1-693E-4448-B792-A3269D95ABBF}"/>
    <dgm:cxn modelId="{C08BBC3C-94CE-4185-8A98-CFEB724760A9}" type="presOf" srcId="{D8FCDBC5-CAFE-4547-96E1-A9F872141506}" destId="{67E689C7-76BE-4268-AE6D-D56AEF00DC28}" srcOrd="0" destOrd="0" presId="urn:microsoft.com/office/officeart/2008/layout/RadialCluster"/>
    <dgm:cxn modelId="{E8A5B13E-5639-4D17-9232-AC4B24DBFA95}" srcId="{069E8924-CD2A-41B9-B399-FF6BD4E5C87A}" destId="{278CA31A-68D7-412F-A468-9DCE737824C2}" srcOrd="6" destOrd="0" parTransId="{A6125E0D-865F-4A27-9C7C-5C7AA1DCA524}" sibTransId="{A6F9279B-BEFD-4A32-922E-B94756DCDF7B}"/>
    <dgm:cxn modelId="{E4F1C262-F472-48A5-BC6B-D076C287116D}" type="presOf" srcId="{A6125E0D-865F-4A27-9C7C-5C7AA1DCA524}" destId="{32D57128-79BC-4548-AC7F-E6B2C1D2964A}" srcOrd="0" destOrd="0" presId="urn:microsoft.com/office/officeart/2008/layout/RadialCluster"/>
    <dgm:cxn modelId="{817AC344-9583-4CE0-9EC5-04E728740424}" type="presOf" srcId="{DAF57312-A858-4AAA-BAEC-D7270E7428BB}" destId="{16AA384E-A1A7-497C-B4C0-D5EB834A70AB}" srcOrd="0" destOrd="0" presId="urn:microsoft.com/office/officeart/2008/layout/RadialCluster"/>
    <dgm:cxn modelId="{02B72045-7A55-4D4F-9011-6A43D71DEF74}" type="presOf" srcId="{FE13D607-3044-4E53-8E8B-D2A9E14D0910}" destId="{C9733F41-6138-4910-867B-BFC2B77BF929}" srcOrd="0" destOrd="0" presId="urn:microsoft.com/office/officeart/2008/layout/RadialCluster"/>
    <dgm:cxn modelId="{D32E8E4C-5C41-4ED4-B846-D36D1DB321B1}" srcId="{069E8924-CD2A-41B9-B399-FF6BD4E5C87A}" destId="{C9268C88-6E3E-4641-9947-11D61BF25C6E}" srcOrd="1" destOrd="0" parTransId="{D8FCDBC5-CAFE-4547-96E1-A9F872141506}" sibTransId="{0E6718A7-7D7D-4E71-A711-24E761A8CD84}"/>
    <dgm:cxn modelId="{87A8CB8A-E9D6-443F-83D1-BC9A71CEEC0C}" type="presOf" srcId="{C9268C88-6E3E-4641-9947-11D61BF25C6E}" destId="{80362232-4293-4683-A1DD-5D107F569587}" srcOrd="0" destOrd="0" presId="urn:microsoft.com/office/officeart/2008/layout/RadialCluster"/>
    <dgm:cxn modelId="{F3514991-A5E4-48CC-A50B-B855DE458CE7}" srcId="{069E8924-CD2A-41B9-B399-FF6BD4E5C87A}" destId="{9A64A209-D2A8-41DE-B7DC-9CBBC3E1A41F}" srcOrd="0" destOrd="0" parTransId="{4327CFD2-E571-463F-8587-6C064BBC8BCB}" sibTransId="{642ECFE7-1B54-4BB6-B585-2BDE65ECEA51}"/>
    <dgm:cxn modelId="{509DE698-2B91-44D9-BEA8-F1E8B348EDEF}" type="presOf" srcId="{933D1A34-C705-4AF9-8635-376E162F96B6}" destId="{7C25C6F6-CCCD-4F13-9667-49FDB39BB1DA}" srcOrd="0" destOrd="0" presId="urn:microsoft.com/office/officeart/2008/layout/RadialCluster"/>
    <dgm:cxn modelId="{EC6827A3-6312-4A76-824C-6108929AC0A7}" type="presOf" srcId="{278CA31A-68D7-412F-A468-9DCE737824C2}" destId="{00BC217D-ACF9-4D12-8F7F-F630D08A5CC8}" srcOrd="0" destOrd="0" presId="urn:microsoft.com/office/officeart/2008/layout/RadialCluster"/>
    <dgm:cxn modelId="{AA0A5BA4-83EB-40F8-BF65-56C94C4BC6BB}" type="presOf" srcId="{4327CFD2-E571-463F-8587-6C064BBC8BCB}" destId="{7DFC93D5-3752-477C-91F7-06B142A08772}" srcOrd="0" destOrd="0" presId="urn:microsoft.com/office/officeart/2008/layout/RadialCluster"/>
    <dgm:cxn modelId="{664B29A9-0BA1-45EB-B215-9496EB7A14D1}" type="presOf" srcId="{299DE87E-E8DA-46D8-894D-C09CDB5F495B}" destId="{5D1AD2A2-C094-45BC-A93F-64FD196F2FE9}" srcOrd="0" destOrd="0" presId="urn:microsoft.com/office/officeart/2008/layout/RadialCluster"/>
    <dgm:cxn modelId="{F5D7AEA9-683F-4955-AFAE-A0195E1D7A88}" srcId="{069E8924-CD2A-41B9-B399-FF6BD4E5C87A}" destId="{DAF57312-A858-4AAA-BAEC-D7270E7428BB}" srcOrd="2" destOrd="0" parTransId="{DE4C0AE4-AB8F-4A12-9F1B-43B4FFD27514}" sibTransId="{02F8D594-42F4-4112-B034-C1466BF4D86D}"/>
    <dgm:cxn modelId="{57A5C6A9-20C0-4067-AED7-DC6574F96D19}" srcId="{299DE87E-E8DA-46D8-894D-C09CDB5F495B}" destId="{069E8924-CD2A-41B9-B399-FF6BD4E5C87A}" srcOrd="0" destOrd="0" parTransId="{4C83FF62-CF5C-41A5-BFAF-BAF65A182668}" sibTransId="{04DE1CCE-F087-4CEF-B71F-9D6E6457A32F}"/>
    <dgm:cxn modelId="{554AE5B8-AF99-4ED5-B1CA-686CBACFF6FB}" srcId="{069E8924-CD2A-41B9-B399-FF6BD4E5C87A}" destId="{FE13D607-3044-4E53-8E8B-D2A9E14D0910}" srcOrd="3" destOrd="0" parTransId="{47942DD6-D736-4C00-91E4-45FBD2D03D50}" sibTransId="{0D73AF57-CC1E-474C-B0C0-EED8351F530E}"/>
    <dgm:cxn modelId="{5049C2BA-1C99-4787-9053-CC81F4FC2F16}" type="presOf" srcId="{9A64A209-D2A8-41DE-B7DC-9CBBC3E1A41F}" destId="{3E70EFC7-E135-4F05-A082-3E7B36E5C0CB}" srcOrd="0" destOrd="0" presId="urn:microsoft.com/office/officeart/2008/layout/RadialCluster"/>
    <dgm:cxn modelId="{4899BBF2-4F01-485E-9EEF-CE006AC0626D}" type="presOf" srcId="{069E8924-CD2A-41B9-B399-FF6BD4E5C87A}" destId="{C81EFD55-A9EA-4ADE-8ACF-06C2E1706CFA}" srcOrd="0" destOrd="0" presId="urn:microsoft.com/office/officeart/2008/layout/RadialCluster"/>
    <dgm:cxn modelId="{B9C250F7-60A4-4B48-8BF3-B0CB67DB6470}" type="presOf" srcId="{47942DD6-D736-4C00-91E4-45FBD2D03D50}" destId="{611D6591-9FE8-4770-BD75-EDEF0D4AA20C}" srcOrd="0" destOrd="0" presId="urn:microsoft.com/office/officeart/2008/layout/RadialCluster"/>
    <dgm:cxn modelId="{0C16A1FA-88A7-489E-A125-012391C23E97}" type="presOf" srcId="{F595AEC4-CBB8-4A78-83E3-BDE2A66298E0}" destId="{C4C5AA52-2568-4815-9431-C6BBDE952207}" srcOrd="0" destOrd="0" presId="urn:microsoft.com/office/officeart/2008/layout/RadialCluster"/>
    <dgm:cxn modelId="{EC661331-C327-40EA-AD82-B4588B9FC91C}" type="presParOf" srcId="{5D1AD2A2-C094-45BC-A93F-64FD196F2FE9}" destId="{F6BB9FD2-E0D9-4533-91C7-1A65C356C1F7}" srcOrd="0" destOrd="0" presId="urn:microsoft.com/office/officeart/2008/layout/RadialCluster"/>
    <dgm:cxn modelId="{38C5D444-87A7-4482-ADDF-A6FE93D0CF20}" type="presParOf" srcId="{F6BB9FD2-E0D9-4533-91C7-1A65C356C1F7}" destId="{C81EFD55-A9EA-4ADE-8ACF-06C2E1706CFA}" srcOrd="0" destOrd="0" presId="urn:microsoft.com/office/officeart/2008/layout/RadialCluster"/>
    <dgm:cxn modelId="{943C2865-5FBA-477D-B89B-518570AB68EA}" type="presParOf" srcId="{F6BB9FD2-E0D9-4533-91C7-1A65C356C1F7}" destId="{7DFC93D5-3752-477C-91F7-06B142A08772}" srcOrd="1" destOrd="0" presId="urn:microsoft.com/office/officeart/2008/layout/RadialCluster"/>
    <dgm:cxn modelId="{FF175249-9CA8-43A4-97D7-E1FD4FD2F342}" type="presParOf" srcId="{F6BB9FD2-E0D9-4533-91C7-1A65C356C1F7}" destId="{3E70EFC7-E135-4F05-A082-3E7B36E5C0CB}" srcOrd="2" destOrd="0" presId="urn:microsoft.com/office/officeart/2008/layout/RadialCluster"/>
    <dgm:cxn modelId="{31A6D236-8D5F-4014-95CE-63ECD428A9DF}" type="presParOf" srcId="{F6BB9FD2-E0D9-4533-91C7-1A65C356C1F7}" destId="{67E689C7-76BE-4268-AE6D-D56AEF00DC28}" srcOrd="3" destOrd="0" presId="urn:microsoft.com/office/officeart/2008/layout/RadialCluster"/>
    <dgm:cxn modelId="{2015B9C4-A402-4E7B-9D84-66497D512079}" type="presParOf" srcId="{F6BB9FD2-E0D9-4533-91C7-1A65C356C1F7}" destId="{80362232-4293-4683-A1DD-5D107F569587}" srcOrd="4" destOrd="0" presId="urn:microsoft.com/office/officeart/2008/layout/RadialCluster"/>
    <dgm:cxn modelId="{9D9407A3-41ED-45BC-9225-6DE8A2743C6A}" type="presParOf" srcId="{F6BB9FD2-E0D9-4533-91C7-1A65C356C1F7}" destId="{E3083D40-9623-42F6-BB6F-FAB142336B13}" srcOrd="5" destOrd="0" presId="urn:microsoft.com/office/officeart/2008/layout/RadialCluster"/>
    <dgm:cxn modelId="{476E93BC-A386-4868-917F-9C2D534C503E}" type="presParOf" srcId="{F6BB9FD2-E0D9-4533-91C7-1A65C356C1F7}" destId="{16AA384E-A1A7-497C-B4C0-D5EB834A70AB}" srcOrd="6" destOrd="0" presId="urn:microsoft.com/office/officeart/2008/layout/RadialCluster"/>
    <dgm:cxn modelId="{511F2583-4365-4343-B304-C9C4B23EA1CC}" type="presParOf" srcId="{F6BB9FD2-E0D9-4533-91C7-1A65C356C1F7}" destId="{611D6591-9FE8-4770-BD75-EDEF0D4AA20C}" srcOrd="7" destOrd="0" presId="urn:microsoft.com/office/officeart/2008/layout/RadialCluster"/>
    <dgm:cxn modelId="{3CC0F286-1D90-4AF8-B66D-37D90440468C}" type="presParOf" srcId="{F6BB9FD2-E0D9-4533-91C7-1A65C356C1F7}" destId="{C9733F41-6138-4910-867B-BFC2B77BF929}" srcOrd="8" destOrd="0" presId="urn:microsoft.com/office/officeart/2008/layout/RadialCluster"/>
    <dgm:cxn modelId="{3E1322B6-1D5D-46DF-BDAF-1DE1BCD91659}" type="presParOf" srcId="{F6BB9FD2-E0D9-4533-91C7-1A65C356C1F7}" destId="{57B10175-CB74-4859-9724-5E4D0A7262DC}" srcOrd="9" destOrd="0" presId="urn:microsoft.com/office/officeart/2008/layout/RadialCluster"/>
    <dgm:cxn modelId="{418CBE2A-CCDD-4250-9BAD-1A67F664A8C8}" type="presParOf" srcId="{F6BB9FD2-E0D9-4533-91C7-1A65C356C1F7}" destId="{7C25C6F6-CCCD-4F13-9667-49FDB39BB1DA}" srcOrd="10" destOrd="0" presId="urn:microsoft.com/office/officeart/2008/layout/RadialCluster"/>
    <dgm:cxn modelId="{2C90C831-493F-4907-BAF0-D905E6E65490}" type="presParOf" srcId="{F6BB9FD2-E0D9-4533-91C7-1A65C356C1F7}" destId="{C4C5AA52-2568-4815-9431-C6BBDE952207}" srcOrd="11" destOrd="0" presId="urn:microsoft.com/office/officeart/2008/layout/RadialCluster"/>
    <dgm:cxn modelId="{AEADB909-12A1-4270-9149-B2F447F83F6E}" type="presParOf" srcId="{F6BB9FD2-E0D9-4533-91C7-1A65C356C1F7}" destId="{C028954D-D2A9-4149-AD2C-8C02920A496A}" srcOrd="12" destOrd="0" presId="urn:microsoft.com/office/officeart/2008/layout/RadialCluster"/>
    <dgm:cxn modelId="{003B96EC-A875-4923-9551-3900784BB072}" type="presParOf" srcId="{F6BB9FD2-E0D9-4533-91C7-1A65C356C1F7}" destId="{32D57128-79BC-4548-AC7F-E6B2C1D2964A}" srcOrd="13" destOrd="0" presId="urn:microsoft.com/office/officeart/2008/layout/RadialCluster"/>
    <dgm:cxn modelId="{1A9FB6A6-F24B-4AEA-BD1D-31B63E8FD899}" type="presParOf" srcId="{F6BB9FD2-E0D9-4533-91C7-1A65C356C1F7}" destId="{00BC217D-ACF9-4D12-8F7F-F630D08A5CC8}"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EFD55-A9EA-4ADE-8ACF-06C2E1706CFA}">
      <dsp:nvSpPr>
        <dsp:cNvPr id="0" name=""/>
        <dsp:cNvSpPr/>
      </dsp:nvSpPr>
      <dsp:spPr>
        <a:xfrm>
          <a:off x="1219200" y="1066800"/>
          <a:ext cx="533399" cy="583781"/>
        </a:xfrm>
        <a:prstGeom prst="roundRect">
          <a:avLst/>
        </a:prstGeom>
        <a:solidFill>
          <a:schemeClr val="tx2">
            <a:lumMod val="7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 </a:t>
          </a:r>
        </a:p>
      </dsp:txBody>
      <dsp:txXfrm>
        <a:off x="1245238" y="1092838"/>
        <a:ext cx="481323" cy="531705"/>
      </dsp:txXfrm>
    </dsp:sp>
    <dsp:sp modelId="{7DFC93D5-3752-477C-91F7-06B142A08772}">
      <dsp:nvSpPr>
        <dsp:cNvPr id="0" name=""/>
        <dsp:cNvSpPr/>
      </dsp:nvSpPr>
      <dsp:spPr>
        <a:xfrm rot="16200000">
          <a:off x="1228159" y="809059"/>
          <a:ext cx="515481" cy="0"/>
        </a:xfrm>
        <a:custGeom>
          <a:avLst/>
          <a:gdLst/>
          <a:ahLst/>
          <a:cxnLst/>
          <a:rect l="0" t="0" r="0" b="0"/>
          <a:pathLst>
            <a:path>
              <a:moveTo>
                <a:pt x="0" y="0"/>
              </a:moveTo>
              <a:lnTo>
                <a:pt x="515481"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70EFC7-E135-4F05-A082-3E7B36E5C0CB}">
      <dsp:nvSpPr>
        <dsp:cNvPr id="0" name=""/>
        <dsp:cNvSpPr/>
      </dsp:nvSpPr>
      <dsp:spPr>
        <a:xfrm>
          <a:off x="1223450" y="26419"/>
          <a:ext cx="524898" cy="524898"/>
        </a:xfrm>
        <a:prstGeom prst="roundRect">
          <a:avLst/>
        </a:prstGeom>
        <a:solidFill>
          <a:srgbClr val="00B050"/>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 </a:t>
          </a:r>
        </a:p>
      </dsp:txBody>
      <dsp:txXfrm>
        <a:off x="1249073" y="52042"/>
        <a:ext cx="473652" cy="473652"/>
      </dsp:txXfrm>
    </dsp:sp>
    <dsp:sp modelId="{67E689C7-76BE-4268-AE6D-D56AEF00DC28}">
      <dsp:nvSpPr>
        <dsp:cNvPr id="0" name=""/>
        <dsp:cNvSpPr/>
      </dsp:nvSpPr>
      <dsp:spPr>
        <a:xfrm rot="19285714">
          <a:off x="1709727" y="1023485"/>
          <a:ext cx="393015" cy="0"/>
        </a:xfrm>
        <a:custGeom>
          <a:avLst/>
          <a:gdLst/>
          <a:ahLst/>
          <a:cxnLst/>
          <a:rect l="0" t="0" r="0" b="0"/>
          <a:pathLst>
            <a:path>
              <a:moveTo>
                <a:pt x="0" y="0"/>
              </a:moveTo>
              <a:lnTo>
                <a:pt x="393015"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62232-4293-4683-A1DD-5D107F569587}">
      <dsp:nvSpPr>
        <dsp:cNvPr id="0" name=""/>
        <dsp:cNvSpPr/>
      </dsp:nvSpPr>
      <dsp:spPr>
        <a:xfrm>
          <a:off x="2059871" y="429218"/>
          <a:ext cx="524898" cy="524898"/>
        </a:xfrm>
        <a:prstGeom prst="roundRect">
          <a:avLst/>
        </a:prstGeom>
        <a:solidFill>
          <a:schemeClr val="accent5">
            <a:lumMod val="7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 </a:t>
          </a:r>
        </a:p>
      </dsp:txBody>
      <dsp:txXfrm>
        <a:off x="2085494" y="454841"/>
        <a:ext cx="473652" cy="473652"/>
      </dsp:txXfrm>
    </dsp:sp>
    <dsp:sp modelId="{E3083D40-9623-42F6-BB6F-FAB142336B13}">
      <dsp:nvSpPr>
        <dsp:cNvPr id="0" name=""/>
        <dsp:cNvSpPr/>
      </dsp:nvSpPr>
      <dsp:spPr>
        <a:xfrm rot="771429">
          <a:off x="1745992" y="1478205"/>
          <a:ext cx="527065" cy="0"/>
        </a:xfrm>
        <a:custGeom>
          <a:avLst/>
          <a:gdLst/>
          <a:ahLst/>
          <a:cxnLst/>
          <a:rect l="0" t="0" r="0" b="0"/>
          <a:pathLst>
            <a:path>
              <a:moveTo>
                <a:pt x="0" y="0"/>
              </a:moveTo>
              <a:lnTo>
                <a:pt x="527065"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AA384E-A1A7-497C-B4C0-D5EB834A70AB}">
      <dsp:nvSpPr>
        <dsp:cNvPr id="0" name=""/>
        <dsp:cNvSpPr/>
      </dsp:nvSpPr>
      <dsp:spPr>
        <a:xfrm>
          <a:off x="2266449" y="1334299"/>
          <a:ext cx="524898" cy="524898"/>
        </a:xfrm>
        <a:prstGeom prst="roundRect">
          <a:avLst/>
        </a:prstGeom>
        <a:solidFill>
          <a:schemeClr val="tx2">
            <a:lumMod val="7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 </a:t>
          </a:r>
        </a:p>
      </dsp:txBody>
      <dsp:txXfrm>
        <a:off x="2292072" y="1359922"/>
        <a:ext cx="473652" cy="473652"/>
      </dsp:txXfrm>
    </dsp:sp>
    <dsp:sp modelId="{611D6591-9FE8-4770-BD75-EDEF0D4AA20C}">
      <dsp:nvSpPr>
        <dsp:cNvPr id="0" name=""/>
        <dsp:cNvSpPr/>
      </dsp:nvSpPr>
      <dsp:spPr>
        <a:xfrm rot="3857143">
          <a:off x="1497802" y="1855350"/>
          <a:ext cx="454550" cy="0"/>
        </a:xfrm>
        <a:custGeom>
          <a:avLst/>
          <a:gdLst/>
          <a:ahLst/>
          <a:cxnLst/>
          <a:rect l="0" t="0" r="0" b="0"/>
          <a:pathLst>
            <a:path>
              <a:moveTo>
                <a:pt x="0" y="0"/>
              </a:moveTo>
              <a:lnTo>
                <a:pt x="454550"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33F41-6138-4910-867B-BFC2B77BF929}">
      <dsp:nvSpPr>
        <dsp:cNvPr id="0" name=""/>
        <dsp:cNvSpPr/>
      </dsp:nvSpPr>
      <dsp:spPr>
        <a:xfrm>
          <a:off x="1687628" y="2060118"/>
          <a:ext cx="524898" cy="524898"/>
        </a:xfrm>
        <a:prstGeom prst="roundRect">
          <a:avLst/>
        </a:prstGeom>
        <a:solidFill>
          <a:schemeClr val="accent1">
            <a:lumMod val="7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1713251" y="2085741"/>
        <a:ext cx="473652" cy="473652"/>
      </dsp:txXfrm>
    </dsp:sp>
    <dsp:sp modelId="{57B10175-CB74-4859-9724-5E4D0A7262DC}">
      <dsp:nvSpPr>
        <dsp:cNvPr id="0" name=""/>
        <dsp:cNvSpPr/>
      </dsp:nvSpPr>
      <dsp:spPr>
        <a:xfrm rot="6942857">
          <a:off x="1019446" y="1855350"/>
          <a:ext cx="454550" cy="0"/>
        </a:xfrm>
        <a:custGeom>
          <a:avLst/>
          <a:gdLst/>
          <a:ahLst/>
          <a:cxnLst/>
          <a:rect l="0" t="0" r="0" b="0"/>
          <a:pathLst>
            <a:path>
              <a:moveTo>
                <a:pt x="0" y="0"/>
              </a:moveTo>
              <a:lnTo>
                <a:pt x="454550"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5C6F6-CCCD-4F13-9667-49FDB39BB1DA}">
      <dsp:nvSpPr>
        <dsp:cNvPr id="0" name=""/>
        <dsp:cNvSpPr/>
      </dsp:nvSpPr>
      <dsp:spPr>
        <a:xfrm>
          <a:off x="759272" y="2060118"/>
          <a:ext cx="524898" cy="524898"/>
        </a:xfrm>
        <a:prstGeom prst="roundRect">
          <a:avLst/>
        </a:prstGeom>
        <a:solidFill>
          <a:schemeClr val="tx1">
            <a:lumMod val="25000"/>
            <a:lumOff val="7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84895" y="2085741"/>
        <a:ext cx="473652" cy="473652"/>
      </dsp:txXfrm>
    </dsp:sp>
    <dsp:sp modelId="{C4C5AA52-2568-4815-9431-C6BBDE952207}">
      <dsp:nvSpPr>
        <dsp:cNvPr id="0" name=""/>
        <dsp:cNvSpPr/>
      </dsp:nvSpPr>
      <dsp:spPr>
        <a:xfrm rot="10028571">
          <a:off x="698742" y="1478205"/>
          <a:ext cx="527065" cy="0"/>
        </a:xfrm>
        <a:custGeom>
          <a:avLst/>
          <a:gdLst/>
          <a:ahLst/>
          <a:cxnLst/>
          <a:rect l="0" t="0" r="0" b="0"/>
          <a:pathLst>
            <a:path>
              <a:moveTo>
                <a:pt x="0" y="0"/>
              </a:moveTo>
              <a:lnTo>
                <a:pt x="527065"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8954D-D2A9-4149-AD2C-8C02920A496A}">
      <dsp:nvSpPr>
        <dsp:cNvPr id="0" name=""/>
        <dsp:cNvSpPr/>
      </dsp:nvSpPr>
      <dsp:spPr>
        <a:xfrm>
          <a:off x="180451" y="1334299"/>
          <a:ext cx="524898" cy="524898"/>
        </a:xfrm>
        <a:prstGeom prst="roundRect">
          <a:avLst/>
        </a:prstGeom>
        <a:solidFill>
          <a:schemeClr val="bg2"/>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06074" y="1359922"/>
        <a:ext cx="473652" cy="473652"/>
      </dsp:txXfrm>
    </dsp:sp>
    <dsp:sp modelId="{32D57128-79BC-4548-AC7F-E6B2C1D2964A}">
      <dsp:nvSpPr>
        <dsp:cNvPr id="0" name=""/>
        <dsp:cNvSpPr/>
      </dsp:nvSpPr>
      <dsp:spPr>
        <a:xfrm rot="13114286">
          <a:off x="869057" y="1023485"/>
          <a:ext cx="393015" cy="0"/>
        </a:xfrm>
        <a:custGeom>
          <a:avLst/>
          <a:gdLst/>
          <a:ahLst/>
          <a:cxnLst/>
          <a:rect l="0" t="0" r="0" b="0"/>
          <a:pathLst>
            <a:path>
              <a:moveTo>
                <a:pt x="0" y="0"/>
              </a:moveTo>
              <a:lnTo>
                <a:pt x="393015"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C217D-ACF9-4D12-8F7F-F630D08A5CC8}">
      <dsp:nvSpPr>
        <dsp:cNvPr id="0" name=""/>
        <dsp:cNvSpPr/>
      </dsp:nvSpPr>
      <dsp:spPr>
        <a:xfrm>
          <a:off x="387029" y="429218"/>
          <a:ext cx="524898" cy="524898"/>
        </a:xfrm>
        <a:prstGeom prst="roundRect">
          <a:avLst/>
        </a:prstGeom>
        <a:solidFill>
          <a:schemeClr val="tx1">
            <a:lumMod val="75000"/>
            <a:lumOff val="2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12652" y="454841"/>
        <a:ext cx="473652" cy="47365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930" tIns="47965" rIns="95930" bIns="47965"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930" tIns="47965" rIns="95930" bIns="47965" rtlCol="0"/>
          <a:lstStyle>
            <a:lvl1pPr algn="r">
              <a:defRPr sz="1300"/>
            </a:lvl1pPr>
          </a:lstStyle>
          <a:p>
            <a:fld id="{44E6A45A-746B-415D-9923-8C8B8E30FBDE}" type="datetimeFigureOut">
              <a:rPr lang="en-US" smtClean="0"/>
              <a:t>4/9/2018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930" tIns="47965" rIns="95930" bIns="47965"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930" tIns="47965" rIns="95930" bIns="479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930" tIns="47965" rIns="95930" bIns="4796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930" tIns="47965" rIns="95930" bIns="47965" rtlCol="0" anchor="b"/>
          <a:lstStyle>
            <a:lvl1pPr algn="r">
              <a:defRPr sz="1300"/>
            </a:lvl1pPr>
          </a:lstStyle>
          <a:p>
            <a:fld id="{7CAA8450-CA99-4207-A66B-397ACFAB3752}" type="slidenum">
              <a:rPr lang="en-US" smtClean="0"/>
              <a:t>‹#›</a:t>
            </a:fld>
            <a:endParaRPr lang="en-US"/>
          </a:p>
        </p:txBody>
      </p:sp>
    </p:spTree>
    <p:extLst>
      <p:ext uri="{BB962C8B-B14F-4D97-AF65-F5344CB8AC3E}">
        <p14:creationId xmlns:p14="http://schemas.microsoft.com/office/powerpoint/2010/main" val="86622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files.consumerfinance.gov/f/201503_cfpb_your-home-loan-toolkit-web.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onsumerfinance.gov/data-research/research-reports/financial-well-being-technical-report/"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1</a:t>
            </a:fld>
            <a:endParaRPr lang="en-US"/>
          </a:p>
        </p:txBody>
      </p:sp>
    </p:spTree>
    <p:extLst>
      <p:ext uri="{BB962C8B-B14F-4D97-AF65-F5344CB8AC3E}">
        <p14:creationId xmlns:p14="http://schemas.microsoft.com/office/powerpoint/2010/main" val="3827910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 are encouraging and supporting expanded access to financial education in the classroom, in the workplace, in libraries, in social service agencies, for </a:t>
            </a:r>
            <a:r>
              <a:rPr lang="en-US" sz="1300" dirty="0" err="1"/>
              <a:t>servicemembers</a:t>
            </a:r>
            <a:r>
              <a:rPr lang="en-US" sz="1300" dirty="0"/>
              <a:t> and veterans, for older Americans, for the many underserved consumers, and for all consumers generally. </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6036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11</a:t>
            </a:fld>
            <a:endParaRPr lang="en-US"/>
          </a:p>
        </p:txBody>
      </p:sp>
    </p:spTree>
    <p:extLst>
      <p:ext uri="{BB962C8B-B14F-4D97-AF65-F5344CB8AC3E}">
        <p14:creationId xmlns:p14="http://schemas.microsoft.com/office/powerpoint/2010/main" val="172715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most visited consumer tool on cf.gov. Receiving </a:t>
            </a:r>
            <a:r>
              <a:rPr lang="en-US" baseline="0" dirty="0">
                <a:solidFill>
                  <a:srgbClr val="FF0000"/>
                </a:solidFill>
              </a:rPr>
              <a:t>over six </a:t>
            </a:r>
            <a:r>
              <a:rPr lang="en-US" baseline="0" dirty="0"/>
              <a:t>million visitors each year. </a:t>
            </a:r>
          </a:p>
          <a:p>
            <a:r>
              <a:rPr lang="en-US" dirty="0"/>
              <a:t>Launched in March 2012, updated in March 2016 to enhance</a:t>
            </a:r>
            <a:r>
              <a:rPr lang="en-US" baseline="0" dirty="0"/>
              <a:t> user experience</a:t>
            </a:r>
            <a:r>
              <a:rPr lang="en-US" dirty="0"/>
              <a:t>.</a:t>
            </a:r>
            <a:r>
              <a:rPr lang="en-US" baseline="0" dirty="0"/>
              <a:t> Page satisfaction rating jumped to 84% since the update.</a:t>
            </a:r>
            <a:endParaRPr lang="en-US" dirty="0"/>
          </a:p>
          <a:p>
            <a:endParaRPr lang="en-US" dirty="0"/>
          </a:p>
          <a:p>
            <a:r>
              <a:rPr lang="en-US" dirty="0"/>
              <a:t>Approximately 1,000</a:t>
            </a:r>
            <a:r>
              <a:rPr lang="en-US" baseline="0" dirty="0"/>
              <a:t> questions about money topics and financial products and services, including</a:t>
            </a:r>
          </a:p>
          <a:p>
            <a:pPr marL="179859" indent="-179859">
              <a:buFont typeface="Arial" panose="020B0604020202020204" pitchFamily="34" charset="0"/>
              <a:buChar char="•"/>
            </a:pPr>
            <a:r>
              <a:rPr lang="en-US" baseline="0" dirty="0"/>
              <a:t>Credit cards</a:t>
            </a:r>
          </a:p>
          <a:p>
            <a:pPr marL="179859" indent="-179859">
              <a:buFont typeface="Arial" panose="020B0604020202020204" pitchFamily="34" charset="0"/>
              <a:buChar char="•"/>
            </a:pPr>
            <a:r>
              <a:rPr lang="en-US" baseline="0" dirty="0"/>
              <a:t>Mortgages</a:t>
            </a:r>
          </a:p>
          <a:p>
            <a:pPr marL="179859" indent="-179859">
              <a:buFont typeface="Arial" panose="020B0604020202020204" pitchFamily="34" charset="0"/>
              <a:buChar char="•"/>
            </a:pPr>
            <a:r>
              <a:rPr lang="en-US" baseline="0" dirty="0"/>
              <a:t>Student loans</a:t>
            </a:r>
          </a:p>
          <a:p>
            <a:pPr marL="179859" indent="-179859">
              <a:buFont typeface="Arial" panose="020B0604020202020204" pitchFamily="34" charset="0"/>
              <a:buChar char="•"/>
            </a:pPr>
            <a:r>
              <a:rPr lang="en-US" baseline="0" dirty="0"/>
              <a:t>Bank accounts</a:t>
            </a:r>
          </a:p>
          <a:p>
            <a:pPr marL="179859" indent="-179859">
              <a:buFont typeface="Arial" panose="020B0604020202020204" pitchFamily="34" charset="0"/>
              <a:buChar char="•"/>
            </a:pPr>
            <a:r>
              <a:rPr lang="en-US" baseline="0" dirty="0"/>
              <a:t>Credit reports</a:t>
            </a:r>
          </a:p>
          <a:p>
            <a:pPr marL="179859" indent="-179859">
              <a:buFont typeface="Arial" panose="020B0604020202020204" pitchFamily="34" charset="0"/>
              <a:buChar char="•"/>
            </a:pPr>
            <a:r>
              <a:rPr lang="en-US" baseline="0" dirty="0"/>
              <a:t>Debt collection</a:t>
            </a:r>
            <a:endParaRPr lang="en-US" dirty="0"/>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21754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off slide</a:t>
            </a:r>
          </a:p>
        </p:txBody>
      </p:sp>
      <p:sp>
        <p:nvSpPr>
          <p:cNvPr id="4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9429" indent="-299780">
              <a:defRPr>
                <a:solidFill>
                  <a:schemeClr val="tx1"/>
                </a:solidFill>
                <a:latin typeface="Calibri" pitchFamily="34" charset="0"/>
              </a:defRPr>
            </a:lvl2pPr>
            <a:lvl3pPr marL="1199121" indent="-239824">
              <a:defRPr>
                <a:solidFill>
                  <a:schemeClr val="tx1"/>
                </a:solidFill>
                <a:latin typeface="Calibri" pitchFamily="34" charset="0"/>
              </a:defRPr>
            </a:lvl3pPr>
            <a:lvl4pPr marL="1678770" indent="-239824">
              <a:defRPr>
                <a:solidFill>
                  <a:schemeClr val="tx1"/>
                </a:solidFill>
                <a:latin typeface="Calibri" pitchFamily="34" charset="0"/>
              </a:defRPr>
            </a:lvl4pPr>
            <a:lvl5pPr marL="2158418" indent="-239824">
              <a:defRPr>
                <a:solidFill>
                  <a:schemeClr val="tx1"/>
                </a:solidFill>
                <a:latin typeface="Calibri" pitchFamily="34" charset="0"/>
              </a:defRPr>
            </a:lvl5pPr>
            <a:lvl6pPr marL="2638067" indent="-239824" fontAlgn="base">
              <a:spcBef>
                <a:spcPct val="0"/>
              </a:spcBef>
              <a:spcAft>
                <a:spcPct val="0"/>
              </a:spcAft>
              <a:defRPr>
                <a:solidFill>
                  <a:schemeClr val="tx1"/>
                </a:solidFill>
                <a:latin typeface="Calibri" pitchFamily="34" charset="0"/>
              </a:defRPr>
            </a:lvl6pPr>
            <a:lvl7pPr marL="3117715" indent="-239824" fontAlgn="base">
              <a:spcBef>
                <a:spcPct val="0"/>
              </a:spcBef>
              <a:spcAft>
                <a:spcPct val="0"/>
              </a:spcAft>
              <a:defRPr>
                <a:solidFill>
                  <a:schemeClr val="tx1"/>
                </a:solidFill>
                <a:latin typeface="Calibri" pitchFamily="34" charset="0"/>
              </a:defRPr>
            </a:lvl7pPr>
            <a:lvl8pPr marL="3597364" indent="-239824" fontAlgn="base">
              <a:spcBef>
                <a:spcPct val="0"/>
              </a:spcBef>
              <a:spcAft>
                <a:spcPct val="0"/>
              </a:spcAft>
              <a:defRPr>
                <a:solidFill>
                  <a:schemeClr val="tx1"/>
                </a:solidFill>
                <a:latin typeface="Calibri" pitchFamily="34" charset="0"/>
              </a:defRPr>
            </a:lvl8pPr>
            <a:lvl9pPr marL="4077012" indent="-2398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F71582D-FE1D-4EF3-BA5C-AE27539E324D}" type="slidenum">
              <a:rPr lang="en-US" altLang="en-US" smtClean="0"/>
              <a:pPr fontAlgn="base">
                <a:spcBef>
                  <a:spcPct val="0"/>
                </a:spcBef>
                <a:spcAft>
                  <a:spcPct val="0"/>
                </a:spcAft>
                <a:defRPr/>
              </a:pPr>
              <a:t>13</a:t>
            </a:fld>
            <a:endParaRPr lang="en-US" altLang="en-US"/>
          </a:p>
        </p:txBody>
      </p:sp>
    </p:spTree>
    <p:extLst>
      <p:ext uri="{BB962C8B-B14F-4D97-AF65-F5344CB8AC3E}">
        <p14:creationId xmlns:p14="http://schemas.microsoft.com/office/powerpoint/2010/main" val="1616210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Paying for college is a set of online tools targeted</a:t>
            </a:r>
            <a:r>
              <a:rPr lang="en-US" baseline="0" dirty="0"/>
              <a:t> to students and families evaluating their options when financing a higher education.</a:t>
            </a:r>
          </a:p>
          <a:p>
            <a:endParaRPr lang="en-US" baseline="0" dirty="0"/>
          </a:p>
          <a:p>
            <a:r>
              <a:rPr lang="en-US" baseline="0" dirty="0"/>
              <a:t>Address the entire lifecycle of financing college – comparing college costs and financial aid offers, to shopping for a loan, through assessing options to repay student loan debt.</a:t>
            </a:r>
          </a:p>
          <a:p>
            <a:endParaRPr lang="en-US" baseline="0" dirty="0"/>
          </a:p>
          <a:p>
            <a:r>
              <a:rPr lang="en-US" baseline="0" dirty="0"/>
              <a:t>The Bureau hosts a number of additional tools and resources that can help students and families navigate banking products, such as checking accounts, on campus. </a:t>
            </a:r>
          </a:p>
          <a:p>
            <a:endParaRPr lang="en-US" baseline="0" dirty="0"/>
          </a:p>
          <a:p>
            <a:r>
              <a:rPr lang="en-US" baseline="0" dirty="0"/>
              <a:t>Originally Launched in 2012. </a:t>
            </a:r>
            <a:r>
              <a:rPr lang="en-US" baseline="0" dirty="0">
                <a:solidFill>
                  <a:srgbClr val="FF0000"/>
                </a:solidFill>
              </a:rPr>
              <a:t>In August 2016, a new component was added to support CFPB’s enforcement action – certain For-profit colleges in settlement with </a:t>
            </a:r>
            <a:r>
              <a:rPr lang="en-US" baseline="0" dirty="0" err="1">
                <a:solidFill>
                  <a:srgbClr val="FF0000"/>
                </a:solidFill>
              </a:rPr>
              <a:t>Dept</a:t>
            </a:r>
            <a:r>
              <a:rPr lang="en-US" baseline="0" dirty="0">
                <a:solidFill>
                  <a:srgbClr val="FF0000"/>
                </a:solidFill>
              </a:rPr>
              <a:t> of Justice, State AGs and CFPB agreed to a requirement to ask their prospective students to use the tool to assess the costs involved and outcomes of enrolling in a specific program via </a:t>
            </a:r>
            <a:r>
              <a:rPr lang="en-US" strike="noStrike" baseline="0" dirty="0">
                <a:solidFill>
                  <a:srgbClr val="FF0000"/>
                </a:solidFill>
              </a:rPr>
              <a:t>Bureau’s this personalized</a:t>
            </a:r>
            <a:r>
              <a:rPr lang="en-US" baseline="0" dirty="0">
                <a:solidFill>
                  <a:srgbClr val="FF0000"/>
                </a:solidFill>
              </a:rPr>
              <a:t> </a:t>
            </a:r>
            <a:r>
              <a:rPr lang="en-US" b="0" baseline="0" dirty="0">
                <a:solidFill>
                  <a:srgbClr val="FF0000"/>
                </a:solidFill>
              </a:rPr>
              <a:t>calculator</a:t>
            </a:r>
            <a:r>
              <a:rPr lang="en-US" b="1" baseline="0" dirty="0">
                <a:solidFill>
                  <a:srgbClr val="FF0000"/>
                </a:solidFill>
              </a:rPr>
              <a:t> </a:t>
            </a:r>
            <a:r>
              <a:rPr lang="en-US" baseline="0" dirty="0">
                <a:solidFill>
                  <a:srgbClr val="FF0000"/>
                </a:solidFill>
              </a:rPr>
              <a:t>before accepting the financial offer from the school. </a:t>
            </a:r>
          </a:p>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439275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9780" indent="-299780">
              <a:buFont typeface="Arial" panose="020B0604020202020204" pitchFamily="34" charset="0"/>
              <a:buChar char="•"/>
            </a:pPr>
            <a:r>
              <a:rPr lang="en-US" sz="1300" b="1" dirty="0">
                <a:cs typeface="Arial"/>
              </a:rPr>
              <a:t>Learn about your loan options: </a:t>
            </a:r>
            <a:r>
              <a:rPr lang="en-US" sz="1300" dirty="0">
                <a:cs typeface="Arial"/>
              </a:rPr>
              <a:t>A guide that helps you understand the process of applying for a mortgage.</a:t>
            </a:r>
          </a:p>
          <a:p>
            <a:pPr marL="299780" indent="-299780">
              <a:buFont typeface="Arial" panose="020B0604020202020204" pitchFamily="34" charset="0"/>
              <a:buChar char="•"/>
            </a:pPr>
            <a:endParaRPr lang="en-US" sz="1300" dirty="0">
              <a:cs typeface="Arial"/>
            </a:endParaRPr>
          </a:p>
          <a:p>
            <a:pPr marL="299780" indent="-299780">
              <a:buFont typeface="Arial" panose="020B0604020202020204" pitchFamily="34" charset="0"/>
              <a:buChar char="•"/>
            </a:pPr>
            <a:r>
              <a:rPr lang="en-US" sz="1300" b="1" dirty="0">
                <a:cs typeface="Arial"/>
              </a:rPr>
              <a:t>Check interest rates: </a:t>
            </a:r>
            <a:r>
              <a:rPr lang="en-US" sz="1300" dirty="0">
                <a:cs typeface="Arial"/>
              </a:rPr>
              <a:t>A tool that gives you a realistic sense for the range of interest rates you should expect when shopping for a mortgage, so you can know whether you’re getting a good deal.  </a:t>
            </a:r>
          </a:p>
          <a:p>
            <a:pPr marL="299780" indent="-299780">
              <a:buFont typeface="Arial" panose="020B0604020202020204" pitchFamily="34" charset="0"/>
              <a:buChar char="•"/>
            </a:pPr>
            <a:endParaRPr lang="en-US" sz="1300" dirty="0">
              <a:cs typeface="Arial"/>
            </a:endParaRPr>
          </a:p>
          <a:p>
            <a:pPr marL="299780" indent="-299780">
              <a:buFont typeface="Arial" panose="020B0604020202020204" pitchFamily="34" charset="0"/>
              <a:buChar char="•"/>
            </a:pPr>
            <a:r>
              <a:rPr lang="en-US" sz="1300" b="1" dirty="0">
                <a:cs typeface="Arial"/>
              </a:rPr>
              <a:t>Understand your closing forms: </a:t>
            </a:r>
            <a:r>
              <a:rPr lang="en-US" sz="1300" dirty="0">
                <a:cs typeface="Arial"/>
              </a:rPr>
              <a:t>Form explainers tell you what to look for in your closing documents before signing.</a:t>
            </a:r>
          </a:p>
          <a:p>
            <a:pPr marL="299780" indent="-299780">
              <a:buFont typeface="Arial" panose="020B0604020202020204" pitchFamily="34" charset="0"/>
              <a:buChar char="•"/>
            </a:pPr>
            <a:endParaRPr lang="en-US" sz="1300" dirty="0">
              <a:cs typeface="Arial"/>
            </a:endParaRPr>
          </a:p>
          <a:p>
            <a:pPr marL="299780" indent="-299780">
              <a:buFont typeface="Arial" panose="020B0604020202020204" pitchFamily="34" charset="0"/>
              <a:buChar char="•"/>
            </a:pPr>
            <a:r>
              <a:rPr lang="en-US" sz="1300" b="1" dirty="0">
                <a:cs typeface="Arial"/>
              </a:rPr>
              <a:t>Get ready for closing: </a:t>
            </a:r>
            <a:r>
              <a:rPr lang="en-US" sz="1300" dirty="0">
                <a:cs typeface="Arial"/>
              </a:rPr>
              <a:t>A simple checklist to help prepare you for the big day.</a:t>
            </a:r>
            <a:endParaRPr lang="en-US" sz="1300" dirty="0"/>
          </a:p>
          <a:p>
            <a:endParaRPr lang="en-US" baseline="0" dirty="0"/>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39275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To help you navigate the steps you have to take to get a mortgage, take a look at our booklet, “</a:t>
            </a:r>
            <a:r>
              <a:rPr lang="en-US" altLang="en-US" dirty="0">
                <a:hlinkClick r:id="rId3"/>
              </a:rPr>
              <a:t>Your Home Loan Toolkit: A Step-By-Step Guide</a:t>
            </a:r>
            <a:r>
              <a:rPr lang="en-US" altLang="en-US" dirty="0"/>
              <a:t>.” This consumer-friendly booklet can help consumers as they think about, apply for, and close on a mortgage. The toolkit helps consumers calculate how much they can afford for a home, gives questions to ask the lender, and features worksheets and checklists to fill out during the process.</a:t>
            </a:r>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79429" indent="-299780">
              <a:defRPr>
                <a:solidFill>
                  <a:schemeClr val="tx1"/>
                </a:solidFill>
                <a:latin typeface="Georgia" pitchFamily="18" charset="0"/>
              </a:defRPr>
            </a:lvl2pPr>
            <a:lvl3pPr marL="1199121" indent="-239824">
              <a:defRPr>
                <a:solidFill>
                  <a:schemeClr val="tx1"/>
                </a:solidFill>
                <a:latin typeface="Georgia" pitchFamily="18" charset="0"/>
              </a:defRPr>
            </a:lvl3pPr>
            <a:lvl4pPr marL="1678770" indent="-239824">
              <a:defRPr>
                <a:solidFill>
                  <a:schemeClr val="tx1"/>
                </a:solidFill>
                <a:latin typeface="Georgia" pitchFamily="18" charset="0"/>
              </a:defRPr>
            </a:lvl4pPr>
            <a:lvl5pPr marL="2158418" indent="-239824">
              <a:defRPr>
                <a:solidFill>
                  <a:schemeClr val="tx1"/>
                </a:solidFill>
                <a:latin typeface="Georgia" pitchFamily="18" charset="0"/>
              </a:defRPr>
            </a:lvl5pPr>
            <a:lvl6pPr marL="2638067" indent="-239824" fontAlgn="base">
              <a:spcBef>
                <a:spcPct val="0"/>
              </a:spcBef>
              <a:spcAft>
                <a:spcPct val="0"/>
              </a:spcAft>
              <a:defRPr>
                <a:solidFill>
                  <a:schemeClr val="tx1"/>
                </a:solidFill>
                <a:latin typeface="Georgia" pitchFamily="18" charset="0"/>
              </a:defRPr>
            </a:lvl6pPr>
            <a:lvl7pPr marL="3117715" indent="-239824" fontAlgn="base">
              <a:spcBef>
                <a:spcPct val="0"/>
              </a:spcBef>
              <a:spcAft>
                <a:spcPct val="0"/>
              </a:spcAft>
              <a:defRPr>
                <a:solidFill>
                  <a:schemeClr val="tx1"/>
                </a:solidFill>
                <a:latin typeface="Georgia" pitchFamily="18" charset="0"/>
              </a:defRPr>
            </a:lvl7pPr>
            <a:lvl8pPr marL="3597364" indent="-239824" fontAlgn="base">
              <a:spcBef>
                <a:spcPct val="0"/>
              </a:spcBef>
              <a:spcAft>
                <a:spcPct val="0"/>
              </a:spcAft>
              <a:defRPr>
                <a:solidFill>
                  <a:schemeClr val="tx1"/>
                </a:solidFill>
                <a:latin typeface="Georgia" pitchFamily="18" charset="0"/>
              </a:defRPr>
            </a:lvl8pPr>
            <a:lvl9pPr marL="4077012" indent="-239824"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E43CB48A-E5E3-4BAF-AD77-8272E4DB6D6F}" type="slidenum">
              <a:rPr lang="en-US" altLang="en-US" smtClean="0">
                <a:solidFill>
                  <a:srgbClr val="000000"/>
                </a:solidFill>
                <a:latin typeface="Calibri" pitchFamily="34" charset="0"/>
              </a:rPr>
              <a:pPr fontAlgn="base">
                <a:spcBef>
                  <a:spcPct val="0"/>
                </a:spcBef>
                <a:spcAft>
                  <a:spcPct val="0"/>
                </a:spcAft>
                <a:defRPr/>
              </a:pPr>
              <a:t>16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554824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5476" indent="-305476">
              <a:buFont typeface="Arial" panose="020B0604020202020204" pitchFamily="34" charset="0"/>
              <a:buChar char="•"/>
            </a:pPr>
            <a:r>
              <a:rPr lang="en-US" b="1" dirty="0">
                <a:cs typeface="Arial"/>
              </a:rPr>
              <a:t>Plan</a:t>
            </a:r>
            <a:r>
              <a:rPr lang="en-US" b="1" baseline="0" dirty="0">
                <a:cs typeface="Arial"/>
              </a:rPr>
              <a:t> to shop for your auto loan</a:t>
            </a:r>
            <a:r>
              <a:rPr lang="en-US" b="1" dirty="0">
                <a:cs typeface="Arial"/>
              </a:rPr>
              <a:t>: </a:t>
            </a:r>
            <a:r>
              <a:rPr lang="en-US" dirty="0">
                <a:cs typeface="Arial"/>
              </a:rPr>
              <a:t>suggestions for how to prepare ahead</a:t>
            </a:r>
            <a:r>
              <a:rPr lang="en-US" baseline="0" dirty="0">
                <a:cs typeface="Arial"/>
              </a:rPr>
              <a:t> of time.</a:t>
            </a:r>
            <a:endParaRPr lang="en-US" dirty="0">
              <a:cs typeface="Arial"/>
            </a:endParaRPr>
          </a:p>
          <a:p>
            <a:pPr marL="305476" indent="-305476">
              <a:buFont typeface="Arial" panose="020B0604020202020204" pitchFamily="34" charset="0"/>
              <a:buChar char="•"/>
            </a:pPr>
            <a:endParaRPr lang="en-US" dirty="0">
              <a:cs typeface="Arial"/>
            </a:endParaRPr>
          </a:p>
          <a:p>
            <a:pPr marL="305476" indent="-305476">
              <a:buFont typeface="Arial" panose="020B0604020202020204" pitchFamily="34" charset="0"/>
              <a:buChar char="•"/>
            </a:pPr>
            <a:r>
              <a:rPr lang="en-US" b="1" dirty="0">
                <a:cs typeface="Arial"/>
              </a:rPr>
              <a:t>Learn to explore loan choices: </a:t>
            </a:r>
            <a:r>
              <a:rPr lang="en-US" dirty="0">
                <a:cs typeface="Arial"/>
              </a:rPr>
              <a:t>Get a better</a:t>
            </a:r>
            <a:r>
              <a:rPr lang="en-US" baseline="0" dirty="0">
                <a:cs typeface="Arial"/>
              </a:rPr>
              <a:t> deal, potentially saving you hundreds or thousands of dollars.</a:t>
            </a:r>
            <a:endParaRPr lang="en-US" dirty="0">
              <a:cs typeface="Arial"/>
            </a:endParaRPr>
          </a:p>
          <a:p>
            <a:pPr marL="305476" indent="-305476">
              <a:buFont typeface="Arial" panose="020B0604020202020204" pitchFamily="34" charset="0"/>
              <a:buChar char="•"/>
            </a:pPr>
            <a:endParaRPr lang="en-US" dirty="0">
              <a:cs typeface="Arial"/>
            </a:endParaRPr>
          </a:p>
          <a:p>
            <a:pPr marL="305476" indent="-305476">
              <a:buFont typeface="Arial" panose="020B0604020202020204" pitchFamily="34" charset="0"/>
              <a:buChar char="•"/>
            </a:pPr>
            <a:r>
              <a:rPr lang="en-US" b="1" dirty="0">
                <a:cs typeface="Arial"/>
              </a:rPr>
              <a:t>Know what is negotiable: </a:t>
            </a:r>
            <a:r>
              <a:rPr lang="en-US" b="0" dirty="0">
                <a:cs typeface="Arial"/>
              </a:rPr>
              <a:t>This</a:t>
            </a:r>
            <a:r>
              <a:rPr lang="en-US" b="0" baseline="0" dirty="0">
                <a:cs typeface="Arial"/>
              </a:rPr>
              <a:t> may impact the amount you borrow and the cost of your auto loan.</a:t>
            </a:r>
            <a:endParaRPr lang="en-US" dirty="0">
              <a:cs typeface="Arial"/>
            </a:endParaRPr>
          </a:p>
          <a:p>
            <a:pPr marL="305476" indent="-305476">
              <a:buFont typeface="Arial" panose="020B0604020202020204" pitchFamily="34" charset="0"/>
              <a:buChar char="•"/>
            </a:pPr>
            <a:endParaRPr lang="en-US" dirty="0">
              <a:cs typeface="Arial"/>
            </a:endParaRPr>
          </a:p>
          <a:p>
            <a:pPr marL="305476" indent="-305476">
              <a:buFont typeface="Arial" panose="020B0604020202020204" pitchFamily="34" charset="0"/>
              <a:buChar char="•"/>
            </a:pPr>
            <a:r>
              <a:rPr lang="en-US" b="1" dirty="0">
                <a:cs typeface="Arial"/>
              </a:rPr>
              <a:t>Understand how to close the deal: </a:t>
            </a:r>
            <a:r>
              <a:rPr lang="en-US" dirty="0">
                <a:cs typeface="Arial"/>
              </a:rPr>
              <a:t>Make sure the paperwork matches the deal and that everyone</a:t>
            </a:r>
            <a:r>
              <a:rPr lang="en-US" baseline="0" dirty="0">
                <a:cs typeface="Arial"/>
              </a:rPr>
              <a:t> has signed the documents.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3B67116-911A-41A3-8CE0-F70A5137E26A}" type="slidenum">
              <a:rPr lang="en-US" smtClean="0"/>
              <a:pPr>
                <a:defRPr/>
              </a:pPr>
              <a:t>17</a:t>
            </a:fld>
            <a:endParaRPr lang="en-US" dirty="0"/>
          </a:p>
        </p:txBody>
      </p:sp>
    </p:spTree>
    <p:extLst>
      <p:ext uri="{BB962C8B-B14F-4D97-AF65-F5344CB8AC3E}">
        <p14:creationId xmlns:p14="http://schemas.microsoft.com/office/powerpoint/2010/main" val="70297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duplicate</a:t>
            </a:r>
            <a:r>
              <a:rPr lang="en-US" baseline="0" dirty="0"/>
              <a:t> of slide 18 – including in OA section in addition to financial education</a:t>
            </a:r>
            <a:endParaRPr lang="en-US" dirty="0"/>
          </a:p>
          <a:p>
            <a:endParaRPr lang="en-US" dirty="0"/>
          </a:p>
          <a:p>
            <a:r>
              <a:rPr lang="en-US" dirty="0"/>
              <a:t>(cleared</a:t>
            </a:r>
            <a:r>
              <a:rPr lang="en-US" baseline="0" dirty="0"/>
              <a:t> content from Intro Kit, Issue Brief)</a:t>
            </a:r>
          </a:p>
          <a:p>
            <a:endParaRPr lang="en-US" dirty="0"/>
          </a:p>
          <a:p>
            <a:r>
              <a:rPr lang="en-US" dirty="0"/>
              <a:t>Planning for Retirement is a interactive tool offered by </a:t>
            </a:r>
            <a:r>
              <a:rPr lang="en-US" strike="noStrike" baseline="0" dirty="0"/>
              <a:t>the Consumer Financial Protection Bureau </a:t>
            </a:r>
            <a:r>
              <a:rPr lang="en-US" dirty="0"/>
              <a:t>to help </a:t>
            </a:r>
            <a:r>
              <a:rPr lang="en-US" strike="noStrike" baseline="0" dirty="0"/>
              <a:t>you</a:t>
            </a:r>
            <a:r>
              <a:rPr lang="en-US" strike="sngStrike" baseline="0" dirty="0"/>
              <a:t> </a:t>
            </a:r>
            <a:r>
              <a:rPr lang="en-US" dirty="0"/>
              <a:t>make an informed decision about when to claim your Social Security benefits. The tool gives you a rough estimate of your monthly benefit and shows how your monthly benefit changes depending on the age at which you start collecting your benefits. The tool also provides claiming tips relevant to your specific situation. The tool is optimized for mobile devices such as smartphones and tablets.</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18</a:t>
            </a:fld>
            <a:endParaRPr lang="en-US" dirty="0"/>
          </a:p>
        </p:txBody>
      </p:sp>
    </p:spTree>
    <p:extLst>
      <p:ext uri="{BB962C8B-B14F-4D97-AF65-F5344CB8AC3E}">
        <p14:creationId xmlns:p14="http://schemas.microsoft.com/office/powerpoint/2010/main" val="4012662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off slide</a:t>
            </a:r>
          </a:p>
          <a:p>
            <a:endParaRPr lang="en-US" baseline="0" dirty="0"/>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43927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2</a:t>
            </a:fld>
            <a:endParaRPr lang="en-US"/>
          </a:p>
        </p:txBody>
      </p:sp>
    </p:spTree>
    <p:extLst>
      <p:ext uri="{BB962C8B-B14F-4D97-AF65-F5344CB8AC3E}">
        <p14:creationId xmlns:p14="http://schemas.microsoft.com/office/powerpoint/2010/main" val="1100084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20</a:t>
            </a:fld>
            <a:endParaRPr lang="en-US"/>
          </a:p>
        </p:txBody>
      </p:sp>
    </p:spTree>
    <p:extLst>
      <p:ext uri="{BB962C8B-B14F-4D97-AF65-F5344CB8AC3E}">
        <p14:creationId xmlns:p14="http://schemas.microsoft.com/office/powerpoint/2010/main" val="3765249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money topic resource portal</a:t>
            </a:r>
            <a:r>
              <a:rPr lang="en-US" baseline="0" dirty="0"/>
              <a:t> (Debt Collection) launched on Jan. 12, 2017.</a:t>
            </a:r>
          </a:p>
          <a:p>
            <a:endParaRPr lang="en-US" baseline="0" dirty="0"/>
          </a:p>
          <a:p>
            <a:r>
              <a:rPr lang="en-US" baseline="0" dirty="0"/>
              <a:t>Debt collection issues can be challenging. You don’t have to face them alone. Our resources can help.</a:t>
            </a:r>
          </a:p>
          <a:p>
            <a:endParaRPr lang="en-US" baseline="0" dirty="0"/>
          </a:p>
          <a:p>
            <a:r>
              <a:rPr lang="en-US" baseline="0" dirty="0"/>
              <a:t>The portal provides general information about the laws that limit what debt collectors can say or do If you are contacted.  It offers links to content that describes how a debt collector cannot:</a:t>
            </a:r>
          </a:p>
          <a:p>
            <a:pPr marL="179868" indent="-179868">
              <a:buFont typeface="Arial" panose="020B0604020202020204" pitchFamily="34" charset="0"/>
              <a:buChar char="•"/>
            </a:pPr>
            <a:r>
              <a:rPr lang="en-US" baseline="0" dirty="0"/>
              <a:t>Call repeatedly</a:t>
            </a:r>
          </a:p>
          <a:p>
            <a:pPr marL="179868" indent="-179868">
              <a:buFont typeface="Arial" panose="020B0604020202020204" pitchFamily="34" charset="0"/>
              <a:buChar char="•"/>
            </a:pPr>
            <a:r>
              <a:rPr lang="en-US" baseline="0" dirty="0"/>
              <a:t>Harass or abuse you</a:t>
            </a:r>
          </a:p>
          <a:p>
            <a:pPr marL="179868" indent="-179868">
              <a:buFont typeface="Arial" panose="020B0604020202020204" pitchFamily="34" charset="0"/>
              <a:buChar char="•"/>
            </a:pPr>
            <a:r>
              <a:rPr lang="en-US" baseline="0" dirty="0"/>
              <a:t>Contact you at an unreasonable time (before 8 a.m. or after 9 p.m.)</a:t>
            </a:r>
          </a:p>
          <a:p>
            <a:pPr marL="179868" indent="-179868">
              <a:buFont typeface="Arial" panose="020B0604020202020204" pitchFamily="34" charset="0"/>
              <a:buChar char="•"/>
            </a:pPr>
            <a:endParaRPr lang="en-US" baseline="0" dirty="0"/>
          </a:p>
          <a:p>
            <a:r>
              <a:rPr lang="en-US" dirty="0"/>
              <a:t>The portal also covers how you can respond to a</a:t>
            </a:r>
            <a:r>
              <a:rPr lang="en-US" baseline="0" dirty="0"/>
              <a:t> </a:t>
            </a:r>
            <a:r>
              <a:rPr lang="en-US" dirty="0"/>
              <a:t>debt collector</a:t>
            </a:r>
          </a:p>
          <a:p>
            <a:endParaRPr lang="en-US" dirty="0"/>
          </a:p>
          <a:p>
            <a:r>
              <a:rPr lang="en-US" dirty="0"/>
              <a:t>There are different ways to respond appropriately</a:t>
            </a:r>
            <a:r>
              <a:rPr lang="en-US" baseline="0" dirty="0"/>
              <a:t> </a:t>
            </a:r>
            <a:r>
              <a:rPr lang="en-US" dirty="0"/>
              <a:t>when a debt collector contacts you. Depending</a:t>
            </a:r>
            <a:r>
              <a:rPr lang="en-US" baseline="0" dirty="0"/>
              <a:t> </a:t>
            </a:r>
            <a:r>
              <a:rPr lang="en-US" dirty="0"/>
              <a:t>on your situation, we have </a:t>
            </a:r>
            <a:r>
              <a:rPr lang="en-US" strike="noStrike" baseline="0" dirty="0"/>
              <a:t>information </a:t>
            </a:r>
            <a:r>
              <a:rPr lang="en-US" dirty="0"/>
              <a:t>that can</a:t>
            </a:r>
            <a:r>
              <a:rPr lang="en-US" baseline="0" dirty="0"/>
              <a:t> </a:t>
            </a:r>
            <a:r>
              <a:rPr lang="en-US" dirty="0"/>
              <a:t>help if you:</a:t>
            </a:r>
          </a:p>
          <a:p>
            <a:pPr marL="179868" indent="-179868">
              <a:buFont typeface="Arial" panose="020B0604020202020204" pitchFamily="34" charset="0"/>
              <a:buChar char="•"/>
            </a:pPr>
            <a:r>
              <a:rPr lang="en-US" dirty="0"/>
              <a:t>Need more information.</a:t>
            </a:r>
          </a:p>
          <a:p>
            <a:pPr marL="179868" indent="-179868">
              <a:buFont typeface="Arial" panose="020B0604020202020204" pitchFamily="34" charset="0"/>
              <a:buChar char="•"/>
            </a:pPr>
            <a:r>
              <a:rPr lang="en-US" dirty="0"/>
              <a:t>Do not owe the debt.</a:t>
            </a:r>
          </a:p>
          <a:p>
            <a:pPr marL="179868" indent="-179868">
              <a:buFont typeface="Arial" panose="020B0604020202020204" pitchFamily="34" charset="0"/>
              <a:buChar char="•"/>
            </a:pPr>
            <a:r>
              <a:rPr lang="en-US" dirty="0"/>
              <a:t>Want the debt collector to stop contacting you</a:t>
            </a:r>
            <a:r>
              <a:rPr lang="en-US" baseline="0" dirty="0"/>
              <a:t> </a:t>
            </a:r>
            <a:r>
              <a:rPr lang="en-US" dirty="0"/>
              <a:t>while you dispute the debt and more.</a:t>
            </a:r>
          </a:p>
          <a:p>
            <a:endParaRPr lang="en-US" dirty="0"/>
          </a:p>
          <a:p>
            <a:r>
              <a:rPr lang="en-US" cap="none" baseline="0" dirty="0"/>
              <a:t>THE INFORMATION ON THE PORTAL ALSO ENCOURAGES PEOPLE TO TALK TO DEBT COLLECTORS.  THE DEBT DOESN’T GO AWAY IF THE CONSUMER IGNORES IT.  ANY TALKING WITH THE COLLECTOR MAY LEAD TO MORE INFORAMTION ABOU THE DEBT OR DISCUSSIONS ABOUT A PAYMENT PLAN. </a:t>
            </a:r>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21</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646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868" indent="-179868">
              <a:spcBef>
                <a:spcPct val="0"/>
              </a:spcBef>
              <a:buFontTx/>
              <a:buChar char="•"/>
            </a:pPr>
            <a:r>
              <a:rPr lang="en-US" altLang="en-US" dirty="0"/>
              <a:t>CFPB launched the Credit reports and scores page in March 2017 to help bring everything you need to know about your credit reports and scores into one place.</a:t>
            </a:r>
          </a:p>
          <a:p>
            <a:pPr marL="179868" indent="-179868">
              <a:spcBef>
                <a:spcPct val="0"/>
              </a:spcBef>
              <a:buFontTx/>
              <a:buChar char="•"/>
            </a:pPr>
            <a:endParaRPr lang="en-US" altLang="en-US" dirty="0"/>
          </a:p>
          <a:p>
            <a:pPr marL="179868" indent="-179868">
              <a:spcBef>
                <a:spcPct val="0"/>
              </a:spcBef>
              <a:buFontTx/>
              <a:buChar char="•"/>
            </a:pPr>
            <a:r>
              <a:rPr lang="en-US" altLang="en-US" dirty="0"/>
              <a:t>It’s designed to be both a primer for financial newcomers and a place to </a:t>
            </a:r>
            <a:r>
              <a:rPr lang="en-US" altLang="en-US" cap="none" dirty="0"/>
              <a:t>get information </a:t>
            </a:r>
            <a:r>
              <a:rPr lang="en-US" altLang="en-US" dirty="0"/>
              <a:t>about how you can fix errors.</a:t>
            </a:r>
          </a:p>
          <a:p>
            <a:pPr marL="179868" indent="-179868">
              <a:spcBef>
                <a:spcPct val="0"/>
              </a:spcBef>
              <a:buFontTx/>
              <a:buChar char="•"/>
            </a:pPr>
            <a:endParaRPr lang="en-US" altLang="en-US" dirty="0"/>
          </a:p>
          <a:p>
            <a:pPr marL="179868" indent="-179868">
              <a:spcBef>
                <a:spcPct val="0"/>
              </a:spcBef>
              <a:buFontTx/>
              <a:buChar char="•"/>
            </a:pPr>
            <a:r>
              <a:rPr lang="en-US" altLang="en-US" dirty="0"/>
              <a:t>This page provides an overview of what a credit report is, how to get it, how to make sure it is accurate, how to correct any errors, and how you can build your credit to improve your credit score.</a:t>
            </a:r>
          </a:p>
          <a:p>
            <a:pPr marL="179868" indent="-179868">
              <a:spcBef>
                <a:spcPct val="0"/>
              </a:spcBef>
              <a:buFontTx/>
              <a:buChar char="•"/>
            </a:pPr>
            <a:endParaRPr lang="en-US" altLang="en-US" dirty="0"/>
          </a:p>
          <a:p>
            <a:pPr marL="179868" indent="-179868">
              <a:spcBef>
                <a:spcPct val="0"/>
              </a:spcBef>
              <a:buFontTx/>
              <a:buChar char="•"/>
            </a:pPr>
            <a:r>
              <a:rPr lang="en-US" altLang="en-US" dirty="0"/>
              <a:t>There are several print resources included in the portal, such as sample letters that you can share with furnishers and credit reporting companies to correct errors on your credit reports.</a:t>
            </a:r>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22</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646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868" indent="-179868">
              <a:spcBef>
                <a:spcPct val="0"/>
              </a:spcBef>
              <a:buFontTx/>
              <a:buChar char="•"/>
            </a:pPr>
            <a:r>
              <a:rPr lang="en-US" altLang="en-US" dirty="0"/>
              <a:t>Buying a home is one of the</a:t>
            </a:r>
            <a:r>
              <a:rPr lang="en-US" altLang="en-US" baseline="0" dirty="0"/>
              <a:t> </a:t>
            </a:r>
            <a:r>
              <a:rPr lang="en-US" altLang="en-US" dirty="0"/>
              <a:t>biggest financial decisions you may make in your lifetime.</a:t>
            </a:r>
            <a:r>
              <a:rPr lang="en-US" altLang="en-US" baseline="0" dirty="0"/>
              <a:t> </a:t>
            </a:r>
            <a:r>
              <a:rPr lang="en-US" altLang="en-US" dirty="0"/>
              <a:t>Whether you’re thinking of buying a home, already</a:t>
            </a:r>
            <a:r>
              <a:rPr lang="en-US" altLang="en-US" baseline="0" dirty="0"/>
              <a:t> </a:t>
            </a:r>
            <a:r>
              <a:rPr lang="en-US" altLang="en-US" dirty="0"/>
              <a:t>have a home loan, or are having trouble paying your</a:t>
            </a:r>
            <a:r>
              <a:rPr lang="en-US" altLang="en-US" baseline="0" dirty="0"/>
              <a:t> </a:t>
            </a:r>
            <a:r>
              <a:rPr lang="en-US" altLang="en-US" dirty="0"/>
              <a:t>mortgage, we have resources to help you every</a:t>
            </a:r>
            <a:r>
              <a:rPr lang="en-US" altLang="en-US" baseline="0" dirty="0"/>
              <a:t> </a:t>
            </a:r>
            <a:r>
              <a:rPr lang="en-US" altLang="en-US" dirty="0"/>
              <a:t>step of the way. Our tools and resources can help</a:t>
            </a:r>
            <a:r>
              <a:rPr lang="en-US" altLang="en-US" baseline="0" dirty="0"/>
              <a:t> </a:t>
            </a:r>
            <a:r>
              <a:rPr lang="en-US" altLang="en-US" dirty="0"/>
              <a:t>know what to expect—and what questions to ask—every step of the way.</a:t>
            </a:r>
          </a:p>
          <a:p>
            <a:endParaRPr lang="en-US" sz="1300" dirty="0"/>
          </a:p>
          <a:p>
            <a:pPr marL="179868" indent="-179868">
              <a:buFont typeface="Arial" panose="020B0604020202020204" pitchFamily="34" charset="0"/>
              <a:buChar char="•"/>
            </a:pPr>
            <a:r>
              <a:rPr lang="en-US" sz="1300" dirty="0"/>
              <a:t>Our mortgage servicing resources can help you:</a:t>
            </a:r>
            <a:br>
              <a:rPr lang="en-US" sz="1300" dirty="0"/>
            </a:br>
            <a:endParaRPr lang="en-US" sz="1300" dirty="0"/>
          </a:p>
          <a:p>
            <a:pPr marL="659517" lvl="1" indent="-179868">
              <a:buFont typeface="Arial" panose="020B0604020202020204" pitchFamily="34" charset="0"/>
              <a:buChar char="•"/>
            </a:pPr>
            <a:r>
              <a:rPr lang="en-US" altLang="en-US" dirty="0"/>
              <a:t>Understand your monthly mortgage statement</a:t>
            </a:r>
            <a:br>
              <a:rPr lang="en-US" altLang="en-US" dirty="0"/>
            </a:br>
            <a:endParaRPr lang="en-US" altLang="en-US" dirty="0"/>
          </a:p>
          <a:p>
            <a:pPr marL="659517" lvl="1" indent="-179868">
              <a:buFont typeface="Arial" panose="020B0604020202020204" pitchFamily="34" charset="0"/>
              <a:buChar char="•"/>
            </a:pPr>
            <a:r>
              <a:rPr lang="en-US" altLang="en-US" dirty="0"/>
              <a:t>Know why your mortgage payment might change</a:t>
            </a:r>
            <a:br>
              <a:rPr lang="en-US" altLang="en-US" dirty="0"/>
            </a:br>
            <a:endParaRPr lang="en-US" altLang="en-US" dirty="0"/>
          </a:p>
          <a:p>
            <a:pPr marL="659517" lvl="1" indent="-179868">
              <a:buFont typeface="Arial" panose="020B0604020202020204" pitchFamily="34" charset="0"/>
              <a:buChar char="•"/>
            </a:pPr>
            <a:r>
              <a:rPr lang="en-US" altLang="en-US" dirty="0"/>
              <a:t>Find a HUD-approved housing counselor</a:t>
            </a:r>
            <a:br>
              <a:rPr lang="en-US" altLang="en-US" dirty="0"/>
            </a:br>
            <a:endParaRPr lang="en-US" altLang="en-US" dirty="0"/>
          </a:p>
          <a:p>
            <a:pPr marL="659517" lvl="1" indent="-179868">
              <a:buFont typeface="Arial" panose="020B0604020202020204" pitchFamily="34" charset="0"/>
              <a:buChar char="•"/>
            </a:pPr>
            <a:r>
              <a:rPr lang="en-US" altLang="en-US" dirty="0"/>
              <a:t>Learn how to get information or dispute an error</a:t>
            </a:r>
            <a:r>
              <a:rPr lang="en-US" altLang="en-US" baseline="0" dirty="0"/>
              <a:t> </a:t>
            </a:r>
            <a:r>
              <a:rPr lang="en-US" altLang="en-US" dirty="0"/>
              <a:t>about your mortgage</a:t>
            </a:r>
            <a:br>
              <a:rPr lang="en-US" altLang="en-US" dirty="0"/>
            </a:br>
            <a:endParaRPr lang="en-US" altLang="en-US" dirty="0"/>
          </a:p>
          <a:p>
            <a:pPr marL="659517" lvl="1" indent="-179868">
              <a:buFont typeface="Arial" panose="020B0604020202020204" pitchFamily="34" charset="0"/>
              <a:buChar char="•"/>
            </a:pPr>
            <a:r>
              <a:rPr lang="en-US" altLang="en-US" dirty="0"/>
              <a:t>Find out how to cancel your private mortgage</a:t>
            </a:r>
            <a:r>
              <a:rPr lang="en-US" altLang="en-US" baseline="0" dirty="0"/>
              <a:t> </a:t>
            </a:r>
            <a:r>
              <a:rPr lang="en-US" altLang="en-US" dirty="0"/>
              <a:t>insurance</a:t>
            </a:r>
          </a:p>
          <a:p>
            <a:pPr marL="659517" lvl="1" indent="-179868">
              <a:buFont typeface="Arial" panose="020B0604020202020204" pitchFamily="34" charset="0"/>
              <a:buChar char="•"/>
            </a:pPr>
            <a:endParaRPr lang="en-US" alt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23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646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Don't know how much to borrow? Grants and scholarships don't cover the cost of attendance?</a:t>
            </a:r>
          </a:p>
          <a:p>
            <a:endParaRPr lang="en-US" sz="1300" dirty="0"/>
          </a:p>
          <a:p>
            <a:r>
              <a:rPr lang="en-US" sz="1300" dirty="0"/>
              <a:t>Whether you're preparing for college, attending school, or already repaying your student loans, the Consumer Financial Protection Bureau website has tools and resources to help you navigate common issues with student loans.</a:t>
            </a:r>
          </a:p>
          <a:p>
            <a:endParaRPr lang="en-US" sz="1300" dirty="0"/>
          </a:p>
          <a:p>
            <a:r>
              <a:rPr lang="en-US" sz="1300" dirty="0"/>
              <a:t>Our resources about servicing student loans can help you:</a:t>
            </a:r>
            <a:br>
              <a:rPr lang="en-US" sz="1300" dirty="0"/>
            </a:br>
            <a:endParaRPr lang="en-US" sz="1300" dirty="0"/>
          </a:p>
          <a:p>
            <a:pPr marL="659517" lvl="1" indent="-179868">
              <a:buFont typeface="Arial" panose="020B0604020202020204" pitchFamily="34" charset="0"/>
              <a:buChar char="•"/>
            </a:pPr>
            <a:r>
              <a:rPr lang="en-US" altLang="en-US" dirty="0"/>
              <a:t>Find out the balance of your student loans</a:t>
            </a:r>
            <a:br>
              <a:rPr lang="en-US" altLang="en-US" dirty="0"/>
            </a:br>
            <a:endParaRPr lang="en-US" altLang="en-US" dirty="0"/>
          </a:p>
          <a:p>
            <a:pPr marL="659517" lvl="1" indent="-179868">
              <a:buFont typeface="Arial" panose="020B0604020202020204" pitchFamily="34" charset="0"/>
              <a:buChar char="•"/>
            </a:pPr>
            <a:r>
              <a:rPr lang="en-US" altLang="en-US" dirty="0"/>
              <a:t>Determine what to do if you can't afford your</a:t>
            </a:r>
            <a:r>
              <a:rPr lang="en-US" altLang="en-US" baseline="0" dirty="0"/>
              <a:t> </a:t>
            </a:r>
            <a:r>
              <a:rPr lang="en-US" altLang="en-US" dirty="0"/>
              <a:t>student loan payment. There are ways to reduce your payment so that you can pay and protect your credit report.</a:t>
            </a:r>
            <a:br>
              <a:rPr lang="en-US" altLang="en-US" dirty="0"/>
            </a:br>
            <a:endParaRPr lang="en-US" altLang="en-US" dirty="0"/>
          </a:p>
          <a:p>
            <a:pPr marL="659517" lvl="1" indent="-179868">
              <a:buFont typeface="Arial" panose="020B0604020202020204" pitchFamily="34" charset="0"/>
              <a:buChar char="•"/>
            </a:pPr>
            <a:r>
              <a:rPr lang="en-US" altLang="en-US" dirty="0"/>
              <a:t>Understand consolidation and refinancing options</a:t>
            </a:r>
            <a:br>
              <a:rPr lang="en-US" altLang="en-US" dirty="0"/>
            </a:br>
            <a:endParaRPr lang="en-US" altLang="en-US" dirty="0"/>
          </a:p>
          <a:p>
            <a:pPr marL="659517" lvl="1" indent="-179868">
              <a:buFont typeface="Arial" panose="020B0604020202020204" pitchFamily="34" charset="0"/>
              <a:buChar char="•"/>
            </a:pPr>
            <a:r>
              <a:rPr lang="en-US" altLang="en-US" dirty="0"/>
              <a:t>Learn how to change your student loan</a:t>
            </a:r>
            <a:r>
              <a:rPr lang="en-US" altLang="en-US" baseline="0" dirty="0"/>
              <a:t> </a:t>
            </a:r>
            <a:r>
              <a:rPr lang="en-US" altLang="en-US" dirty="0"/>
              <a:t>repayment plan</a:t>
            </a:r>
            <a:br>
              <a:rPr lang="en-US" altLang="en-US" dirty="0"/>
            </a:br>
            <a:endParaRPr lang="en-US" alt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24</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646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868" indent="-179868">
              <a:buFont typeface="Arial" panose="020B0604020202020204" pitchFamily="34" charset="0"/>
              <a:buChar char="•"/>
              <a:defRPr/>
            </a:pPr>
            <a:r>
              <a:rPr lang="en-US" dirty="0"/>
              <a:t>The CFPB’s prepaid consumer tools page provides visitors with the information they can use to help them choose a </a:t>
            </a:r>
            <a:r>
              <a:rPr lang="en-US" strike="noStrike" baseline="0" dirty="0"/>
              <a:t>right prepaid</a:t>
            </a:r>
            <a:r>
              <a:rPr lang="en-US" dirty="0"/>
              <a:t> account for their situation. This resource also provides information about consumer’s rights, and helps consumers understand the various fees to maintain prepaid accounts, make purchases and withdrawals.</a:t>
            </a:r>
          </a:p>
          <a:p>
            <a:pPr eaLnBrk="1" hangingPunct="1">
              <a:buFont typeface="Arial" panose="020B0604020202020204" pitchFamily="34" charset="0"/>
              <a:buNone/>
              <a:defRPr/>
            </a:pPr>
            <a:r>
              <a:rPr lang="en-US" dirty="0"/>
              <a:t> </a:t>
            </a:r>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25</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646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26</a:t>
            </a:fld>
            <a:endParaRPr lang="en-US"/>
          </a:p>
        </p:txBody>
      </p:sp>
    </p:spTree>
    <p:extLst>
      <p:ext uri="{BB962C8B-B14F-4D97-AF65-F5344CB8AC3E}">
        <p14:creationId xmlns:p14="http://schemas.microsoft.com/office/powerpoint/2010/main" val="3124111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of December 2017, we have over 1,600 participating library locations across the country.</a:t>
            </a:r>
          </a:p>
          <a:p>
            <a:endParaRPr lang="en-US" baseline="0" dirty="0"/>
          </a:p>
          <a:p>
            <a:r>
              <a:rPr lang="en-US" baseline="0" dirty="0"/>
              <a:t>Why Libraries:</a:t>
            </a:r>
          </a:p>
          <a:p>
            <a:endParaRPr lang="en-US" baseline="0" dirty="0"/>
          </a:p>
          <a:p>
            <a:r>
              <a:rPr lang="en-US" baseline="0" dirty="0"/>
              <a:t>Cover virtually every community in the U.S.</a:t>
            </a:r>
          </a:p>
          <a:p>
            <a:endParaRPr lang="en-US" baseline="0" dirty="0"/>
          </a:p>
          <a:p>
            <a:r>
              <a:rPr lang="en-US" baseline="0" dirty="0"/>
              <a:t>There were 170.6 million registered borrowers across all public libraries. </a:t>
            </a:r>
          </a:p>
          <a:p>
            <a:endParaRPr lang="en-US" baseline="0" dirty="0"/>
          </a:p>
          <a:p>
            <a:r>
              <a:rPr lang="en-US" baseline="0" dirty="0"/>
              <a:t>1.5 billion in-person visits, equivalent of 4.1 million visits each day.</a:t>
            </a:r>
          </a:p>
          <a:p>
            <a:endParaRPr lang="en-US" baseline="0" dirty="0"/>
          </a:p>
          <a:p>
            <a:r>
              <a:rPr lang="en-US" baseline="0" dirty="0"/>
              <a:t>On average, Americans visited a public library 5.3 times per year.</a:t>
            </a:r>
          </a:p>
          <a:p>
            <a:endParaRPr lang="en-US" baseline="0" dirty="0"/>
          </a:p>
          <a:p>
            <a:r>
              <a:rPr lang="en-US" baseline="0" dirty="0"/>
              <a:t>Attendance at programs conducted in libraries are increasing (37.6% from FY2004 to FY2012) (despite declining budgets, operating revenue, service hours, and staffing). </a:t>
            </a:r>
          </a:p>
          <a:p>
            <a:endParaRPr lang="en-US" baseline="0" dirty="0"/>
          </a:p>
          <a:p>
            <a:r>
              <a:rPr lang="en-US" baseline="0" dirty="0"/>
              <a:t>An important resource for parents and low- and moderate-income households.</a:t>
            </a:r>
          </a:p>
          <a:p>
            <a:endParaRPr lang="en-US" baseline="0" dirty="0"/>
          </a:p>
          <a:p>
            <a:r>
              <a:rPr lang="en-US" baseline="0" dirty="0"/>
              <a:t>In one year, 19 million (25 percent) of all public access users logged on at their public library for commercial needs or to manage their personal finances.</a:t>
            </a:r>
          </a:p>
          <a:p>
            <a:endParaRPr lang="en-US" baseline="0" dirty="0"/>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439275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258888" y="720725"/>
            <a:ext cx="47974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Provides a screen shot of the website</a:t>
            </a:r>
            <a:r>
              <a:rPr lang="en-US" altLang="en-US" baseline="0" dirty="0"/>
              <a:t> along with the web address for the site. </a:t>
            </a:r>
            <a:endParaRPr lang="en-US" altLang="en-US" dirty="0"/>
          </a:p>
          <a:p>
            <a:pPr>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79429" indent="-299780">
              <a:defRPr>
                <a:solidFill>
                  <a:schemeClr val="tx1"/>
                </a:solidFill>
                <a:latin typeface="Georgia" pitchFamily="18" charset="0"/>
              </a:defRPr>
            </a:lvl2pPr>
            <a:lvl3pPr marL="1199121" indent="-239824">
              <a:defRPr>
                <a:solidFill>
                  <a:schemeClr val="tx1"/>
                </a:solidFill>
                <a:latin typeface="Georgia" pitchFamily="18" charset="0"/>
              </a:defRPr>
            </a:lvl3pPr>
            <a:lvl4pPr marL="1678770" indent="-239824">
              <a:defRPr>
                <a:solidFill>
                  <a:schemeClr val="tx1"/>
                </a:solidFill>
                <a:latin typeface="Georgia" pitchFamily="18" charset="0"/>
              </a:defRPr>
            </a:lvl4pPr>
            <a:lvl5pPr marL="2158418" indent="-239824">
              <a:defRPr>
                <a:solidFill>
                  <a:schemeClr val="tx1"/>
                </a:solidFill>
                <a:latin typeface="Georgia" pitchFamily="18" charset="0"/>
              </a:defRPr>
            </a:lvl5pPr>
            <a:lvl6pPr marL="2638067" indent="-239824" fontAlgn="base">
              <a:spcBef>
                <a:spcPct val="0"/>
              </a:spcBef>
              <a:spcAft>
                <a:spcPct val="0"/>
              </a:spcAft>
              <a:defRPr>
                <a:solidFill>
                  <a:schemeClr val="tx1"/>
                </a:solidFill>
                <a:latin typeface="Georgia" pitchFamily="18" charset="0"/>
              </a:defRPr>
            </a:lvl6pPr>
            <a:lvl7pPr marL="3117715" indent="-239824" fontAlgn="base">
              <a:spcBef>
                <a:spcPct val="0"/>
              </a:spcBef>
              <a:spcAft>
                <a:spcPct val="0"/>
              </a:spcAft>
              <a:defRPr>
                <a:solidFill>
                  <a:schemeClr val="tx1"/>
                </a:solidFill>
                <a:latin typeface="Georgia" pitchFamily="18" charset="0"/>
              </a:defRPr>
            </a:lvl7pPr>
            <a:lvl8pPr marL="3597364" indent="-239824" fontAlgn="base">
              <a:spcBef>
                <a:spcPct val="0"/>
              </a:spcBef>
              <a:spcAft>
                <a:spcPct val="0"/>
              </a:spcAft>
              <a:defRPr>
                <a:solidFill>
                  <a:schemeClr val="tx1"/>
                </a:solidFill>
                <a:latin typeface="Georgia" pitchFamily="18" charset="0"/>
              </a:defRPr>
            </a:lvl8pPr>
            <a:lvl9pPr marL="4077012" indent="-239824"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5E0715D8-3180-4DAC-96EF-346837187F32}" type="slidenum">
              <a:rPr lang="en-US" altLang="en-US">
                <a:solidFill>
                  <a:srgbClr val="000000"/>
                </a:solidFill>
                <a:latin typeface="Calibri" pitchFamily="34" charset="0"/>
              </a:rPr>
              <a:pPr fontAlgn="base">
                <a:spcBef>
                  <a:spcPct val="0"/>
                </a:spcBef>
                <a:spcAft>
                  <a:spcPct val="0"/>
                </a:spcAft>
              </a:pPr>
              <a:t>28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084140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326427">
              <a:spcBef>
                <a:spcPct val="0"/>
              </a:spcBef>
            </a:pPr>
            <a:r>
              <a:rPr lang="en-US" altLang="en-US" dirty="0"/>
              <a:t>Read </a:t>
            </a:r>
            <a:r>
              <a:rPr lang="en-US" altLang="en-US"/>
              <a:t>from slide</a:t>
            </a:r>
            <a:endParaRPr lang="en-US" altLang="en-US" dirty="0"/>
          </a:p>
          <a:p>
            <a:pPr defTabSz="326427">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79429" indent="-299780">
              <a:defRPr>
                <a:solidFill>
                  <a:schemeClr val="tx1"/>
                </a:solidFill>
                <a:latin typeface="Georgia" pitchFamily="18" charset="0"/>
              </a:defRPr>
            </a:lvl2pPr>
            <a:lvl3pPr marL="1199121" indent="-239824">
              <a:defRPr>
                <a:solidFill>
                  <a:schemeClr val="tx1"/>
                </a:solidFill>
                <a:latin typeface="Georgia" pitchFamily="18" charset="0"/>
              </a:defRPr>
            </a:lvl3pPr>
            <a:lvl4pPr marL="1678770" indent="-239824">
              <a:defRPr>
                <a:solidFill>
                  <a:schemeClr val="tx1"/>
                </a:solidFill>
                <a:latin typeface="Georgia" pitchFamily="18" charset="0"/>
              </a:defRPr>
            </a:lvl4pPr>
            <a:lvl5pPr marL="2158418" indent="-239824">
              <a:defRPr>
                <a:solidFill>
                  <a:schemeClr val="tx1"/>
                </a:solidFill>
                <a:latin typeface="Georgia" pitchFamily="18" charset="0"/>
              </a:defRPr>
            </a:lvl5pPr>
            <a:lvl6pPr marL="2638067" indent="-239824" fontAlgn="base">
              <a:spcBef>
                <a:spcPct val="0"/>
              </a:spcBef>
              <a:spcAft>
                <a:spcPct val="0"/>
              </a:spcAft>
              <a:defRPr>
                <a:solidFill>
                  <a:schemeClr val="tx1"/>
                </a:solidFill>
                <a:latin typeface="Georgia" pitchFamily="18" charset="0"/>
              </a:defRPr>
            </a:lvl6pPr>
            <a:lvl7pPr marL="3117715" indent="-239824" fontAlgn="base">
              <a:spcBef>
                <a:spcPct val="0"/>
              </a:spcBef>
              <a:spcAft>
                <a:spcPct val="0"/>
              </a:spcAft>
              <a:defRPr>
                <a:solidFill>
                  <a:schemeClr val="tx1"/>
                </a:solidFill>
                <a:latin typeface="Georgia" pitchFamily="18" charset="0"/>
              </a:defRPr>
            </a:lvl7pPr>
            <a:lvl8pPr marL="3597364" indent="-239824" fontAlgn="base">
              <a:spcBef>
                <a:spcPct val="0"/>
              </a:spcBef>
              <a:spcAft>
                <a:spcPct val="0"/>
              </a:spcAft>
              <a:defRPr>
                <a:solidFill>
                  <a:schemeClr val="tx1"/>
                </a:solidFill>
                <a:latin typeface="Georgia" pitchFamily="18" charset="0"/>
              </a:defRPr>
            </a:lvl8pPr>
            <a:lvl9pPr marL="4077012" indent="-239824"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1E907CA9-57F8-4F0A-A06A-F2D81B54A265}" type="slidenum">
              <a:rPr lang="en-US" altLang="en-US">
                <a:latin typeface="Calibri" pitchFamily="34" charset="0"/>
              </a:rPr>
              <a:pPr fontAlgn="base">
                <a:spcBef>
                  <a:spcPct val="0"/>
                </a:spcBef>
                <a:spcAft>
                  <a:spcPct val="0"/>
                </a:spcAft>
              </a:pPr>
              <a:t>29</a:t>
            </a:fld>
            <a:endParaRPr lang="en-US" altLang="en-US">
              <a:latin typeface="Calibri" pitchFamily="34" charset="0"/>
            </a:endParaRPr>
          </a:p>
        </p:txBody>
      </p:sp>
    </p:spTree>
    <p:extLst>
      <p:ext uri="{BB962C8B-B14F-4D97-AF65-F5344CB8AC3E}">
        <p14:creationId xmlns:p14="http://schemas.microsoft.com/office/powerpoint/2010/main" val="357881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3</a:t>
            </a:fld>
            <a:endParaRPr lang="en-US"/>
          </a:p>
        </p:txBody>
      </p:sp>
    </p:spTree>
    <p:extLst>
      <p:ext uri="{BB962C8B-B14F-4D97-AF65-F5344CB8AC3E}">
        <p14:creationId xmlns:p14="http://schemas.microsoft.com/office/powerpoint/2010/main" val="224346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30</a:t>
            </a:fld>
            <a:endParaRPr lang="en-US"/>
          </a:p>
        </p:txBody>
      </p:sp>
    </p:spTree>
    <p:extLst>
      <p:ext uri="{BB962C8B-B14F-4D97-AF65-F5344CB8AC3E}">
        <p14:creationId xmlns:p14="http://schemas.microsoft.com/office/powerpoint/2010/main" val="3989698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Federal law and rules provide consumer protections for remittance transfers. </a:t>
            </a:r>
            <a:r>
              <a:rPr lang="en-US" dirty="0"/>
              <a:t>Through clear, upfront information in several languages, this information</a:t>
            </a:r>
            <a:r>
              <a:rPr lang="en-US" baseline="0" dirty="0"/>
              <a:t> </a:t>
            </a:r>
            <a:r>
              <a:rPr lang="en-US" dirty="0"/>
              <a:t>will help educate and empower those consumers who send international money transfers.” </a:t>
            </a:r>
          </a:p>
          <a:p>
            <a:endParaRPr lang="en-US" sz="1300" dirty="0"/>
          </a:p>
          <a:p>
            <a:r>
              <a:rPr lang="en-US" sz="1300" dirty="0"/>
              <a:t>You may order: Posters, fliers, factsheets, brochures to help build awareness of the rule to consumers who use international transfers. </a:t>
            </a:r>
          </a:p>
          <a:p>
            <a:endParaRPr lang="en-US" sz="1300" dirty="0"/>
          </a:p>
          <a:p>
            <a:pPr defTabSz="479649">
              <a:buClr>
                <a:srgbClr val="2CB34A"/>
              </a:buClr>
            </a:pPr>
            <a:r>
              <a:rPr lang="en-US" dirty="0">
                <a:solidFill>
                  <a:srgbClr val="101820"/>
                </a:solidFill>
              </a:rPr>
              <a:t>These resources are available in Spanish, Chinese, French-Creole, Tagalog</a:t>
            </a:r>
          </a:p>
          <a:p>
            <a:endParaRPr lang="en-US" dirty="0"/>
          </a:p>
          <a:p>
            <a:r>
              <a:rPr lang="en-US" dirty="0"/>
              <a:t>GIVE</a:t>
            </a:r>
            <a:r>
              <a:rPr lang="en-US" baseline="0" dirty="0"/>
              <a:t> THE ORDER LINK HERE: </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68914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CFPB website. Recognizing the need for Spanish language internet resources, the Bureau launched a website that provides Spanish-speaking consumers a unique portal to the Bureau’s most-used consumer resources available in Spanish. The consumer-focused website includes the following components: </a:t>
            </a:r>
          </a:p>
          <a:p>
            <a:endParaRPr lang="en-US" dirty="0"/>
          </a:p>
          <a:p>
            <a:pPr marL="179868" indent="-179868">
              <a:buFont typeface="Arial" panose="020B0604020202020204" pitchFamily="34" charset="0"/>
              <a:buChar char="•"/>
            </a:pPr>
            <a:r>
              <a:rPr lang="en-US" dirty="0"/>
              <a:t>“Ask CFPB” content in Spanish, an interactive online tool that gives consumers answers to questions about financial products and services; </a:t>
            </a:r>
          </a:p>
          <a:p>
            <a:pPr marL="179868" indent="-179868">
              <a:buFont typeface="Arial" panose="020B0604020202020204" pitchFamily="34" charset="0"/>
              <a:buChar char="•"/>
            </a:pPr>
            <a:r>
              <a:rPr lang="en-US" dirty="0"/>
              <a:t>A consumer complaints page that highlights the complaint process and the phone number to submit a complaint in Spanish; </a:t>
            </a:r>
          </a:p>
          <a:p>
            <a:pPr marL="179868" indent="-179868">
              <a:buFont typeface="Arial" panose="020B0604020202020204" pitchFamily="34" charset="0"/>
              <a:buChar char="•"/>
            </a:pPr>
            <a:r>
              <a:rPr lang="en-US" dirty="0"/>
              <a:t>An About Us page that features a Spanish-language video with introductory content about the CFPB; </a:t>
            </a:r>
          </a:p>
          <a:p>
            <a:pPr marL="179868" indent="-179868">
              <a:buFont typeface="Arial" panose="020B0604020202020204" pitchFamily="34" charset="0"/>
              <a:buChar char="•"/>
            </a:pPr>
            <a:r>
              <a:rPr lang="en-US" dirty="0"/>
              <a:t>A </a:t>
            </a:r>
            <a:r>
              <a:rPr lang="en-US" dirty="0" err="1"/>
              <a:t>Hogar</a:t>
            </a:r>
            <a:r>
              <a:rPr lang="en-US" dirty="0"/>
              <a:t> (Home) page that offers informational documents that describe how the Bureau protects  consumers in search of a mortgage and those who already own a home;</a:t>
            </a:r>
          </a:p>
          <a:p>
            <a:pPr marL="179868" indent="-179868">
              <a:buFont typeface="Arial" panose="020B0604020202020204" pitchFamily="34" charset="0"/>
              <a:buChar char="•"/>
            </a:pPr>
            <a:r>
              <a:rPr lang="en-US" dirty="0"/>
              <a:t>Planning for Retirement when to claim Social Security tool in Spanish;</a:t>
            </a:r>
          </a:p>
          <a:p>
            <a:pPr marL="179868" indent="-179868">
              <a:buFont typeface="Arial" panose="020B0604020202020204" pitchFamily="34" charset="0"/>
              <a:buChar char="•"/>
            </a:pPr>
            <a:r>
              <a:rPr lang="en-US" dirty="0"/>
              <a:t>A Remittance page highlighting information about disclosure and protections;</a:t>
            </a:r>
          </a:p>
          <a:p>
            <a:pPr marL="179868" indent="-179868">
              <a:buFont typeface="Arial" panose="020B0604020202020204" pitchFamily="34" charset="0"/>
              <a:buChar char="•"/>
            </a:pPr>
            <a:r>
              <a:rPr lang="en-US" dirty="0"/>
              <a:t>Our print publications in Spanish;</a:t>
            </a:r>
          </a:p>
          <a:p>
            <a:pPr marL="179868" indent="-179868">
              <a:buFont typeface="Arial" panose="020B0604020202020204" pitchFamily="34" charset="0"/>
              <a:buChar char="•"/>
            </a:pPr>
            <a:r>
              <a:rPr lang="en-US" dirty="0"/>
              <a:t>An Everyone has a Story video, featuring a Spanish-speaking consumer in Puerto Rico who got help from the Bureau with a credit issue.</a:t>
            </a:r>
          </a:p>
          <a:p>
            <a:endParaRPr lang="en-US" dirty="0"/>
          </a:p>
          <a:p>
            <a:r>
              <a:rPr lang="en-US" dirty="0"/>
              <a:t>The website was created using responsive design, meaning it is optimized for use on mobile devices as well as on computers in order to better serve all consumers. Officially launched in May 2013, the website is available at consumerfinance.gov/</a:t>
            </a:r>
            <a:r>
              <a:rPr lang="en-US" dirty="0" err="1"/>
              <a:t>es</a:t>
            </a:r>
            <a:r>
              <a:rPr lang="en-US" dirty="0"/>
              <a: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AA8450-CA99-4207-A66B-397ACFAB3752}" type="slidenum">
              <a:rPr lang="en-US" smtClean="0"/>
              <a:t>32</a:t>
            </a:fld>
            <a:endParaRPr lang="en-US"/>
          </a:p>
        </p:txBody>
      </p:sp>
    </p:spTree>
    <p:extLst>
      <p:ext uri="{BB962C8B-B14F-4D97-AF65-F5344CB8AC3E}">
        <p14:creationId xmlns:p14="http://schemas.microsoft.com/office/powerpoint/2010/main" val="3249310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studies, </a:t>
            </a:r>
            <a:r>
              <a:rPr lang="en-US" dirty="0"/>
              <a:t>people with limited English proficiency may be more likely to fall prey to frauds and schemes, and it can be harder to manage money on a day-to-day basis. That’s why we’ve developed the Newcomer’s Guides to Managing Money to provide recent immigrants with straightforward information about basic money decisions.</a:t>
            </a:r>
          </a:p>
          <a:p>
            <a:endParaRPr lang="en-US" dirty="0"/>
          </a:p>
          <a:p>
            <a:r>
              <a:rPr lang="en-US" dirty="0"/>
              <a:t>Each guide features short tips to help new immigrants, and OTHER people who may be new to the U.S. banking system, avoid financial pitfalls. The guides also include information on how to submit a complaint </a:t>
            </a:r>
            <a:r>
              <a:rPr lang="en-US" strike="noStrike" baseline="0" dirty="0"/>
              <a:t>in the event of </a:t>
            </a:r>
            <a:r>
              <a:rPr lang="en-US" dirty="0"/>
              <a:t>problem with a financial product or service.</a:t>
            </a:r>
          </a:p>
          <a:p>
            <a:endParaRPr lang="en-US" dirty="0"/>
          </a:p>
        </p:txBody>
      </p:sp>
      <p:sp>
        <p:nvSpPr>
          <p:cNvPr id="4" name="Slide Number Placeholder 3"/>
          <p:cNvSpPr>
            <a:spLocks noGrp="1"/>
          </p:cNvSpPr>
          <p:nvPr>
            <p:ph type="sldNum" sz="quarter" idx="10"/>
          </p:nvPr>
        </p:nvSpPr>
        <p:spPr/>
        <p:txBody>
          <a:bodyPr/>
          <a:lstStyle/>
          <a:p>
            <a:fld id="{7CAA8450-CA99-4207-A66B-397ACFAB3752}" type="slidenum">
              <a:rPr lang="en-US" smtClean="0"/>
              <a:t>33</a:t>
            </a:fld>
            <a:endParaRPr lang="en-US"/>
          </a:p>
        </p:txBody>
      </p:sp>
    </p:spTree>
    <p:extLst>
      <p:ext uri="{BB962C8B-B14F-4D97-AF65-F5344CB8AC3E}">
        <p14:creationId xmlns:p14="http://schemas.microsoft.com/office/powerpoint/2010/main" val="1804311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34</a:t>
            </a:fld>
            <a:endParaRPr lang="en-US"/>
          </a:p>
        </p:txBody>
      </p:sp>
    </p:spTree>
    <p:extLst>
      <p:ext uri="{BB962C8B-B14F-4D97-AF65-F5344CB8AC3E}">
        <p14:creationId xmlns:p14="http://schemas.microsoft.com/office/powerpoint/2010/main" val="2321363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297">
              <a:defRPr/>
            </a:pPr>
            <a:r>
              <a:rPr lang="en-US" b="1" dirty="0">
                <a:solidFill>
                  <a:srgbClr val="101820"/>
                </a:solidFill>
                <a:latin typeface="Georgia"/>
              </a:rPr>
              <a:t>EXTENSIVE</a:t>
            </a:r>
            <a:r>
              <a:rPr lang="en-US" b="1" baseline="0" dirty="0">
                <a:solidFill>
                  <a:srgbClr val="101820"/>
                </a:solidFill>
                <a:latin typeface="Georgia"/>
              </a:rPr>
              <a:t> AND FREE FINANCIAL EDUCATION PUBLICATIONS IN ENGLISH </a:t>
            </a:r>
          </a:p>
          <a:p>
            <a:pPr defTabSz="959297">
              <a:defRPr/>
            </a:pPr>
            <a:endParaRPr lang="en-US" b="1" dirty="0">
              <a:solidFill>
                <a:srgbClr val="101820"/>
              </a:solidFill>
              <a:latin typeface="Georgia"/>
            </a:endParaRPr>
          </a:p>
          <a:p>
            <a:pPr defTabSz="959297">
              <a:defRPr/>
            </a:pPr>
            <a:r>
              <a:rPr lang="en-US" b="1" dirty="0">
                <a:solidFill>
                  <a:srgbClr val="101820"/>
                </a:solidFill>
                <a:latin typeface="Georgia"/>
              </a:rPr>
              <a:t>Multilingual publications.</a:t>
            </a:r>
            <a:r>
              <a:rPr lang="en-US" dirty="0">
                <a:solidFill>
                  <a:srgbClr val="101820"/>
                </a:solidFill>
                <a:latin typeface="Georgia"/>
              </a:rPr>
              <a:t> The CFPB offers free financial education materials that can be downloaded or ordered in bulk.  Selected materials are available in Spanish, Haitian Creole, Mandarin, Korean, Vietnamese, French and Tagalog.</a:t>
            </a:r>
          </a:p>
          <a:p>
            <a:pPr defTabSz="959297">
              <a:defRPr/>
            </a:pPr>
            <a:endParaRPr lang="en-US" dirty="0">
              <a:solidFill>
                <a:srgbClr val="101820"/>
              </a:solidFill>
              <a:latin typeface="Georgia"/>
            </a:endParaRPr>
          </a:p>
          <a:p>
            <a:pPr defTabSz="488762">
              <a:lnSpc>
                <a:spcPct val="120000"/>
              </a:lnSpc>
              <a:buClr>
                <a:srgbClr val="101820"/>
              </a:buClr>
              <a:defRPr/>
            </a:pPr>
            <a:r>
              <a:rPr lang="en-US" sz="1300" b="1" dirty="0">
                <a:solidFill>
                  <a:srgbClr val="101820"/>
                </a:solidFill>
                <a:latin typeface="Georgia"/>
              </a:rPr>
              <a:t>Glossary of financial terms (Spanish and Chinese). </a:t>
            </a:r>
            <a:r>
              <a:rPr lang="en-US" sz="1300" dirty="0">
                <a:solidFill>
                  <a:srgbClr val="101820"/>
                </a:solidFill>
                <a:latin typeface="Georgia"/>
              </a:rPr>
              <a:t>The Bureau is also publically sharing glossaries of translated financial terms as a resource tool. Stakeholders that may be interested in using this tool include, but are certainly not limited to, financial educators, government agencies, financial service providers and other organizations serving LEP consumers.</a:t>
            </a:r>
          </a:p>
          <a:p>
            <a:pPr defTabSz="959297">
              <a:defRPr/>
            </a:pPr>
            <a:endParaRPr lang="en-US" dirty="0">
              <a:solidFill>
                <a:srgbClr val="101820"/>
              </a:solidFill>
              <a:latin typeface="Georgia"/>
            </a:endParaRPr>
          </a:p>
          <a:p>
            <a:endParaRPr lang="en-US" dirty="0"/>
          </a:p>
        </p:txBody>
      </p:sp>
      <p:sp>
        <p:nvSpPr>
          <p:cNvPr id="4" name="Slide Number Placeholder 3"/>
          <p:cNvSpPr>
            <a:spLocks noGrp="1"/>
          </p:cNvSpPr>
          <p:nvPr>
            <p:ph type="sldNum" sz="quarter" idx="10"/>
          </p:nvPr>
        </p:nvSpPr>
        <p:spPr/>
        <p:txBody>
          <a:bodyPr/>
          <a:lstStyle/>
          <a:p>
            <a:fld id="{7CAA8450-CA99-4207-A66B-397ACFAB3752}" type="slidenum">
              <a:rPr lang="en-US" smtClean="0"/>
              <a:t>35</a:t>
            </a:fld>
            <a:endParaRPr lang="en-US"/>
          </a:p>
        </p:txBody>
      </p:sp>
    </p:spTree>
    <p:extLst>
      <p:ext uri="{BB962C8B-B14F-4D97-AF65-F5344CB8AC3E}">
        <p14:creationId xmlns:p14="http://schemas.microsoft.com/office/powerpoint/2010/main" val="1804311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1225" indent="-181225">
              <a:spcBef>
                <a:spcPct val="0"/>
              </a:spcBef>
              <a:buFontTx/>
              <a:buChar char="•"/>
            </a:pP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10" indent="-302042" eaLnBrk="0" hangingPunct="0">
              <a:spcBef>
                <a:spcPct val="30000"/>
              </a:spcBef>
              <a:defRPr sz="1300">
                <a:solidFill>
                  <a:schemeClr val="tx1"/>
                </a:solidFill>
                <a:latin typeface="Calibri" pitchFamily="34" charset="0"/>
              </a:defRPr>
            </a:lvl2pPr>
            <a:lvl3pPr marL="1208170" indent="-241634" eaLnBrk="0" hangingPunct="0">
              <a:spcBef>
                <a:spcPct val="30000"/>
              </a:spcBef>
              <a:defRPr sz="1300">
                <a:solidFill>
                  <a:schemeClr val="tx1"/>
                </a:solidFill>
                <a:latin typeface="Calibri" pitchFamily="34" charset="0"/>
              </a:defRPr>
            </a:lvl3pPr>
            <a:lvl4pPr marL="1691437" indent="-241634" eaLnBrk="0" hangingPunct="0">
              <a:spcBef>
                <a:spcPct val="30000"/>
              </a:spcBef>
              <a:defRPr sz="1300">
                <a:solidFill>
                  <a:schemeClr val="tx1"/>
                </a:solidFill>
                <a:latin typeface="Calibri" pitchFamily="34" charset="0"/>
              </a:defRPr>
            </a:lvl4pPr>
            <a:lvl5pPr marL="2174705" indent="-241634" eaLnBrk="0" hangingPunct="0">
              <a:spcBef>
                <a:spcPct val="30000"/>
              </a:spcBef>
              <a:defRPr sz="1300">
                <a:solidFill>
                  <a:schemeClr val="tx1"/>
                </a:solidFill>
                <a:latin typeface="Calibri" pitchFamily="34" charset="0"/>
              </a:defRPr>
            </a:lvl5pPr>
            <a:lvl6pPr marL="2657974" indent="-241634" eaLnBrk="0" fontAlgn="base" hangingPunct="0">
              <a:spcBef>
                <a:spcPct val="30000"/>
              </a:spcBef>
              <a:spcAft>
                <a:spcPct val="0"/>
              </a:spcAft>
              <a:defRPr sz="1300">
                <a:solidFill>
                  <a:schemeClr val="tx1"/>
                </a:solidFill>
                <a:latin typeface="Calibri" pitchFamily="34" charset="0"/>
              </a:defRPr>
            </a:lvl6pPr>
            <a:lvl7pPr marL="3141241" indent="-241634" eaLnBrk="0" fontAlgn="base" hangingPunct="0">
              <a:spcBef>
                <a:spcPct val="30000"/>
              </a:spcBef>
              <a:spcAft>
                <a:spcPct val="0"/>
              </a:spcAft>
              <a:defRPr sz="1300">
                <a:solidFill>
                  <a:schemeClr val="tx1"/>
                </a:solidFill>
                <a:latin typeface="Calibri" pitchFamily="34" charset="0"/>
              </a:defRPr>
            </a:lvl7pPr>
            <a:lvl8pPr marL="3624508" indent="-241634" eaLnBrk="0" fontAlgn="base" hangingPunct="0">
              <a:spcBef>
                <a:spcPct val="30000"/>
              </a:spcBef>
              <a:spcAft>
                <a:spcPct val="0"/>
              </a:spcAft>
              <a:defRPr sz="1300">
                <a:solidFill>
                  <a:schemeClr val="tx1"/>
                </a:solidFill>
                <a:latin typeface="Calibri" pitchFamily="34" charset="0"/>
              </a:defRPr>
            </a:lvl8pPr>
            <a:lvl9pPr marL="4107775" indent="-241634" eaLnBrk="0" fontAlgn="base" hangingPunct="0">
              <a:spcBef>
                <a:spcPct val="30000"/>
              </a:spcBef>
              <a:spcAft>
                <a:spcPct val="0"/>
              </a:spcAft>
              <a:defRPr sz="1300">
                <a:solidFill>
                  <a:schemeClr val="tx1"/>
                </a:solidFill>
                <a:latin typeface="Calibri" pitchFamily="34" charset="0"/>
              </a:defRPr>
            </a:lvl9pPr>
          </a:lstStyle>
          <a:p>
            <a:pPr eaLnBrk="1" fontAlgn="base" hangingPunct="1">
              <a:spcBef>
                <a:spcPct val="0"/>
              </a:spcBef>
              <a:spcAft>
                <a:spcPct val="0"/>
              </a:spcAft>
              <a:buSzPct val="25000"/>
            </a:pPr>
            <a:fld id="{6EF72AEB-5CD0-4449-9293-858AF7A5123B}" type="slidenum">
              <a:rPr lang="en-US" altLang="en-US" smtClean="0">
                <a:solidFill>
                  <a:srgbClr val="000000"/>
                </a:solidFill>
                <a:cs typeface="Arial" pitchFamily="34" charset="0"/>
                <a:sym typeface="Calibri" pitchFamily="34" charset="0"/>
              </a:rPr>
              <a:pPr eaLnBrk="1" fontAlgn="base" hangingPunct="1">
                <a:spcBef>
                  <a:spcPct val="0"/>
                </a:spcBef>
                <a:spcAft>
                  <a:spcPct val="0"/>
                </a:spcAft>
                <a:buSzPct val="25000"/>
              </a:pPr>
              <a:t>36</a:t>
            </a:fld>
            <a:endParaRPr lang="en-US" altLang="en-US">
              <a:solidFill>
                <a:srgbClr val="000000"/>
              </a:solidFill>
              <a:cs typeface="Arial" pitchFamily="34" charset="0"/>
              <a:sym typeface="Calibri" pitchFamily="34" charset="0"/>
            </a:endParaRPr>
          </a:p>
        </p:txBody>
      </p:sp>
    </p:spTree>
    <p:extLst>
      <p:ext uri="{BB962C8B-B14F-4D97-AF65-F5344CB8AC3E}">
        <p14:creationId xmlns:p14="http://schemas.microsoft.com/office/powerpoint/2010/main" val="4228581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document includes a list of the companies that responded to </a:t>
            </a:r>
            <a:r>
              <a:rPr lang="en-US" strike="noStrike" baseline="0" dirty="0"/>
              <a:t>a notice published in spring 2017</a:t>
            </a:r>
            <a:r>
              <a:rPr lang="en-US" baseline="0" dirty="0"/>
              <a:t>.</a:t>
            </a:r>
          </a:p>
          <a:p>
            <a:endParaRPr lang="en-US" baseline="30000" dirty="0"/>
          </a:p>
          <a:p>
            <a:r>
              <a:rPr lang="en-US" dirty="0"/>
              <a:t>Only credit card issuers that responded to a notice in the Federal Register are included in the list, but other issuers also may offer this service.</a:t>
            </a:r>
            <a:endParaRPr lang="en-US" baseline="30000" dirty="0"/>
          </a:p>
          <a:p>
            <a:endParaRPr lang="en-US" dirty="0"/>
          </a:p>
          <a:p>
            <a:r>
              <a:rPr lang="en-US" dirty="0"/>
              <a:t>In the document we have also provided links to the comments submitted by each company. The company comments which provide additional information on how that company </a:t>
            </a:r>
            <a:r>
              <a:rPr lang="en-US" baseline="0" dirty="0"/>
              <a:t>offers this service.</a:t>
            </a:r>
            <a:r>
              <a:rPr lang="en-US" dirty="0"/>
              <a:t> We encourage customers to check this information, or to ask one or more companies </a:t>
            </a:r>
            <a:r>
              <a:rPr lang="en-US" baseline="0" dirty="0"/>
              <a:t>that they do business with if they offer access to a free credit score, and if so whether there are any conditions to that offer. </a:t>
            </a:r>
            <a:endParaRPr lang="en-US" strike="sngStrike" baseline="0" dirty="0"/>
          </a:p>
        </p:txBody>
      </p:sp>
      <p:sp>
        <p:nvSpPr>
          <p:cNvPr id="4" name="Slide Number Placeholder 3"/>
          <p:cNvSpPr>
            <a:spLocks noGrp="1"/>
          </p:cNvSpPr>
          <p:nvPr>
            <p:ph type="sldNum" sz="quarter" idx="10"/>
          </p:nvPr>
        </p:nvSpPr>
        <p:spPr/>
        <p:txBody>
          <a:bodyPr/>
          <a:lstStyle/>
          <a:p>
            <a:pPr>
              <a:defRPr/>
            </a:pPr>
            <a:fld id="{A3B67116-911A-41A3-8CE0-F70A5137E26A}" type="slidenum">
              <a:rPr lang="en-US" smtClean="0"/>
              <a:pPr>
                <a:defRPr/>
              </a:pPr>
              <a:t>37</a:t>
            </a:fld>
            <a:endParaRPr lang="en-US" dirty="0"/>
          </a:p>
        </p:txBody>
      </p:sp>
    </p:spTree>
    <p:extLst>
      <p:ext uri="{BB962C8B-B14F-4D97-AF65-F5344CB8AC3E}">
        <p14:creationId xmlns:p14="http://schemas.microsoft.com/office/powerpoint/2010/main" val="660051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38</a:t>
            </a:fld>
            <a:endParaRPr lang="en-US"/>
          </a:p>
        </p:txBody>
      </p:sp>
    </p:spTree>
    <p:extLst>
      <p:ext uri="{BB962C8B-B14F-4D97-AF65-F5344CB8AC3E}">
        <p14:creationId xmlns:p14="http://schemas.microsoft.com/office/powerpoint/2010/main" val="1821204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Header Placeholder 3"/>
          <p:cNvSpPr>
            <a:spLocks noGrp="1"/>
          </p:cNvSpPr>
          <p:nvPr>
            <p:ph type="hdr" sz="quarter" idx="10"/>
          </p:nvPr>
        </p:nvSpPr>
        <p:spPr/>
        <p:txBody>
          <a:bodyPr/>
          <a:lstStyle/>
          <a:p>
            <a:pPr>
              <a:defRPr/>
            </a:pPr>
            <a:r>
              <a:rPr lang="en-US"/>
              <a:t>Draft, pre-decisional, for discussion only</a:t>
            </a:r>
            <a:endParaRPr lang="en-US" dirty="0"/>
          </a:p>
        </p:txBody>
      </p:sp>
      <p:sp>
        <p:nvSpPr>
          <p:cNvPr id="5" name="Slide Number Placeholder 4"/>
          <p:cNvSpPr>
            <a:spLocks noGrp="1"/>
          </p:cNvSpPr>
          <p:nvPr>
            <p:ph type="sldNum" sz="quarter" idx="11"/>
          </p:nvPr>
        </p:nvSpPr>
        <p:spPr/>
        <p:txBody>
          <a:bodyPr/>
          <a:lstStyle/>
          <a:p>
            <a:pPr>
              <a:defRPr/>
            </a:pPr>
            <a:fld id="{A3B67116-911A-41A3-8CE0-F70A5137E26A}" type="slidenum">
              <a:rPr lang="en-US" smtClean="0"/>
              <a:pPr>
                <a:defRPr/>
              </a:pPr>
              <a:t>39</a:t>
            </a:fld>
            <a:endParaRPr lang="en-US" dirty="0"/>
          </a:p>
        </p:txBody>
      </p:sp>
    </p:spTree>
    <p:extLst>
      <p:ext uri="{BB962C8B-B14F-4D97-AF65-F5344CB8AC3E}">
        <p14:creationId xmlns:p14="http://schemas.microsoft.com/office/powerpoint/2010/main" val="260377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4</a:t>
            </a:fld>
            <a:endParaRPr lang="en-US"/>
          </a:p>
        </p:txBody>
      </p:sp>
    </p:spTree>
    <p:extLst>
      <p:ext uri="{BB962C8B-B14F-4D97-AF65-F5344CB8AC3E}">
        <p14:creationId xmlns:p14="http://schemas.microsoft.com/office/powerpoint/2010/main" val="2711635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t>Draft, pre-decisional, for discussion only</a:t>
            </a:r>
            <a:endParaRPr lang="en-US" dirty="0"/>
          </a:p>
        </p:txBody>
      </p:sp>
      <p:sp>
        <p:nvSpPr>
          <p:cNvPr id="5" name="Slide Number Placeholder 4"/>
          <p:cNvSpPr>
            <a:spLocks noGrp="1"/>
          </p:cNvSpPr>
          <p:nvPr>
            <p:ph type="sldNum" sz="quarter" idx="11"/>
          </p:nvPr>
        </p:nvSpPr>
        <p:spPr/>
        <p:txBody>
          <a:bodyPr/>
          <a:lstStyle/>
          <a:p>
            <a:pPr>
              <a:defRPr/>
            </a:pPr>
            <a:fld id="{A3B67116-911A-41A3-8CE0-F70A5137E26A}" type="slidenum">
              <a:rPr lang="en-US" smtClean="0"/>
              <a:pPr>
                <a:defRPr/>
              </a:pPr>
              <a:t>40</a:t>
            </a:fld>
            <a:endParaRPr lang="en-US" dirty="0"/>
          </a:p>
        </p:txBody>
      </p:sp>
    </p:spTree>
    <p:extLst>
      <p:ext uri="{BB962C8B-B14F-4D97-AF65-F5344CB8AC3E}">
        <p14:creationId xmlns:p14="http://schemas.microsoft.com/office/powerpoint/2010/main" val="89012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Autofit/>
          </a:bodyPr>
          <a:lstStyle/>
          <a:p>
            <a:endParaRPr lang="en-US" dirty="0"/>
          </a:p>
        </p:txBody>
      </p:sp>
      <p:sp>
        <p:nvSpPr>
          <p:cNvPr id="4" name="Header Placeholder 3"/>
          <p:cNvSpPr>
            <a:spLocks noGrp="1"/>
          </p:cNvSpPr>
          <p:nvPr>
            <p:ph type="hdr" sz="quarter" idx="10"/>
          </p:nvPr>
        </p:nvSpPr>
        <p:spPr/>
        <p:txBody>
          <a:bodyPr/>
          <a:lstStyle/>
          <a:p>
            <a:pPr>
              <a:defRPr/>
            </a:pPr>
            <a:r>
              <a:rPr lang="en-US" dirty="0"/>
              <a:t>Draft, pre-decisional, for discussion only</a:t>
            </a:r>
          </a:p>
        </p:txBody>
      </p:sp>
      <p:sp>
        <p:nvSpPr>
          <p:cNvPr id="5" name="Slide Number Placeholder 4"/>
          <p:cNvSpPr>
            <a:spLocks noGrp="1"/>
          </p:cNvSpPr>
          <p:nvPr>
            <p:ph type="sldNum" sz="quarter" idx="11"/>
          </p:nvPr>
        </p:nvSpPr>
        <p:spPr/>
        <p:txBody>
          <a:bodyPr/>
          <a:lstStyle/>
          <a:p>
            <a:pPr>
              <a:defRPr/>
            </a:pPr>
            <a:fld id="{A3B67116-911A-41A3-8CE0-F70A5137E26A}" type="slidenum">
              <a:rPr lang="en-US" smtClean="0"/>
              <a:pPr>
                <a:defRPr/>
              </a:pPr>
              <a:t>41</a:t>
            </a:fld>
            <a:endParaRPr lang="en-US" dirty="0"/>
          </a:p>
        </p:txBody>
      </p:sp>
    </p:spTree>
    <p:extLst>
      <p:ext uri="{BB962C8B-B14F-4D97-AF65-F5344CB8AC3E}">
        <p14:creationId xmlns:p14="http://schemas.microsoft.com/office/powerpoint/2010/main" val="3355745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787400"/>
            <a:ext cx="2673350" cy="2006600"/>
          </a:xfrm>
        </p:spPr>
      </p:sp>
      <p:sp>
        <p:nvSpPr>
          <p:cNvPr id="3" name="Notes Placeholder 2"/>
          <p:cNvSpPr>
            <a:spLocks noGrp="1"/>
          </p:cNvSpPr>
          <p:nvPr>
            <p:ph type="body" idx="1"/>
          </p:nvPr>
        </p:nvSpPr>
        <p:spPr>
          <a:xfrm>
            <a:off x="477080" y="3069237"/>
            <a:ext cx="6520069" cy="5981075"/>
          </a:xfrm>
        </p:spPr>
        <p:txBody>
          <a:bodyPr>
            <a:noAutofit/>
          </a:bodyPr>
          <a:lstStyle/>
          <a:p>
            <a:r>
              <a:rPr lang="en-US" dirty="0"/>
              <a:t>  </a:t>
            </a:r>
          </a:p>
        </p:txBody>
      </p:sp>
      <p:sp>
        <p:nvSpPr>
          <p:cNvPr id="5" name="Slide Number Placeholder 4"/>
          <p:cNvSpPr>
            <a:spLocks noGrp="1"/>
          </p:cNvSpPr>
          <p:nvPr>
            <p:ph type="sldNum" sz="quarter" idx="10"/>
          </p:nvPr>
        </p:nvSpPr>
        <p:spPr/>
        <p:txBody>
          <a:bodyPr/>
          <a:lstStyle/>
          <a:p>
            <a:fld id="{67629E0D-B9D8-4D87-BFD4-20EE70003D4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540645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43</a:t>
            </a:fld>
            <a:endParaRPr lang="en-US"/>
          </a:p>
        </p:txBody>
      </p:sp>
    </p:spTree>
    <p:extLst>
      <p:ext uri="{BB962C8B-B14F-4D97-AF65-F5344CB8AC3E}">
        <p14:creationId xmlns:p14="http://schemas.microsoft.com/office/powerpoint/2010/main" val="3170280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474226">
              <a:defRPr/>
            </a:pPr>
            <a:r>
              <a:rPr lang="en-US" b="1" dirty="0"/>
              <a:t>[slide cleared many times.  TPs taken from cleared report]</a:t>
            </a:r>
          </a:p>
          <a:p>
            <a:pPr defTabSz="474226">
              <a:defRPr/>
            </a:pPr>
            <a:endParaRPr lang="en-US" dirty="0"/>
          </a:p>
          <a:p>
            <a:pPr defTabSz="474226">
              <a:defRPr/>
            </a:pPr>
            <a:r>
              <a:rPr lang="en-US" dirty="0"/>
              <a:t>A foundational step in providing </a:t>
            </a:r>
            <a:r>
              <a:rPr lang="en-US" strike="noStrike" baseline="0" dirty="0"/>
              <a:t>evidence</a:t>
            </a:r>
            <a:r>
              <a:rPr lang="en-US" dirty="0"/>
              <a:t> DATA of what works in financial education is knowing how to define and measure success. A growing consensus in the field has recognized that financial education should go beyond simply helping individuals acquire financial facts and actually equip people to act on that knowledge, and that the ultimate goal for financial capability efforts should be improved </a:t>
            </a:r>
            <a:r>
              <a:rPr lang="en-US" i="1" dirty="0"/>
              <a:t>financial well-being</a:t>
            </a:r>
            <a:r>
              <a:rPr lang="en-US" dirty="0"/>
              <a:t>.  </a:t>
            </a:r>
          </a:p>
          <a:p>
            <a:pPr defTabSz="474226">
              <a:defRPr/>
            </a:pPr>
            <a:endParaRPr lang="en-US" dirty="0"/>
          </a:p>
          <a:p>
            <a:pPr defTabSz="474226">
              <a:defRPr/>
            </a:pPr>
            <a:r>
              <a:rPr lang="en-US" dirty="0"/>
              <a:t>[This measure is consistent with the guiding vision of FLEC’s national strategy of achieving “sustained financial well-being for all individuals and families in the United States.” This vision is also consistent with that of the Organization for Economic Co-operation and Development’s (OECD’s) International Network on Financial Education (INFE), in which CFPB participates, which describes the ultimate goal of financial </a:t>
            </a:r>
            <a:r>
              <a:rPr lang="en-US" strike="noStrike" baseline="0" dirty="0"/>
              <a:t>literacy </a:t>
            </a:r>
            <a:r>
              <a:rPr lang="en-US" dirty="0"/>
              <a:t>as “individual financial well-being.”]</a:t>
            </a:r>
          </a:p>
          <a:p>
            <a:pPr defTabSz="474226">
              <a:defRPr/>
            </a:pPr>
            <a:endParaRPr lang="en-US" dirty="0"/>
          </a:p>
          <a:p>
            <a:pPr defTabSz="474226">
              <a:defRPr/>
            </a:pPr>
            <a:r>
              <a:rPr lang="en-US" dirty="0"/>
              <a:t>Because financial well-being had not been previously defined in this context, the CFPB set out to create a standard, comprehensive definition of financial well-being from the consumer perspective that would be relevant across a range of individual circumstances.</a:t>
            </a:r>
          </a:p>
          <a:p>
            <a:pPr defTabSz="474226">
              <a:defRPr/>
            </a:pPr>
            <a:endParaRPr lang="en-US" dirty="0"/>
          </a:p>
          <a:p>
            <a:pPr defTabSz="474226">
              <a:defRPr/>
            </a:pPr>
            <a:r>
              <a:rPr lang="en-US" dirty="0"/>
              <a:t>To develop this definition, CFPB conducted a three-pronged research approach consisting of: (1) literature-based research; (2) qualitative research that included in-depth interviews with 59 adult consumers and 30 financial practitioners; and (3) consultation with experts.</a:t>
            </a:r>
          </a:p>
          <a:p>
            <a:pPr defTabSz="474226">
              <a:defRPr/>
            </a:pPr>
            <a:endParaRPr lang="en-US" dirty="0"/>
          </a:p>
          <a:p>
            <a:pPr defTabSz="474226">
              <a:defRPr/>
            </a:pPr>
            <a:r>
              <a:rPr lang="en-US" dirty="0"/>
              <a:t>From</a:t>
            </a:r>
            <a:r>
              <a:rPr lang="en-US" baseline="0" dirty="0"/>
              <a:t> these research activities w</a:t>
            </a:r>
            <a:r>
              <a:rPr lang="en-US" dirty="0"/>
              <a:t>e learned that an individual’s financial well-being corresponds to the extent to which the individual feels that he or she: (1) has control over day-to-day and month-to-month finances; (2) has the capacity to absorb a financial shock; (3) is on track to meet his or her financial goals; and (4) has the financial freedom to make the choices that allow one to enjoy life. Although specific goals and vision of the good life vary from person to person, these four elements reflect two common and consistent themes: security and freedom of choice, in the present and for the future, as summarized in the figure.</a:t>
            </a:r>
            <a:r>
              <a:rPr lang="en-US" baseline="30000" dirty="0"/>
              <a:t> </a:t>
            </a:r>
          </a:p>
          <a:p>
            <a:pPr defTabSz="474226">
              <a:defRPr/>
            </a:pPr>
            <a:endParaRPr lang="en-US" b="1"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219517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27">
              <a:defRPr/>
            </a:pPr>
            <a:r>
              <a:rPr lang="en-US" b="1" dirty="0"/>
              <a:t>[slide cleared many times.  TPs taken from cleared report]</a:t>
            </a:r>
          </a:p>
          <a:p>
            <a:pPr marL="0" lvl="1" defTabSz="966527">
              <a:defRPr/>
            </a:pPr>
            <a:endParaRPr lang="en-US" dirty="0"/>
          </a:p>
          <a:p>
            <a:pPr marL="0" lvl="1" defTabSz="966527">
              <a:defRPr/>
            </a:pPr>
            <a:r>
              <a:rPr lang="en-US" dirty="0"/>
              <a:t>With an </a:t>
            </a:r>
            <a:r>
              <a:rPr lang="en-US" strike="noStrike" baseline="0" dirty="0"/>
              <a:t>evidence-based</a:t>
            </a:r>
            <a:r>
              <a:rPr lang="en-US" strike="sngStrike" baseline="0" dirty="0"/>
              <a:t>, </a:t>
            </a:r>
            <a:r>
              <a:rPr lang="en-US" dirty="0"/>
              <a:t>consumer-driven definition of financial well-being in place, CFPB proceeded to the next phase of this work: determining how to measure it. With the support of a number of experts and using state-of-the-art methods, we developed, tested and validated a financial well-being scale. A scale is an instrument, made up of multiple questions or “items,” that together yield a composite measure of something that is nuanced or challenging to observe directly, such as an attitude or ability. A scale is the natural choice to measure the inherently subjective concept of financial well-being</a:t>
            </a:r>
            <a:r>
              <a:rPr lang="en-US" b="1" dirty="0"/>
              <a:t>.</a:t>
            </a:r>
          </a:p>
          <a:p>
            <a:pPr defTabSz="966527">
              <a:defRPr/>
            </a:pPr>
            <a:endParaRPr lang="en-US" sz="800" dirty="0"/>
          </a:p>
          <a:p>
            <a:pPr defTabSz="966527">
              <a:defRPr/>
            </a:pPr>
            <a:r>
              <a:rPr lang="en-US" sz="800" dirty="0"/>
              <a:t>The CFPB Financial Well-Being Scale consists of 10 items. An individual’s responses to each of the 10 items in the scale are converted into a single score. The CFPB Financial Well-Being Scale allows financial educators and researchers to accurately and consistently quantify the extent to which U.S. adults’ financial situations and the financial capability they have developed have provided them with financial security and freedom of choice. It provides a common metric that allows an apples-to-apples comparison of financial well-being across individuals. It also can be used to assess someone’s current state of financial well-being, to track his or her progress over time, and to understand how various factors, including financial education approaches, affect financial well-being.</a:t>
            </a:r>
          </a:p>
          <a:p>
            <a:pPr defTabSz="966527">
              <a:defRPr/>
            </a:pPr>
            <a:endParaRPr lang="en-US" sz="800" dirty="0"/>
          </a:p>
          <a:p>
            <a:pPr defTabSz="966527">
              <a:defRPr/>
            </a:pPr>
            <a:r>
              <a:rPr lang="en-US" dirty="0"/>
              <a:t>[</a:t>
            </a:r>
            <a:r>
              <a:rPr lang="en-US" b="1" dirty="0"/>
              <a:t>Background info, if needed</a:t>
            </a:r>
            <a:r>
              <a:rPr lang="en-US" dirty="0"/>
              <a:t>: The process for developing the CFPB Financial Well-Being Scale included: (1) Cognitive interviews to ensure that people understand the questions and what they are designed to ask; (2) Psychometric analyses of responses provided by more than 10,000 U.S. adults to create the scale model, narrow down the items in the final scale, and assess the reliability of the measure; and (3) Using validation questions in the surveys to check for content and criterion-related validity. The statistical analysis used to develop the scale and scoring procedures was conducted by Vector Psychometric Group using Item Response Theory (IRT) methods. For more information on the development of the scale, see </a:t>
            </a:r>
            <a:r>
              <a:rPr lang="en-US" i="1" dirty="0"/>
              <a:t>CFPB Financial Well-Being Scale: Scale Development Technical Report</a:t>
            </a:r>
            <a:r>
              <a:rPr lang="en-US" dirty="0"/>
              <a:t>, available at </a:t>
            </a:r>
            <a:r>
              <a:rPr lang="en-US" u="dotted" dirty="0">
                <a:hlinkClick r:id="rId3"/>
              </a:rPr>
              <a:t>consumerfinance.gov/data-research/research-reports/financial-well-being-technical-report</a:t>
            </a:r>
            <a:r>
              <a:rPr lang="en-US" u="dotted" dirty="0"/>
              <a:t>] </a:t>
            </a:r>
            <a:endParaRPr lang="en-US" dirty="0"/>
          </a:p>
          <a:p>
            <a:endParaRPr lang="en-US" sz="800" b="1" dirty="0"/>
          </a:p>
        </p:txBody>
      </p:sp>
      <p:sp>
        <p:nvSpPr>
          <p:cNvPr id="4" name="Slide Number Placeholder 3"/>
          <p:cNvSpPr>
            <a:spLocks noGrp="1"/>
          </p:cNvSpPr>
          <p:nvPr>
            <p:ph type="sldNum" sz="quarter" idx="10"/>
          </p:nvPr>
        </p:nvSpPr>
        <p:spPr/>
        <p:txBody>
          <a:bodyPr/>
          <a:lstStyle/>
          <a:p>
            <a:pPr>
              <a:defRPr/>
            </a:pPr>
            <a:fld id="{A3B67116-911A-41A3-8CE0-F70A5137E26A}"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9789572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18">
              <a:defRPr/>
            </a:pPr>
            <a:r>
              <a:rPr lang="en-US" b="1" dirty="0"/>
              <a:t>[cleared for 10/26/17 </a:t>
            </a:r>
            <a:r>
              <a:rPr lang="en-US" b="1" dirty="0" err="1"/>
              <a:t>FinEx</a:t>
            </a:r>
            <a:r>
              <a:rPr lang="en-US" b="1" dirty="0"/>
              <a:t> Webinar]</a:t>
            </a:r>
          </a:p>
          <a:p>
            <a:endParaRPr lang="en-US" dirty="0"/>
          </a:p>
          <a:p>
            <a:r>
              <a:rPr lang="en-US" dirty="0"/>
              <a:t>On average, younger adults (those ages 34 and younger) tend to have the lowest financial well-being with an average score of 51, while older adults (those 65 and over) have the highest financial well-being. While financial well-being appears to be positively associated with age, there is wide variation in the level of financial well-being within all age groups.</a:t>
            </a:r>
          </a:p>
          <a:p>
            <a:endParaRPr lang="en-US" dirty="0"/>
          </a:p>
          <a:p>
            <a:r>
              <a:rPr lang="en-US" dirty="0"/>
              <a:t>Adults aged 65-74 have an average financial well-being score of 61 and those ages 75 and older have an average score of 60. These scores are not statistically different from one another.</a:t>
            </a:r>
          </a:p>
          <a:p>
            <a:endParaRPr lang="en-US" dirty="0"/>
          </a:p>
          <a:p>
            <a:r>
              <a:rPr lang="en-US" dirty="0"/>
              <a:t>There are many possible factors that may contribute to these results. The positive association between financial well-being and age, for instance, could be due to changes in financial factors that correspond to the life course, such as higher incomes that come with longer tenure in the job market for those who are still working, increased asset accumulation over time, or the security conferred by access to social benefits such as Social Security retirement benefits and Medicare. </a:t>
            </a:r>
          </a:p>
          <a:p>
            <a:r>
              <a:rPr lang="en-US" dirty="0"/>
              <a:t> </a:t>
            </a:r>
          </a:p>
          <a:p>
            <a:pPr defTabSz="947018">
              <a:defRPr/>
            </a:pPr>
            <a:r>
              <a:rPr lang="en-US" dirty="0"/>
              <a:t>Average differences in financial well-being by age could also be due to differences in expectations, life goals, and priorities at different life stages that also may affect financial well-being. Regardless of the underlying cause, it is an important finding to keep in mind, as other observed associations between financial well-being and other factors may be, at least in part, due to correlations with life stage. For example, the associations between financial well-being and Social Security receipt, financially supporting children, and employment status may reflect underlying relationships with age. Furthermore, while the data analyzed for this report provide only a snapshot view of the relationship between age and financial well-being, these results also raise many questions that may be better examined with longitudinal data.</a:t>
            </a:r>
          </a:p>
          <a:p>
            <a:endParaRPr lang="en-US" dirty="0"/>
          </a:p>
        </p:txBody>
      </p:sp>
      <p:sp>
        <p:nvSpPr>
          <p:cNvPr id="4" name="Slide Number Placeholder 3"/>
          <p:cNvSpPr>
            <a:spLocks noGrp="1"/>
          </p:cNvSpPr>
          <p:nvPr>
            <p:ph type="sldNum" sz="quarter" idx="10"/>
          </p:nvPr>
        </p:nvSpPr>
        <p:spPr/>
        <p:txBody>
          <a:bodyPr/>
          <a:lstStyle/>
          <a:p>
            <a:fld id="{DF442EF6-FB0D-4759-9890-1A1DDD1DF054}" type="slidenum">
              <a:rPr lang="en-US" smtClean="0"/>
              <a:t>46</a:t>
            </a:fld>
            <a:endParaRPr lang="en-US"/>
          </a:p>
        </p:txBody>
      </p:sp>
    </p:spTree>
    <p:extLst>
      <p:ext uri="{BB962C8B-B14F-4D97-AF65-F5344CB8AC3E}">
        <p14:creationId xmlns:p14="http://schemas.microsoft.com/office/powerpoint/2010/main" val="37706625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47</a:t>
            </a:fld>
            <a:endParaRPr lang="en-US"/>
          </a:p>
        </p:txBody>
      </p:sp>
    </p:spTree>
    <p:extLst>
      <p:ext uri="{BB962C8B-B14F-4D97-AF65-F5344CB8AC3E}">
        <p14:creationId xmlns:p14="http://schemas.microsoft.com/office/powerpoint/2010/main" val="33109006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11/29/2017</a:t>
            </a:r>
          </a:p>
        </p:txBody>
      </p:sp>
      <p:sp>
        <p:nvSpPr>
          <p:cNvPr id="4" name="Slide Number Placeholder 3"/>
          <p:cNvSpPr>
            <a:spLocks noGrp="1"/>
          </p:cNvSpPr>
          <p:nvPr>
            <p:ph type="sldNum" sz="quarter" idx="10"/>
          </p:nvPr>
        </p:nvSpPr>
        <p:spPr/>
        <p:txBody>
          <a:bodyPr/>
          <a:lstStyle/>
          <a:p>
            <a:pPr>
              <a:defRPr/>
            </a:pPr>
            <a:fld id="{A3B67116-911A-41A3-8CE0-F70A5137E26A}" type="slidenum">
              <a:rPr lang="en-US" smtClean="0"/>
              <a:pPr>
                <a:defRPr/>
              </a:pPr>
              <a:t>48</a:t>
            </a:fld>
            <a:endParaRPr lang="en-US" dirty="0"/>
          </a:p>
        </p:txBody>
      </p:sp>
    </p:spTree>
    <p:extLst>
      <p:ext uri="{BB962C8B-B14F-4D97-AF65-F5344CB8AC3E}">
        <p14:creationId xmlns:p14="http://schemas.microsoft.com/office/powerpoint/2010/main" val="261166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509">
              <a:defRPr/>
            </a:pPr>
            <a:r>
              <a:rPr lang="en-US" dirty="0"/>
              <a:t>New Slide added 11/17/2017</a:t>
            </a:r>
          </a:p>
        </p:txBody>
      </p:sp>
      <p:sp>
        <p:nvSpPr>
          <p:cNvPr id="4" name="Slide Number Placeholder 3"/>
          <p:cNvSpPr>
            <a:spLocks noGrp="1"/>
          </p:cNvSpPr>
          <p:nvPr>
            <p:ph type="sldNum" sz="quarter" idx="10"/>
          </p:nvPr>
        </p:nvSpPr>
        <p:spPr/>
        <p:txBody>
          <a:bodyPr/>
          <a:lstStyle/>
          <a:p>
            <a:fld id="{4BAF53EF-993C-FF42-8B62-CEF57763A78D}" type="slidenum">
              <a:rPr lang="en-US" smtClean="0"/>
              <a:pPr/>
              <a:t>49</a:t>
            </a:fld>
            <a:endParaRPr lang="en-US"/>
          </a:p>
        </p:txBody>
      </p:sp>
    </p:spTree>
    <p:extLst>
      <p:ext uri="{BB962C8B-B14F-4D97-AF65-F5344CB8AC3E}">
        <p14:creationId xmlns:p14="http://schemas.microsoft.com/office/powerpoint/2010/main" val="401683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5</a:t>
            </a:fld>
            <a:endParaRPr lang="en-US"/>
          </a:p>
        </p:txBody>
      </p:sp>
    </p:spTree>
    <p:extLst>
      <p:ext uri="{BB962C8B-B14F-4D97-AF65-F5344CB8AC3E}">
        <p14:creationId xmlns:p14="http://schemas.microsoft.com/office/powerpoint/2010/main" val="1692074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3">
              <a:defRPr/>
            </a:pPr>
            <a:r>
              <a:rPr lang="en-US" dirty="0"/>
              <a:t>New slide 11/17/2017</a:t>
            </a:r>
          </a:p>
        </p:txBody>
      </p:sp>
      <p:sp>
        <p:nvSpPr>
          <p:cNvPr id="4" name="Slide Number Placeholder 3"/>
          <p:cNvSpPr>
            <a:spLocks noGrp="1"/>
          </p:cNvSpPr>
          <p:nvPr>
            <p:ph type="sldNum" sz="quarter" idx="10"/>
          </p:nvPr>
        </p:nvSpPr>
        <p:spPr/>
        <p:txBody>
          <a:bodyPr/>
          <a:lstStyle/>
          <a:p>
            <a:fld id="{4BAF53EF-993C-FF42-8B62-CEF57763A78D}" type="slidenum">
              <a:rPr lang="en-US" smtClean="0"/>
              <a:t>50</a:t>
            </a:fld>
            <a:endParaRPr lang="en-US"/>
          </a:p>
        </p:txBody>
      </p:sp>
    </p:spTree>
    <p:extLst>
      <p:ext uri="{BB962C8B-B14F-4D97-AF65-F5344CB8AC3E}">
        <p14:creationId xmlns:p14="http://schemas.microsoft.com/office/powerpoint/2010/main" val="3442702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Fe</a:t>
            </a:r>
            <a:r>
              <a:rPr lang="en-US" b="0" baseline="0" dirty="0"/>
              <a:t>d Reserve Board, Survey of Consumer Finances, page 837</a:t>
            </a:r>
          </a:p>
          <a:p>
            <a:r>
              <a:rPr lang="en-US" b="0" dirty="0"/>
              <a:t>https://www.federalreserve.gov/econres/files/BulletinCharts.pdf </a:t>
            </a:r>
          </a:p>
        </p:txBody>
      </p:sp>
      <p:sp>
        <p:nvSpPr>
          <p:cNvPr id="4" name="Slide Number Placeholder 3"/>
          <p:cNvSpPr>
            <a:spLocks noGrp="1"/>
          </p:cNvSpPr>
          <p:nvPr>
            <p:ph type="sldNum" sz="quarter" idx="10"/>
          </p:nvPr>
        </p:nvSpPr>
        <p:spPr/>
        <p:txBody>
          <a:bodyPr/>
          <a:lstStyle/>
          <a:p>
            <a:fld id="{4BAF53EF-993C-FF42-8B62-CEF57763A78D}" type="slidenum">
              <a:rPr lang="en-US" smtClean="0"/>
              <a:t>51</a:t>
            </a:fld>
            <a:endParaRPr lang="en-US"/>
          </a:p>
        </p:txBody>
      </p:sp>
    </p:spTree>
    <p:extLst>
      <p:ext uri="{BB962C8B-B14F-4D97-AF65-F5344CB8AC3E}">
        <p14:creationId xmlns:p14="http://schemas.microsoft.com/office/powerpoint/2010/main" val="2020725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Updated</a:t>
            </a:r>
            <a:r>
              <a:rPr lang="en-US" baseline="0" dirty="0"/>
              <a:t> graphic 11/29/2017</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52</a:t>
            </a:fld>
            <a:endParaRPr lang="en-US"/>
          </a:p>
        </p:txBody>
      </p:sp>
    </p:spTree>
    <p:extLst>
      <p:ext uri="{BB962C8B-B14F-4D97-AF65-F5344CB8AC3E}">
        <p14:creationId xmlns:p14="http://schemas.microsoft.com/office/powerpoint/2010/main" val="1394923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Updated</a:t>
            </a:r>
            <a:r>
              <a:rPr lang="en-US" b="0" i="0" baseline="0" dirty="0"/>
              <a:t> 11/29/2017</a:t>
            </a:r>
            <a:endParaRPr lang="en-US" b="0" i="0" dirty="0"/>
          </a:p>
        </p:txBody>
      </p:sp>
      <p:sp>
        <p:nvSpPr>
          <p:cNvPr id="4" name="Slide Number Placeholder 3"/>
          <p:cNvSpPr>
            <a:spLocks noGrp="1"/>
          </p:cNvSpPr>
          <p:nvPr>
            <p:ph type="sldNum" sz="quarter" idx="10"/>
          </p:nvPr>
        </p:nvSpPr>
        <p:spPr/>
        <p:txBody>
          <a:bodyPr/>
          <a:lstStyle/>
          <a:p>
            <a:fld id="{4BAF53EF-993C-FF42-8B62-CEF57763A78D}" type="slidenum">
              <a:rPr lang="en-US" smtClean="0"/>
              <a:t>53</a:t>
            </a:fld>
            <a:endParaRPr lang="en-US"/>
          </a:p>
        </p:txBody>
      </p:sp>
    </p:spTree>
    <p:extLst>
      <p:ext uri="{BB962C8B-B14F-4D97-AF65-F5344CB8AC3E}">
        <p14:creationId xmlns:p14="http://schemas.microsoft.com/office/powerpoint/2010/main" val="35667213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added 11/29/2017</a:t>
            </a:r>
          </a:p>
        </p:txBody>
      </p:sp>
      <p:sp>
        <p:nvSpPr>
          <p:cNvPr id="4" name="Slide Number Placeholder 3"/>
          <p:cNvSpPr>
            <a:spLocks noGrp="1"/>
          </p:cNvSpPr>
          <p:nvPr>
            <p:ph type="sldNum" sz="quarter" idx="10"/>
          </p:nvPr>
        </p:nvSpPr>
        <p:spPr/>
        <p:txBody>
          <a:bodyPr/>
          <a:lstStyle/>
          <a:p>
            <a:fld id="{7CAA8450-CA99-4207-A66B-397ACFAB3752}" type="slidenum">
              <a:rPr lang="en-US" smtClean="0"/>
              <a:t>54</a:t>
            </a:fld>
            <a:endParaRPr lang="en-US"/>
          </a:p>
        </p:txBody>
      </p:sp>
    </p:spTree>
    <p:extLst>
      <p:ext uri="{BB962C8B-B14F-4D97-AF65-F5344CB8AC3E}">
        <p14:creationId xmlns:p14="http://schemas.microsoft.com/office/powerpoint/2010/main" val="27097196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11/29/2017</a:t>
            </a:r>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459249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Added 11/29/2017</a:t>
            </a:r>
          </a:p>
          <a:p>
            <a:pPr lvl="1"/>
            <a:endParaRPr lang="en-US" dirty="0"/>
          </a:p>
          <a:p>
            <a:pPr lvl="1"/>
            <a:r>
              <a:rPr lang="en-US" dirty="0"/>
              <a:t>The resource guide provides tips and resources on:</a:t>
            </a:r>
          </a:p>
          <a:p>
            <a:pPr marL="652130" lvl="1" indent="-177854">
              <a:buFont typeface="Arial" panose="020B0604020202020204" pitchFamily="34" charset="0"/>
              <a:buChar char="•"/>
            </a:pPr>
            <a:r>
              <a:rPr lang="en-US" dirty="0"/>
              <a:t>Steps for starting a network</a:t>
            </a:r>
          </a:p>
          <a:p>
            <a:pPr marL="652130" lvl="1" indent="-177854">
              <a:buFont typeface="Arial" panose="020B0604020202020204" pitchFamily="34" charset="0"/>
              <a:buChar char="•"/>
            </a:pPr>
            <a:r>
              <a:rPr lang="en-US" dirty="0"/>
              <a:t>Funding and sustainability </a:t>
            </a:r>
          </a:p>
          <a:p>
            <a:pPr marL="652130" lvl="1" indent="-177854">
              <a:buFont typeface="Arial" panose="020B0604020202020204" pitchFamily="34" charset="0"/>
              <a:buChar char="•"/>
            </a:pPr>
            <a:r>
              <a:rPr lang="en-US" dirty="0"/>
              <a:t>Traits of successful network coordinators</a:t>
            </a:r>
          </a:p>
          <a:p>
            <a:pPr marL="652130" lvl="1" indent="-177854">
              <a:buFont typeface="Arial" panose="020B0604020202020204" pitchFamily="34" charset="0"/>
              <a:buChar char="•"/>
            </a:pPr>
            <a:r>
              <a:rPr lang="en-US" dirty="0"/>
              <a:t>Organizing effective meetings</a:t>
            </a:r>
          </a:p>
          <a:p>
            <a:pPr marL="652130" lvl="1" indent="-177854">
              <a:buFont typeface="Arial" panose="020B0604020202020204" pitchFamily="34" charset="0"/>
              <a:buChar char="•"/>
            </a:pPr>
            <a:r>
              <a:rPr lang="en-US" dirty="0"/>
              <a:t>Education and case review</a:t>
            </a:r>
          </a:p>
          <a:p>
            <a:pPr lvl="1"/>
            <a:endParaRPr lang="en-US" dirty="0"/>
          </a:p>
          <a:p>
            <a:pPr lvl="1"/>
            <a:r>
              <a:rPr lang="en-US" dirty="0"/>
              <a:t>In our resource guide we highlight two resources that may be of interest to you, which I will discuss in further detail:</a:t>
            </a:r>
          </a:p>
          <a:p>
            <a:pPr lvl="1"/>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56</a:t>
            </a:fld>
            <a:endParaRPr lang="en-US" dirty="0"/>
          </a:p>
        </p:txBody>
      </p:sp>
    </p:spTree>
    <p:extLst>
      <p:ext uri="{BB962C8B-B14F-4D97-AF65-F5344CB8AC3E}">
        <p14:creationId xmlns:p14="http://schemas.microsoft.com/office/powerpoint/2010/main" val="13949231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11/29/2017</a:t>
            </a:r>
          </a:p>
          <a:p>
            <a:endParaRPr lang="en-US" dirty="0"/>
          </a:p>
          <a:p>
            <a:r>
              <a:rPr lang="en-US" dirty="0"/>
              <a:t>Voluntary recommendations for financial institutions to consider include:</a:t>
            </a:r>
          </a:p>
          <a:p>
            <a:r>
              <a:rPr lang="en-US" b="1" dirty="0"/>
              <a:t>Training staff to recognize abuse:</a:t>
            </a:r>
            <a:r>
              <a:rPr lang="en-US" dirty="0"/>
              <a:t> Financial institutions should train employees to prevent, detect, and respond to abuse. Training should cover the warning signs of financial exploitation and appropriate responses to suspicious events.</a:t>
            </a:r>
          </a:p>
          <a:p>
            <a:r>
              <a:rPr lang="en-US" b="1" dirty="0"/>
              <a:t>Using fraud detection technologies:</a:t>
            </a:r>
            <a:r>
              <a:rPr lang="en-US" dirty="0"/>
              <a:t> Financial institutions should ensure that their fraud detection systems spot suspicious account activity and products associated with elder fraud risk. This includes using predictive analytics to review account holders’ patterns and explore additional risk factors that may be associated with elder financial exploitation. Some signs of elder fraud risk may not match conventionally accepted patterns of suspicious activity, but nevertheless may be unusual given a particular account holder’s regular behavior.</a:t>
            </a:r>
          </a:p>
          <a:p>
            <a:r>
              <a:rPr lang="en-US" b="1" dirty="0"/>
              <a:t>Offering age-friendly services:</a:t>
            </a:r>
            <a:r>
              <a:rPr lang="en-US" dirty="0"/>
              <a:t> Banks and credit unions should enhance protections for seniors, such as encouraging consumers to plan for incapacity. They can also offer age-friendly account features such as opt-in limits on cash withdrawals or geographic transactions, alerts for specific account activity, and offer view-only access for authorized third parties. And they can enable older consumers to provide advance consent to share account information with a trusted relative or friend when the consumer appears to be at risk.</a:t>
            </a:r>
          </a:p>
          <a:p>
            <a:r>
              <a:rPr lang="en-US" b="1" dirty="0"/>
              <a:t>Reporting suspicious activity to authorities:</a:t>
            </a:r>
            <a:r>
              <a:rPr lang="en-US" dirty="0"/>
              <a:t> Financial institutions should promptly report suspected exploitation to relevant federal, state, and local authorities</a:t>
            </a:r>
            <a:r>
              <a:rPr lang="en-US" strike="noStrike" dirty="0">
                <a:solidFill>
                  <a:srgbClr val="FF0000"/>
                </a:solidFill>
              </a:rPr>
              <a:t>, regardless of whether reporting is mandatory</a:t>
            </a:r>
            <a:r>
              <a:rPr lang="en-US" dirty="0"/>
              <a:t>. Banks and credit unions can work closely with local Adult Protective Services and law enforcement to enhance prevention and response efforts, including expediting document requests and providing them at no charge.</a:t>
            </a:r>
          </a:p>
          <a:p>
            <a:pPr marL="0" lvl="1" defTabSz="470679">
              <a:defRPr/>
            </a:pP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57</a:t>
            </a:fld>
            <a:endParaRPr lang="en-US"/>
          </a:p>
        </p:txBody>
      </p:sp>
    </p:spTree>
    <p:extLst>
      <p:ext uri="{BB962C8B-B14F-4D97-AF65-F5344CB8AC3E}">
        <p14:creationId xmlns:p14="http://schemas.microsoft.com/office/powerpoint/2010/main" val="78900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added 11/29/2017</a:t>
            </a:r>
          </a:p>
        </p:txBody>
      </p:sp>
      <p:sp>
        <p:nvSpPr>
          <p:cNvPr id="4" name="Slide Number Placeholder 3"/>
          <p:cNvSpPr>
            <a:spLocks noGrp="1"/>
          </p:cNvSpPr>
          <p:nvPr>
            <p:ph type="sldNum" sz="quarter" idx="10"/>
          </p:nvPr>
        </p:nvSpPr>
        <p:spPr/>
        <p:txBody>
          <a:bodyPr/>
          <a:lstStyle/>
          <a:p>
            <a:fld id="{7CAA8450-CA99-4207-A66B-397ACFAB3752}" type="slidenum">
              <a:rPr lang="en-US" smtClean="0"/>
              <a:t>58</a:t>
            </a:fld>
            <a:endParaRPr lang="en-US"/>
          </a:p>
        </p:txBody>
      </p:sp>
    </p:spTree>
    <p:extLst>
      <p:ext uri="{BB962C8B-B14F-4D97-AF65-F5344CB8AC3E}">
        <p14:creationId xmlns:p14="http://schemas.microsoft.com/office/powerpoint/2010/main" val="32732562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change</a:t>
            </a:r>
            <a:endParaRPr lang="en-US" dirty="0"/>
          </a:p>
        </p:txBody>
      </p:sp>
      <p:sp>
        <p:nvSpPr>
          <p:cNvPr id="4" name="Slide Number Placeholder 3"/>
          <p:cNvSpPr>
            <a:spLocks noGrp="1"/>
          </p:cNvSpPr>
          <p:nvPr>
            <p:ph type="sldNum" sz="quarter" idx="10"/>
          </p:nvPr>
        </p:nvSpPr>
        <p:spPr/>
        <p:txBody>
          <a:bodyPr/>
          <a:lstStyle/>
          <a:p>
            <a:fld id="{7CAA8450-CA99-4207-A66B-397ACFAB3752}" type="slidenum">
              <a:rPr lang="en-US" smtClean="0"/>
              <a:t>59</a:t>
            </a:fld>
            <a:endParaRPr lang="en-US"/>
          </a:p>
        </p:txBody>
      </p:sp>
    </p:spTree>
    <p:extLst>
      <p:ext uri="{BB962C8B-B14F-4D97-AF65-F5344CB8AC3E}">
        <p14:creationId xmlns:p14="http://schemas.microsoft.com/office/powerpoint/2010/main" val="267449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19">
              <a:defRPr/>
            </a:pPr>
            <a:r>
              <a:rPr lang="en-US"/>
              <a:t>DFA – stands for Dodd-Frank Act</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6</a:t>
            </a:fld>
            <a:endParaRPr lang="en-US" dirty="0"/>
          </a:p>
        </p:txBody>
      </p:sp>
    </p:spTree>
    <p:extLst>
      <p:ext uri="{BB962C8B-B14F-4D97-AF65-F5344CB8AC3E}">
        <p14:creationId xmlns:p14="http://schemas.microsoft.com/office/powerpoint/2010/main" val="611882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r>
              <a:rPr lang="en-US" baseline="0" dirty="0"/>
              <a:t> 11/29/2017</a:t>
            </a:r>
            <a:endParaRPr lang="en-US" dirty="0"/>
          </a:p>
        </p:txBody>
      </p:sp>
      <p:sp>
        <p:nvSpPr>
          <p:cNvPr id="4" name="Slide Number Placeholder 3"/>
          <p:cNvSpPr>
            <a:spLocks noGrp="1"/>
          </p:cNvSpPr>
          <p:nvPr>
            <p:ph type="sldNum" sz="quarter" idx="10"/>
          </p:nvPr>
        </p:nvSpPr>
        <p:spPr/>
        <p:txBody>
          <a:bodyPr/>
          <a:lstStyle/>
          <a:p>
            <a:fld id="{7CAA8450-CA99-4207-A66B-397ACFAB3752}" type="slidenum">
              <a:rPr lang="en-US" smtClean="0"/>
              <a:t>60</a:t>
            </a:fld>
            <a:endParaRPr lang="en-US"/>
          </a:p>
        </p:txBody>
      </p:sp>
    </p:spTree>
    <p:extLst>
      <p:ext uri="{BB962C8B-B14F-4D97-AF65-F5344CB8AC3E}">
        <p14:creationId xmlns:p14="http://schemas.microsoft.com/office/powerpoint/2010/main" val="24229547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slide 11/30/2017</a:t>
            </a:r>
          </a:p>
        </p:txBody>
      </p:sp>
      <p:sp>
        <p:nvSpPr>
          <p:cNvPr id="4" name="Slide Number Placeholder 3"/>
          <p:cNvSpPr>
            <a:spLocks noGrp="1"/>
          </p:cNvSpPr>
          <p:nvPr>
            <p:ph type="sldNum" sz="quarter" idx="10"/>
          </p:nvPr>
        </p:nvSpPr>
        <p:spPr/>
        <p:txBody>
          <a:bodyPr/>
          <a:lstStyle/>
          <a:p>
            <a:fld id="{7CAA8450-CA99-4207-A66B-397ACFAB3752}" type="slidenum">
              <a:rPr lang="en-US" smtClean="0"/>
              <a:t>61</a:t>
            </a:fld>
            <a:endParaRPr lang="en-US"/>
          </a:p>
        </p:txBody>
      </p:sp>
    </p:spTree>
    <p:extLst>
      <p:ext uri="{BB962C8B-B14F-4D97-AF65-F5344CB8AC3E}">
        <p14:creationId xmlns:p14="http://schemas.microsoft.com/office/powerpoint/2010/main" val="19199485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duplicate</a:t>
            </a:r>
            <a:r>
              <a:rPr lang="en-US" baseline="0" dirty="0"/>
              <a:t> of slide 18 – including in OA section in addition to financial education</a:t>
            </a:r>
            <a:endParaRPr lang="en-US" dirty="0"/>
          </a:p>
          <a:p>
            <a:endParaRPr lang="en-US" dirty="0"/>
          </a:p>
          <a:p>
            <a:r>
              <a:rPr lang="en-US" dirty="0"/>
              <a:t>(cleared</a:t>
            </a:r>
            <a:r>
              <a:rPr lang="en-US" baseline="0" dirty="0"/>
              <a:t> content from Promo Kit, Issue Brief)</a:t>
            </a:r>
          </a:p>
          <a:p>
            <a:endParaRPr lang="en-US" dirty="0"/>
          </a:p>
          <a:p>
            <a:r>
              <a:rPr lang="en-US" dirty="0"/>
              <a:t>Planning for Retirement is a interactive tool of the Consumer Financial Protection Bureau to help you make an informed decision about when to claim your Social Security benefits. The tool gives you a rough estimate of your monthly benefit and shows how your monthly benefit changes depending on the age at which you start collecting your benefits. The tool also provides claiming tips relevant to your specific situation. The tool is optimized for mobile devices such as smartphones and tablets.</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62</a:t>
            </a:fld>
            <a:endParaRPr lang="en-US" dirty="0"/>
          </a:p>
        </p:txBody>
      </p:sp>
    </p:spTree>
    <p:extLst>
      <p:ext uri="{BB962C8B-B14F-4D97-AF65-F5344CB8AC3E}">
        <p14:creationId xmlns:p14="http://schemas.microsoft.com/office/powerpoint/2010/main" val="4012662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2786839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679">
              <a:defRPr/>
            </a:pPr>
            <a:r>
              <a:rPr lang="en-US" dirty="0"/>
              <a:t>Why submit a complaint?  First, </a:t>
            </a:r>
            <a:r>
              <a:rPr lang="en-US"/>
              <a:t>we try to </a:t>
            </a:r>
            <a:r>
              <a:rPr lang="en-US" dirty="0"/>
              <a:t>make sure that for each complaint we receive consumers get a response from the company or are connected to another resource for assistance. We can’t solve every problem, but we make sure each consumer's voice is heard.  Second, complaints help us inform our work and improve the transparency and efficiency of the market overall.  Complaints are a window into the consumer experience.</a:t>
            </a:r>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3365498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’ve added capacity to handle complaint over time.</a:t>
            </a:r>
            <a:endParaRPr lang="en-US" strike="sngStrike" baseline="0" dirty="0"/>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1101783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66</a:t>
            </a:fld>
            <a:endParaRPr lang="en-US"/>
          </a:p>
        </p:txBody>
      </p:sp>
    </p:spTree>
    <p:extLst>
      <p:ext uri="{BB962C8B-B14F-4D97-AF65-F5344CB8AC3E}">
        <p14:creationId xmlns:p14="http://schemas.microsoft.com/office/powerpoint/2010/main" val="26333095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67</a:t>
            </a:fld>
            <a:endParaRPr lang="en-US"/>
          </a:p>
        </p:txBody>
      </p:sp>
    </p:spTree>
    <p:extLst>
      <p:ext uri="{BB962C8B-B14F-4D97-AF65-F5344CB8AC3E}">
        <p14:creationId xmlns:p14="http://schemas.microsoft.com/office/powerpoint/2010/main" val="273121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7</a:t>
            </a:fld>
            <a:endParaRPr lang="en-US"/>
          </a:p>
        </p:txBody>
      </p:sp>
    </p:spTree>
    <p:extLst>
      <p:ext uri="{BB962C8B-B14F-4D97-AF65-F5344CB8AC3E}">
        <p14:creationId xmlns:p14="http://schemas.microsoft.com/office/powerpoint/2010/main" val="282353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8</a:t>
            </a:fld>
            <a:endParaRPr lang="en-US"/>
          </a:p>
        </p:txBody>
      </p:sp>
    </p:spTree>
    <p:extLst>
      <p:ext uri="{BB962C8B-B14F-4D97-AF65-F5344CB8AC3E}">
        <p14:creationId xmlns:p14="http://schemas.microsoft.com/office/powerpoint/2010/main" val="254720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A8450-CA99-4207-A66B-397ACFAB3752}" type="slidenum">
              <a:rPr lang="en-US" smtClean="0"/>
              <a:t>9</a:t>
            </a:fld>
            <a:endParaRPr lang="en-US"/>
          </a:p>
        </p:txBody>
      </p:sp>
    </p:spTree>
    <p:extLst>
      <p:ext uri="{BB962C8B-B14F-4D97-AF65-F5344CB8AC3E}">
        <p14:creationId xmlns:p14="http://schemas.microsoft.com/office/powerpoint/2010/main" val="2342684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jpe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6.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8.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9.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0.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1.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2.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3.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jpeg"/><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4.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5.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6.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7.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8.bin"/></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4.xml"/><Relationship Id="rId7" Type="http://schemas.openxmlformats.org/officeDocument/2006/relationships/image" Target="../media/image2.emf"/><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9.bin"/></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w ink)">
    <p:spTree>
      <p:nvGrpSpPr>
        <p:cNvPr id="1" name=""/>
        <p:cNvGrpSpPr/>
        <p:nvPr/>
      </p:nvGrpSpPr>
      <p:grpSpPr>
        <a:xfrm>
          <a:off x="0" y="0"/>
          <a:ext cx="0" cy="0"/>
          <a:chOff x="0" y="0"/>
          <a:chExt cx="0" cy="0"/>
        </a:xfrm>
      </p:grpSpPr>
      <p:pic>
        <p:nvPicPr>
          <p:cNvPr id="2" name="Picture 1"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sp>
        <p:nvSpPr>
          <p:cNvPr id="4" name="Rectangle 3"/>
          <p:cNvSpPr/>
          <p:nvPr userDrawn="1"/>
        </p:nvSpPr>
        <p:spPr>
          <a:xfrm>
            <a:off x="10500" y="0"/>
            <a:ext cx="9143999"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srgbClr val="101820"/>
              </a:solidFill>
            </a:endParaRPr>
          </a:p>
        </p:txBody>
      </p:sp>
      <p:sp>
        <p:nvSpPr>
          <p:cNvPr id="3" name="Title 2"/>
          <p:cNvSpPr>
            <a:spLocks noGrp="1"/>
          </p:cNvSpPr>
          <p:nvPr>
            <p:ph type="title"/>
          </p:nvPr>
        </p:nvSpPr>
        <p:spPr>
          <a:xfrm>
            <a:off x="553641" y="2164953"/>
            <a:ext cx="8036720" cy="743347"/>
          </a:xfrm>
        </p:spPr>
        <p:txBody>
          <a:bodyPr>
            <a:normAutofit/>
          </a:bodyPr>
          <a:lstStyle>
            <a:lvl1pPr>
              <a:defRPr sz="4000" b="0">
                <a:solidFill>
                  <a:schemeClr val="tx2"/>
                </a:solidFill>
                <a:latin typeface="Arial"/>
                <a:cs typeface="Arial"/>
              </a:defRPr>
            </a:lvl1pPr>
          </a:lstStyle>
          <a:p>
            <a:r>
              <a:rPr lang="en-US" dirty="0"/>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sz="1600">
                <a:solidFill>
                  <a:schemeClr val="accent3">
                    <a:lumMod val="75000"/>
                  </a:schemeClr>
                </a:solidFill>
                <a:latin typeface="+mj-lt"/>
                <a:cs typeface="Arial"/>
              </a:defRPr>
            </a:lvl1pPr>
          </a:lstStyle>
          <a:p>
            <a:pPr lvl="0"/>
            <a:r>
              <a:rPr lang="en-US" dirty="0"/>
              <a:t>Click to edit Master text styles</a:t>
            </a:r>
          </a:p>
        </p:txBody>
      </p:sp>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428307" y="4396423"/>
            <a:ext cx="2779395" cy="1087755"/>
          </a:xfrm>
          <a:prstGeom prst="rect">
            <a:avLst/>
          </a:prstGeom>
        </p:spPr>
      </p:pic>
    </p:spTree>
    <p:extLst>
      <p:ext uri="{BB962C8B-B14F-4D97-AF65-F5344CB8AC3E}">
        <p14:creationId xmlns:p14="http://schemas.microsoft.com/office/powerpoint/2010/main" val="309274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a:t>
            </a:r>
          </a:p>
        </p:txBody>
      </p:sp>
      <p:sp>
        <p:nvSpPr>
          <p:cNvPr id="13"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16" name="Text Placeholder 3"/>
          <p:cNvSpPr>
            <a:spLocks noGrp="1"/>
          </p:cNvSpPr>
          <p:nvPr>
            <p:ph type="body" sz="half" idx="10" hasCustomPrompt="1"/>
          </p:nvPr>
        </p:nvSpPr>
        <p:spPr>
          <a:xfrm>
            <a:off x="5414523" y="1370100"/>
            <a:ext cx="3175841" cy="4060021"/>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572256" y="1370099"/>
            <a:ext cx="4517885" cy="4060020"/>
          </a:xfrm>
        </p:spPr>
        <p:txBody>
          <a:bodyPr/>
          <a:lstStyle>
            <a:lvl1pPr marL="0" indent="0">
              <a:buNone/>
              <a:defRPr/>
            </a:lvl1pPr>
          </a:lstStyle>
          <a:p>
            <a:pPr lvl="0"/>
            <a:r>
              <a:rPr lang="en-US" dirty="0"/>
              <a:t>Insert chart here</a:t>
            </a: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Tree>
    <p:extLst>
      <p:ext uri="{BB962C8B-B14F-4D97-AF65-F5344CB8AC3E}">
        <p14:creationId xmlns:p14="http://schemas.microsoft.com/office/powerpoint/2010/main" val="17210537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2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13"/>
          <p:cNvCxnSpPr>
            <a:cxnSpLocks noChangeShapeType="1"/>
          </p:cNvCxnSpPr>
          <p:nvPr userDrawn="1"/>
        </p:nvCxnSpPr>
        <p:spPr bwMode="auto">
          <a:xfrm>
            <a:off x="554038" y="1017588"/>
            <a:ext cx="5618162"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6"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5"/>
          <p:cNvSpPr txBox="1">
            <a:spLocks/>
          </p:cNvSpPr>
          <p:nvPr userDrawn="1"/>
        </p:nvSpPr>
        <p:spPr>
          <a:xfrm>
            <a:off x="1447800" y="15875"/>
            <a:ext cx="6796087"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dirty="0">
                <a:solidFill>
                  <a:srgbClr val="101820">
                    <a:tint val="75000"/>
                  </a:srgbClr>
                </a:solidFill>
              </a:rPr>
              <a:t>SENSITIVE &amp; PRE-DECISIONAL NOT FOR EXTERNAL DISTRIBUTION</a:t>
            </a:r>
          </a:p>
        </p:txBody>
      </p:sp>
      <p:sp>
        <p:nvSpPr>
          <p:cNvPr id="22" name="Title Placeholder 1"/>
          <p:cNvSpPr>
            <a:spLocks noGrp="1"/>
          </p:cNvSpPr>
          <p:nvPr>
            <p:ph type="title"/>
          </p:nvPr>
        </p:nvSpPr>
        <p:spPr>
          <a:xfrm>
            <a:off x="553641" y="274637"/>
            <a:ext cx="7599759" cy="742951"/>
          </a:xfrm>
          <a:prstGeom prst="rect">
            <a:avLst/>
          </a:prstGeom>
        </p:spPr>
        <p:txBody>
          <a:bodyPr rtlCol="0">
            <a:normAutofit/>
          </a:bodyPr>
          <a:lstStyle/>
          <a:p>
            <a:r>
              <a:rPr lang="en-US"/>
              <a:t>Click to edit Master title style</a:t>
            </a:r>
            <a:endParaRPr lang="en-US" dirty="0"/>
          </a:p>
        </p:txBody>
      </p:sp>
      <p:sp>
        <p:nvSpPr>
          <p:cNvPr id="24" name="Content Placeholder 2"/>
          <p:cNvSpPr>
            <a:spLocks noGrp="1"/>
          </p:cNvSpPr>
          <p:nvPr>
            <p:ph sz="half" idx="1"/>
          </p:nvPr>
        </p:nvSpPr>
        <p:spPr>
          <a:xfrm>
            <a:off x="457200" y="1350183"/>
            <a:ext cx="813316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Date Placeholder 3"/>
          <p:cNvSpPr>
            <a:spLocks noGrp="1"/>
          </p:cNvSpPr>
          <p:nvPr>
            <p:ph type="dt" sz="half" idx="10"/>
          </p:nvPr>
        </p:nvSpPr>
        <p:spPr>
          <a:xfrm>
            <a:off x="6113463" y="6173788"/>
            <a:ext cx="2133600" cy="365125"/>
          </a:xfrm>
          <a:prstGeom prst="rect">
            <a:avLst/>
          </a:prstGeom>
        </p:spPr>
        <p:txBody>
          <a:bodyPr/>
          <a:lstStyle>
            <a:lvl1pPr algn="ctr" defTabSz="914400" fontAlgn="base">
              <a:spcBef>
                <a:spcPct val="0"/>
              </a:spcBef>
              <a:spcAft>
                <a:spcPct val="0"/>
              </a:spcAft>
              <a:defRPr sz="1200" dirty="0">
                <a:solidFill>
                  <a:srgbClr val="101820">
                    <a:tint val="75000"/>
                  </a:srgbClr>
                </a:solidFill>
              </a:defRPr>
            </a:lvl1pPr>
          </a:lstStyle>
          <a:p>
            <a:pPr>
              <a:defRPr/>
            </a:pPr>
            <a:endParaRPr lang="en-US"/>
          </a:p>
        </p:txBody>
      </p:sp>
      <p:sp>
        <p:nvSpPr>
          <p:cNvPr id="10" name="Footer Placeholder 4"/>
          <p:cNvSpPr>
            <a:spLocks noGrp="1"/>
          </p:cNvSpPr>
          <p:nvPr>
            <p:ph type="ftr" sz="quarter" idx="11"/>
          </p:nvPr>
        </p:nvSpPr>
        <p:spPr>
          <a:xfrm>
            <a:off x="5694760" y="6173788"/>
            <a:ext cx="2895600" cy="365125"/>
          </a:xfrm>
          <a:prstGeom prst="rect">
            <a:avLst/>
          </a:prstGeom>
        </p:spPr>
        <p:txBody>
          <a:bodyPr/>
          <a:lstStyle>
            <a:lvl1pPr algn="r" defTabSz="914400" fontAlgn="base">
              <a:spcBef>
                <a:spcPct val="0"/>
              </a:spcBef>
              <a:spcAft>
                <a:spcPct val="0"/>
              </a:spcAft>
              <a:defRPr sz="1200" smtClean="0">
                <a:solidFill>
                  <a:srgbClr val="101820">
                    <a:tint val="75000"/>
                  </a:srgbClr>
                </a:solidFill>
                <a:latin typeface="Arial"/>
                <a:cs typeface="Arial"/>
              </a:defRPr>
            </a:lvl1pPr>
          </a:lstStyle>
          <a:p>
            <a:pPr>
              <a:defRPr/>
            </a:pPr>
            <a:endParaRPr lang="en-US" dirty="0"/>
          </a:p>
        </p:txBody>
      </p:sp>
      <p:sp>
        <p:nvSpPr>
          <p:cNvPr id="11"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0194662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5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6"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defTabSz="641350" eaLnBrk="0" hangingPunct="0">
              <a:defRPr>
                <a:solidFill>
                  <a:schemeClr val="tx1"/>
                </a:solidFill>
                <a:latin typeface="Georgia" pitchFamily="18" charset="0"/>
                <a:cs typeface="Arial" pitchFamily="34" charset="0"/>
              </a:defRPr>
            </a:lvl1pPr>
            <a:lvl2pPr marL="742950" indent="-285750" defTabSz="641350" eaLnBrk="0" hangingPunct="0">
              <a:defRPr>
                <a:solidFill>
                  <a:schemeClr val="tx1"/>
                </a:solidFill>
                <a:latin typeface="Georgia" pitchFamily="18" charset="0"/>
                <a:cs typeface="Arial" pitchFamily="34" charset="0"/>
              </a:defRPr>
            </a:lvl2pPr>
            <a:lvl3pPr marL="1143000" indent="-228600" defTabSz="641350" eaLnBrk="0" hangingPunct="0">
              <a:defRPr>
                <a:solidFill>
                  <a:schemeClr val="tx1"/>
                </a:solidFill>
                <a:latin typeface="Georgia" pitchFamily="18" charset="0"/>
                <a:cs typeface="Arial" pitchFamily="34" charset="0"/>
              </a:defRPr>
            </a:lvl3pPr>
            <a:lvl4pPr marL="1600200" indent="-228600" defTabSz="641350" eaLnBrk="0" hangingPunct="0">
              <a:defRPr>
                <a:solidFill>
                  <a:schemeClr val="tx1"/>
                </a:solidFill>
                <a:latin typeface="Georgia" pitchFamily="18" charset="0"/>
                <a:cs typeface="Arial" pitchFamily="34" charset="0"/>
              </a:defRPr>
            </a:lvl4pPr>
            <a:lvl5pPr marL="2057400" indent="-228600" defTabSz="641350" eaLnBrk="0" hangingPunct="0">
              <a:defRPr>
                <a:solidFill>
                  <a:schemeClr val="tx1"/>
                </a:solidFill>
                <a:latin typeface="Georgia" pitchFamily="18" charset="0"/>
                <a:cs typeface="Arial" pitchFamily="34" charset="0"/>
              </a:defRPr>
            </a:lvl5pPr>
            <a:lvl6pPr marL="2514600" indent="-228600" defTabSz="64135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defTabSz="64135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defTabSz="64135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defTabSz="641350" eaLnBrk="0" fontAlgn="base" hangingPunct="0">
              <a:spcBef>
                <a:spcPct val="0"/>
              </a:spcBef>
              <a:spcAft>
                <a:spcPct val="0"/>
              </a:spcAft>
              <a:defRPr>
                <a:solidFill>
                  <a:schemeClr val="tx1"/>
                </a:solidFill>
                <a:latin typeface="Georgia" pitchFamily="18" charset="0"/>
                <a:cs typeface="Arial" pitchFamily="34" charset="0"/>
              </a:defRPr>
            </a:lvl9pPr>
          </a:lstStyle>
          <a:p>
            <a:pPr eaLnBrk="1" fontAlgn="base" hangingPunct="1">
              <a:spcBef>
                <a:spcPct val="0"/>
              </a:spcBef>
              <a:spcAft>
                <a:spcPct val="0"/>
              </a:spcAft>
            </a:pPr>
            <a:endParaRPr lang="en-US" altLang="en-US" sz="2400" dirty="0">
              <a:solidFill>
                <a:srgbClr val="000000"/>
              </a:solidFill>
              <a:latin typeface="Arial" pitchFamily="34" charset="0"/>
              <a:ea typeface="ヒラギノ角ゴ ProN W3"/>
              <a:cs typeface="ヒラギノ角ゴ ProN W3"/>
              <a:sym typeface="Arial" pitchFamily="34" charset="0"/>
            </a:endParaRPr>
          </a:p>
        </p:txBody>
      </p:sp>
      <p:pic>
        <p:nvPicPr>
          <p:cNvPr id="8" name="Picture 1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p:nvPr>
        </p:nvSpPr>
        <p:spPr>
          <a:xfrm>
            <a:off x="903112" y="2300174"/>
            <a:ext cx="7309556"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2"/>
                </a:solidFill>
              </a:defRPr>
            </a:lvl1pPr>
          </a:lstStyle>
          <a:p>
            <a:r>
              <a:rPr lang="en-US"/>
              <a:t>Click to edit Master title style</a:t>
            </a:r>
            <a:endParaRPr lang="en-US" dirty="0"/>
          </a:p>
        </p:txBody>
      </p:sp>
      <p:sp>
        <p:nvSpPr>
          <p:cNvPr id="22" name="Subtitle 2"/>
          <p:cNvSpPr>
            <a:spLocks noGrp="1"/>
          </p:cNvSpPr>
          <p:nvPr>
            <p:ph type="subTitle" idx="1"/>
          </p:nvPr>
        </p:nvSpPr>
        <p:spPr>
          <a:xfrm>
            <a:off x="903112" y="3202725"/>
            <a:ext cx="7309555" cy="717193"/>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p:cNvSpPr>
            <a:spLocks noGrp="1"/>
          </p:cNvSpPr>
          <p:nvPr>
            <p:ph type="ftr" sz="quarter" idx="10"/>
          </p:nvPr>
        </p:nvSpPr>
        <p:spPr>
          <a:xfrm>
            <a:off x="5694760" y="6173788"/>
            <a:ext cx="2895600" cy="365125"/>
          </a:xfrm>
          <a:prstGeom prst="rect">
            <a:avLst/>
          </a:prstGeom>
        </p:spPr>
        <p:txBody>
          <a:bodyPr/>
          <a:lstStyle>
            <a:lvl1pPr algn="r" defTabSz="914400" fontAlgn="base">
              <a:spcBef>
                <a:spcPct val="0"/>
              </a:spcBef>
              <a:spcAft>
                <a:spcPct val="0"/>
              </a:spcAft>
              <a:defRPr sz="1200" smtClean="0">
                <a:solidFill>
                  <a:srgbClr val="101820">
                    <a:tint val="75000"/>
                  </a:srgbClr>
                </a:solidFill>
                <a:latin typeface="Arial"/>
                <a:cs typeface="Arial"/>
              </a:defRPr>
            </a:lvl1pPr>
          </a:lstStyle>
          <a:p>
            <a:pPr>
              <a:defRPr/>
            </a:pPr>
            <a:endParaRPr lang="en-US" dirty="0"/>
          </a:p>
        </p:txBody>
      </p:sp>
      <p:sp>
        <p:nvSpPr>
          <p:cNvPr id="10"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8522454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4_Two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7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13"/>
          <p:cNvCxnSpPr>
            <a:cxnSpLocks noChangeShapeType="1"/>
          </p:cNvCxnSpPr>
          <p:nvPr userDrawn="1"/>
        </p:nvCxnSpPr>
        <p:spPr bwMode="auto">
          <a:xfrm>
            <a:off x="554038" y="1017588"/>
            <a:ext cx="5313362"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7"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8" name="Date Placeholder 3"/>
          <p:cNvSpPr>
            <a:spLocks noGrp="1"/>
          </p:cNvSpPr>
          <p:nvPr>
            <p:ph type="dt" sz="half" idx="10"/>
          </p:nvPr>
        </p:nvSpPr>
        <p:spPr>
          <a:xfrm>
            <a:off x="3124200" y="6173788"/>
            <a:ext cx="2133600" cy="365125"/>
          </a:xfrm>
          <a:prstGeom prst="rect">
            <a:avLst/>
          </a:prstGeom>
        </p:spPr>
        <p:txBody>
          <a:bodyPr/>
          <a:lstStyle>
            <a:lvl1pPr algn="ctr" defTabSz="914400" fontAlgn="base">
              <a:spcBef>
                <a:spcPct val="0"/>
              </a:spcBef>
              <a:spcAft>
                <a:spcPct val="0"/>
              </a:spcAft>
              <a:defRPr sz="1200" dirty="0">
                <a:solidFill>
                  <a:srgbClr val="101820">
                    <a:tint val="75000"/>
                  </a:srgbClr>
                </a:solidFill>
              </a:defRPr>
            </a:lvl1pPr>
          </a:lstStyle>
          <a:p>
            <a:pPr>
              <a:defRPr/>
            </a:pPr>
            <a:endParaRPr lang="en-US"/>
          </a:p>
        </p:txBody>
      </p:sp>
      <p:sp>
        <p:nvSpPr>
          <p:cNvPr id="9" name="Footer Placeholder 4"/>
          <p:cNvSpPr>
            <a:spLocks noGrp="1"/>
          </p:cNvSpPr>
          <p:nvPr>
            <p:ph type="ftr" sz="quarter" idx="11"/>
          </p:nvPr>
        </p:nvSpPr>
        <p:spPr>
          <a:xfrm>
            <a:off x="5694760" y="6173788"/>
            <a:ext cx="2895600" cy="365125"/>
          </a:xfrm>
          <a:prstGeom prst="rect">
            <a:avLst/>
          </a:prstGeom>
        </p:spPr>
        <p:txBody>
          <a:bodyPr/>
          <a:lstStyle>
            <a:lvl1pPr algn="r" defTabSz="914400" fontAlgn="base">
              <a:spcBef>
                <a:spcPct val="0"/>
              </a:spcBef>
              <a:spcAft>
                <a:spcPct val="0"/>
              </a:spcAft>
              <a:defRPr sz="1200" smtClean="0">
                <a:solidFill>
                  <a:srgbClr val="101820">
                    <a:tint val="75000"/>
                  </a:srgbClr>
                </a:solidFill>
                <a:latin typeface="Arial"/>
                <a:cs typeface="Arial"/>
              </a:defRPr>
            </a:lvl1pPr>
          </a:lstStyle>
          <a:p>
            <a:pPr>
              <a:defRPr/>
            </a:pPr>
            <a:endParaRPr lang="en-US" dirty="0"/>
          </a:p>
        </p:txBody>
      </p:sp>
      <p:sp>
        <p:nvSpPr>
          <p:cNvPr id="10"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40198859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4_Comparison">
    <p:spTree>
      <p:nvGrpSpPr>
        <p:cNvPr id="1" name=""/>
        <p:cNvGrpSpPr/>
        <p:nvPr/>
      </p:nvGrpSpPr>
      <p:grpSpPr>
        <a:xfrm>
          <a:off x="0" y="0"/>
          <a:ext cx="0" cy="0"/>
          <a:chOff x="0" y="0"/>
          <a:chExt cx="0" cy="0"/>
        </a:xfrm>
      </p:grpSpPr>
      <p:graphicFrame>
        <p:nvGraphicFramePr>
          <p:cNvPr id="7"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80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9"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553644" y="1844849"/>
            <a:ext cx="3847345" cy="3951288"/>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41504"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41504" y="1844849"/>
            <a:ext cx="3848856" cy="3951288"/>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5"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19" name="Text Placeholder 4"/>
          <p:cNvSpPr>
            <a:spLocks noGrp="1"/>
          </p:cNvSpPr>
          <p:nvPr>
            <p:ph type="body" sz="quarter" idx="12"/>
          </p:nvPr>
        </p:nvSpPr>
        <p:spPr>
          <a:xfrm>
            <a:off x="533400"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Date Placeholder 3"/>
          <p:cNvSpPr>
            <a:spLocks noGrp="1"/>
          </p:cNvSpPr>
          <p:nvPr>
            <p:ph type="dt" sz="half" idx="13"/>
          </p:nvPr>
        </p:nvSpPr>
        <p:spPr>
          <a:xfrm>
            <a:off x="3124200" y="6173788"/>
            <a:ext cx="2133600" cy="365125"/>
          </a:xfrm>
          <a:prstGeom prst="rect">
            <a:avLst/>
          </a:prstGeom>
        </p:spPr>
        <p:txBody>
          <a:bodyPr/>
          <a:lstStyle>
            <a:lvl1pPr algn="ctr" defTabSz="914400" fontAlgn="base">
              <a:spcBef>
                <a:spcPct val="0"/>
              </a:spcBef>
              <a:spcAft>
                <a:spcPct val="0"/>
              </a:spcAft>
              <a:defRPr sz="1200" dirty="0">
                <a:solidFill>
                  <a:srgbClr val="101820">
                    <a:tint val="75000"/>
                  </a:srgbClr>
                </a:solidFill>
              </a:defRPr>
            </a:lvl1pPr>
          </a:lstStyle>
          <a:p>
            <a:pPr>
              <a:defRPr/>
            </a:pPr>
            <a:endParaRPr lang="en-US"/>
          </a:p>
        </p:txBody>
      </p:sp>
      <p:sp>
        <p:nvSpPr>
          <p:cNvPr id="11" name="Footer Placeholder 4"/>
          <p:cNvSpPr>
            <a:spLocks noGrp="1"/>
          </p:cNvSpPr>
          <p:nvPr>
            <p:ph type="ftr" sz="quarter" idx="14"/>
          </p:nvPr>
        </p:nvSpPr>
        <p:spPr>
          <a:xfrm>
            <a:off x="5694760" y="6173788"/>
            <a:ext cx="2895600" cy="365125"/>
          </a:xfrm>
          <a:prstGeom prst="rect">
            <a:avLst/>
          </a:prstGeom>
        </p:spPr>
        <p:txBody>
          <a:bodyPr/>
          <a:lstStyle>
            <a:lvl1pPr algn="r" defTabSz="914400" fontAlgn="base">
              <a:spcBef>
                <a:spcPct val="0"/>
              </a:spcBef>
              <a:spcAft>
                <a:spcPct val="0"/>
              </a:spcAft>
              <a:defRPr sz="1200" smtClean="0">
                <a:solidFill>
                  <a:srgbClr val="101820">
                    <a:tint val="75000"/>
                  </a:srgbClr>
                </a:solidFill>
                <a:latin typeface="Arial"/>
                <a:cs typeface="Arial"/>
              </a:defRPr>
            </a:lvl1pPr>
          </a:lstStyle>
          <a:p>
            <a:pPr>
              <a:defRPr/>
            </a:pPr>
            <a:endParaRPr lang="en-US" dirty="0"/>
          </a:p>
        </p:txBody>
      </p:sp>
      <p:sp>
        <p:nvSpPr>
          <p:cNvPr id="12"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010018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82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5"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6" name="Date Placeholder 3"/>
          <p:cNvSpPr>
            <a:spLocks noGrp="1"/>
          </p:cNvSpPr>
          <p:nvPr>
            <p:ph type="dt" sz="half" idx="10"/>
          </p:nvPr>
        </p:nvSpPr>
        <p:spPr>
          <a:xfrm>
            <a:off x="3124200" y="6173788"/>
            <a:ext cx="2133600" cy="365125"/>
          </a:xfrm>
          <a:prstGeom prst="rect">
            <a:avLst/>
          </a:prstGeom>
        </p:spPr>
        <p:txBody>
          <a:bodyPr/>
          <a:lstStyle>
            <a:lvl1pPr algn="ctr" defTabSz="914400" fontAlgn="base">
              <a:spcBef>
                <a:spcPct val="0"/>
              </a:spcBef>
              <a:spcAft>
                <a:spcPct val="0"/>
              </a:spcAft>
              <a:defRPr sz="1200" dirty="0">
                <a:solidFill>
                  <a:srgbClr val="101820">
                    <a:tint val="75000"/>
                  </a:srgbClr>
                </a:solidFill>
              </a:defRPr>
            </a:lvl1pPr>
          </a:lstStyle>
          <a:p>
            <a:pPr>
              <a:defRPr/>
            </a:pPr>
            <a:endParaRPr lang="en-US"/>
          </a:p>
        </p:txBody>
      </p:sp>
      <p:sp>
        <p:nvSpPr>
          <p:cNvPr id="7" name="Footer Placeholder 4"/>
          <p:cNvSpPr>
            <a:spLocks noGrp="1"/>
          </p:cNvSpPr>
          <p:nvPr>
            <p:ph type="ftr" sz="quarter" idx="11"/>
          </p:nvPr>
        </p:nvSpPr>
        <p:spPr>
          <a:xfrm>
            <a:off x="5694760" y="6173788"/>
            <a:ext cx="2895600" cy="365125"/>
          </a:xfrm>
          <a:prstGeom prst="rect">
            <a:avLst/>
          </a:prstGeom>
        </p:spPr>
        <p:txBody>
          <a:bodyPr/>
          <a:lstStyle>
            <a:lvl1pPr algn="r" defTabSz="914400" fontAlgn="base">
              <a:spcBef>
                <a:spcPct val="0"/>
              </a:spcBef>
              <a:spcAft>
                <a:spcPct val="0"/>
              </a:spcAft>
              <a:defRPr sz="1200" smtClean="0">
                <a:solidFill>
                  <a:srgbClr val="101820">
                    <a:tint val="75000"/>
                  </a:srgbClr>
                </a:solidFill>
                <a:latin typeface="Arial"/>
                <a:cs typeface="Arial"/>
              </a:defRPr>
            </a:lvl1pPr>
          </a:lstStyle>
          <a:p>
            <a:pPr>
              <a:defRPr/>
            </a:pPr>
            <a:endParaRPr lang="en-US" dirty="0"/>
          </a:p>
        </p:txBody>
      </p:sp>
      <p:sp>
        <p:nvSpPr>
          <p:cNvPr id="8"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5733573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4_Numbered lis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4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6"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24" name="Content Placeholder 2"/>
          <p:cNvSpPr>
            <a:spLocks noGrp="1"/>
          </p:cNvSpPr>
          <p:nvPr>
            <p:ph sz="half" idx="1"/>
          </p:nvPr>
        </p:nvSpPr>
        <p:spPr>
          <a:xfrm>
            <a:off x="553643" y="1350183"/>
            <a:ext cx="8036719" cy="4525963"/>
          </a:xfrm>
          <a:prstGeom prst="rect">
            <a:avLst/>
          </a:prstGeom>
        </p:spPr>
        <p:txBody>
          <a:bodyPr/>
          <a:lstStyle>
            <a:lvl1pPr marL="452628" indent="-457200">
              <a:buFont typeface="+mj-lt"/>
              <a:buAutoNum type="arabicPeriod"/>
              <a:defRPr sz="2000"/>
            </a:lvl1pPr>
            <a:lvl2pPr marL="800100" indent="-342900">
              <a:spcBef>
                <a:spcPts val="1000"/>
              </a:spcBef>
              <a:buSzPct val="100000"/>
              <a:buFont typeface="+mj-lt"/>
              <a:buAutoNum type="alphaLcPeriod"/>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Date Placeholder 3"/>
          <p:cNvSpPr>
            <a:spLocks noGrp="1"/>
          </p:cNvSpPr>
          <p:nvPr>
            <p:ph type="dt" sz="half" idx="10"/>
          </p:nvPr>
        </p:nvSpPr>
        <p:spPr>
          <a:xfrm>
            <a:off x="3124200" y="6173788"/>
            <a:ext cx="2133600" cy="365125"/>
          </a:xfrm>
          <a:prstGeom prst="rect">
            <a:avLst/>
          </a:prstGeom>
        </p:spPr>
        <p:txBody>
          <a:bodyPr/>
          <a:lstStyle>
            <a:lvl1pPr algn="ctr" defTabSz="914400" fontAlgn="base">
              <a:spcBef>
                <a:spcPct val="0"/>
              </a:spcBef>
              <a:spcAft>
                <a:spcPct val="0"/>
              </a:spcAft>
              <a:defRPr sz="1200" dirty="0">
                <a:solidFill>
                  <a:srgbClr val="101820">
                    <a:tint val="75000"/>
                  </a:srgbClr>
                </a:solidFill>
              </a:defRPr>
            </a:lvl1pPr>
          </a:lstStyle>
          <a:p>
            <a:pPr>
              <a:defRPr/>
            </a:pPr>
            <a:endParaRPr lang="en-US"/>
          </a:p>
        </p:txBody>
      </p:sp>
      <p:sp>
        <p:nvSpPr>
          <p:cNvPr id="8" name="Footer Placeholder 4"/>
          <p:cNvSpPr>
            <a:spLocks noGrp="1"/>
          </p:cNvSpPr>
          <p:nvPr>
            <p:ph type="ftr" sz="quarter" idx="11"/>
          </p:nvPr>
        </p:nvSpPr>
        <p:spPr>
          <a:xfrm>
            <a:off x="5694760" y="6173788"/>
            <a:ext cx="2895600" cy="365125"/>
          </a:xfrm>
          <a:prstGeom prst="rect">
            <a:avLst/>
          </a:prstGeom>
        </p:spPr>
        <p:txBody>
          <a:bodyPr/>
          <a:lstStyle>
            <a:lvl1pPr algn="r" defTabSz="914400" fontAlgn="base">
              <a:spcBef>
                <a:spcPct val="0"/>
              </a:spcBef>
              <a:spcAft>
                <a:spcPct val="0"/>
              </a:spcAft>
              <a:defRPr sz="1200" smtClean="0">
                <a:solidFill>
                  <a:srgbClr val="101820">
                    <a:tint val="75000"/>
                  </a:srgbClr>
                </a:solidFill>
                <a:latin typeface="Arial"/>
                <a:cs typeface="Arial"/>
              </a:defRPr>
            </a:lvl1pPr>
          </a:lstStyle>
          <a:p>
            <a:pPr>
              <a:defRPr/>
            </a:pPr>
            <a:endParaRPr lang="en-US" dirty="0"/>
          </a:p>
        </p:txBody>
      </p:sp>
      <p:sp>
        <p:nvSpPr>
          <p:cNvPr id="9"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1432299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4_Chart with caption ">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7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7"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16" name="Text Placeholder 3"/>
          <p:cNvSpPr>
            <a:spLocks noGrp="1"/>
          </p:cNvSpPr>
          <p:nvPr>
            <p:ph type="body" sz="half" idx="10"/>
          </p:nvPr>
        </p:nvSpPr>
        <p:spPr>
          <a:xfrm>
            <a:off x="5414523" y="1370100"/>
            <a:ext cx="3175841" cy="4060021"/>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Content Placeholder 18"/>
          <p:cNvSpPr>
            <a:spLocks noGrp="1"/>
          </p:cNvSpPr>
          <p:nvPr>
            <p:ph sz="quarter" idx="11"/>
          </p:nvPr>
        </p:nvSpPr>
        <p:spPr>
          <a:xfrm>
            <a:off x="572256" y="1370099"/>
            <a:ext cx="4517885" cy="4060020"/>
          </a:xfrm>
        </p:spPr>
        <p:txBody>
          <a:bodyPr/>
          <a:lstStyle>
            <a:lvl1pPr marL="0" indent="0">
              <a:buNone/>
              <a:defRPr/>
            </a:lvl1pPr>
          </a:lstStyle>
          <a:p>
            <a:pPr lvl="0"/>
            <a:r>
              <a:rPr lang="en-US"/>
              <a:t>Click to edit Master text styles</a:t>
            </a:r>
          </a:p>
        </p:txBody>
      </p:sp>
      <p:sp>
        <p:nvSpPr>
          <p:cNvPr id="8" name="Date Placeholder 3"/>
          <p:cNvSpPr>
            <a:spLocks noGrp="1"/>
          </p:cNvSpPr>
          <p:nvPr>
            <p:ph type="dt" sz="half" idx="12"/>
          </p:nvPr>
        </p:nvSpPr>
        <p:spPr>
          <a:xfrm>
            <a:off x="3124200" y="6173788"/>
            <a:ext cx="2133600" cy="365125"/>
          </a:xfrm>
          <a:prstGeom prst="rect">
            <a:avLst/>
          </a:prstGeom>
        </p:spPr>
        <p:txBody>
          <a:bodyPr/>
          <a:lstStyle>
            <a:lvl1pPr algn="ctr" defTabSz="914400" fontAlgn="base">
              <a:spcBef>
                <a:spcPct val="0"/>
              </a:spcBef>
              <a:spcAft>
                <a:spcPct val="0"/>
              </a:spcAft>
              <a:defRPr sz="1200" dirty="0">
                <a:solidFill>
                  <a:srgbClr val="101820">
                    <a:tint val="75000"/>
                  </a:srgbClr>
                </a:solidFill>
              </a:defRPr>
            </a:lvl1pPr>
          </a:lstStyle>
          <a:p>
            <a:pPr>
              <a:defRPr/>
            </a:pPr>
            <a:endParaRPr lang="en-US"/>
          </a:p>
        </p:txBody>
      </p:sp>
      <p:sp>
        <p:nvSpPr>
          <p:cNvPr id="9" name="Footer Placeholder 4"/>
          <p:cNvSpPr>
            <a:spLocks noGrp="1"/>
          </p:cNvSpPr>
          <p:nvPr>
            <p:ph type="ftr" sz="quarter" idx="13"/>
          </p:nvPr>
        </p:nvSpPr>
        <p:spPr>
          <a:xfrm>
            <a:off x="5694760" y="6173788"/>
            <a:ext cx="2895600" cy="365125"/>
          </a:xfrm>
          <a:prstGeom prst="rect">
            <a:avLst/>
          </a:prstGeom>
        </p:spPr>
        <p:txBody>
          <a:bodyPr/>
          <a:lstStyle>
            <a:lvl1pPr algn="r" defTabSz="914400" fontAlgn="base">
              <a:spcBef>
                <a:spcPct val="0"/>
              </a:spcBef>
              <a:spcAft>
                <a:spcPct val="0"/>
              </a:spcAft>
              <a:defRPr sz="1200" smtClean="0">
                <a:solidFill>
                  <a:srgbClr val="101820">
                    <a:tint val="75000"/>
                  </a:srgbClr>
                </a:solidFill>
                <a:latin typeface="Arial"/>
                <a:cs typeface="Arial"/>
              </a:defRPr>
            </a:lvl1pPr>
          </a:lstStyle>
          <a:p>
            <a:pPr>
              <a:defRPr/>
            </a:pPr>
            <a:endParaRPr lang="en-US" dirty="0"/>
          </a:p>
        </p:txBody>
      </p:sp>
      <p:sp>
        <p:nvSpPr>
          <p:cNvPr id="10"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449002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4_Chart with title (1)">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9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6"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auto">
          <a:xfrm>
            <a:off x="-15875"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defTabSz="641350" eaLnBrk="0" hangingPunct="0">
              <a:defRPr>
                <a:solidFill>
                  <a:schemeClr val="tx1"/>
                </a:solidFill>
                <a:latin typeface="Georgia" pitchFamily="18" charset="0"/>
                <a:cs typeface="Arial" pitchFamily="34" charset="0"/>
              </a:defRPr>
            </a:lvl1pPr>
            <a:lvl2pPr marL="742950" indent="-285750" defTabSz="641350" eaLnBrk="0" hangingPunct="0">
              <a:defRPr>
                <a:solidFill>
                  <a:schemeClr val="tx1"/>
                </a:solidFill>
                <a:latin typeface="Georgia" pitchFamily="18" charset="0"/>
                <a:cs typeface="Arial" pitchFamily="34" charset="0"/>
              </a:defRPr>
            </a:lvl2pPr>
            <a:lvl3pPr marL="1143000" indent="-228600" defTabSz="641350" eaLnBrk="0" hangingPunct="0">
              <a:defRPr>
                <a:solidFill>
                  <a:schemeClr val="tx1"/>
                </a:solidFill>
                <a:latin typeface="Georgia" pitchFamily="18" charset="0"/>
                <a:cs typeface="Arial" pitchFamily="34" charset="0"/>
              </a:defRPr>
            </a:lvl3pPr>
            <a:lvl4pPr marL="1600200" indent="-228600" defTabSz="641350" eaLnBrk="0" hangingPunct="0">
              <a:defRPr>
                <a:solidFill>
                  <a:schemeClr val="tx1"/>
                </a:solidFill>
                <a:latin typeface="Georgia" pitchFamily="18" charset="0"/>
                <a:cs typeface="Arial" pitchFamily="34" charset="0"/>
              </a:defRPr>
            </a:lvl4pPr>
            <a:lvl5pPr marL="2057400" indent="-228600" defTabSz="641350" eaLnBrk="0" hangingPunct="0">
              <a:defRPr>
                <a:solidFill>
                  <a:schemeClr val="tx1"/>
                </a:solidFill>
                <a:latin typeface="Georgia" pitchFamily="18" charset="0"/>
                <a:cs typeface="Arial" pitchFamily="34" charset="0"/>
              </a:defRPr>
            </a:lvl5pPr>
            <a:lvl6pPr marL="2514600" indent="-228600" defTabSz="64135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defTabSz="64135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defTabSz="64135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defTabSz="641350" eaLnBrk="0" fontAlgn="base" hangingPunct="0">
              <a:spcBef>
                <a:spcPct val="0"/>
              </a:spcBef>
              <a:spcAft>
                <a:spcPct val="0"/>
              </a:spcAft>
              <a:defRPr>
                <a:solidFill>
                  <a:schemeClr val="tx1"/>
                </a:solidFill>
                <a:latin typeface="Georgia" pitchFamily="18" charset="0"/>
                <a:cs typeface="Arial" pitchFamily="34" charset="0"/>
              </a:defRPr>
            </a:lvl9pPr>
          </a:lstStyle>
          <a:p>
            <a:pPr eaLnBrk="1" fontAlgn="base" hangingPunct="1">
              <a:spcBef>
                <a:spcPct val="0"/>
              </a:spcBef>
              <a:spcAft>
                <a:spcPct val="0"/>
              </a:spcAft>
            </a:pPr>
            <a:endParaRPr lang="en-US" altLang="en-US" sz="2400" dirty="0">
              <a:solidFill>
                <a:srgbClr val="000000"/>
              </a:solidFill>
              <a:latin typeface="Arial" pitchFamily="34" charset="0"/>
              <a:ea typeface="ヒラギノ角ゴ ProN W3"/>
              <a:cs typeface="ヒラギノ角ゴ ProN W3"/>
              <a:sym typeface="Arial" pitchFamily="34" charset="0"/>
            </a:endParaRPr>
          </a:p>
        </p:txBody>
      </p:sp>
      <p:sp>
        <p:nvSpPr>
          <p:cNvPr id="18" name="Text Placeholder 5"/>
          <p:cNvSpPr>
            <a:spLocks noGrp="1"/>
          </p:cNvSpPr>
          <p:nvPr>
            <p:ph type="body" sz="quarter" idx="10"/>
          </p:nvPr>
        </p:nvSpPr>
        <p:spPr>
          <a:xfrm>
            <a:off x="443471" y="6112080"/>
            <a:ext cx="423309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pPr lvl="0"/>
            <a:r>
              <a:rPr lang="en-US"/>
              <a:t>Click to edit Master text styles</a:t>
            </a:r>
          </a:p>
        </p:txBody>
      </p:sp>
      <p:sp>
        <p:nvSpPr>
          <p:cNvPr id="19" name="Text Placeholder 3"/>
          <p:cNvSpPr>
            <a:spLocks noGrp="1"/>
          </p:cNvSpPr>
          <p:nvPr>
            <p:ph type="body" sz="half" idx="11"/>
          </p:nvPr>
        </p:nvSpPr>
        <p:spPr>
          <a:xfrm>
            <a:off x="5494465" y="564185"/>
            <a:ext cx="3175841"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2"/>
          </p:nvPr>
        </p:nvSpPr>
        <p:spPr>
          <a:xfrm>
            <a:off x="5694760" y="6173788"/>
            <a:ext cx="2895600" cy="365125"/>
          </a:xfrm>
          <a:prstGeom prst="rect">
            <a:avLst/>
          </a:prstGeom>
        </p:spPr>
        <p:txBody>
          <a:bodyPr/>
          <a:lstStyle>
            <a:lvl1pPr algn="r" defTabSz="914400" fontAlgn="base">
              <a:spcBef>
                <a:spcPct val="0"/>
              </a:spcBef>
              <a:spcAft>
                <a:spcPct val="0"/>
              </a:spcAft>
              <a:defRPr sz="1200" smtClean="0">
                <a:solidFill>
                  <a:srgbClr val="101820">
                    <a:tint val="75000"/>
                  </a:srgbClr>
                </a:solidFill>
                <a:latin typeface="Arial"/>
                <a:cs typeface="Arial"/>
              </a:defRPr>
            </a:lvl1pPr>
          </a:lstStyle>
          <a:p>
            <a:pPr>
              <a:defRPr/>
            </a:pPr>
            <a:endParaRPr lang="en-US" dirty="0"/>
          </a:p>
        </p:txBody>
      </p:sp>
      <p:sp>
        <p:nvSpPr>
          <p:cNvPr id="9"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2828917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4_Chart with title (2)">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2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6"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defTabSz="641350" eaLnBrk="0" hangingPunct="0">
              <a:defRPr>
                <a:solidFill>
                  <a:schemeClr val="tx1"/>
                </a:solidFill>
                <a:latin typeface="Georgia" pitchFamily="18" charset="0"/>
                <a:cs typeface="Arial" pitchFamily="34" charset="0"/>
              </a:defRPr>
            </a:lvl1pPr>
            <a:lvl2pPr marL="742950" indent="-285750" defTabSz="641350" eaLnBrk="0" hangingPunct="0">
              <a:defRPr>
                <a:solidFill>
                  <a:schemeClr val="tx1"/>
                </a:solidFill>
                <a:latin typeface="Georgia" pitchFamily="18" charset="0"/>
                <a:cs typeface="Arial" pitchFamily="34" charset="0"/>
              </a:defRPr>
            </a:lvl2pPr>
            <a:lvl3pPr marL="1143000" indent="-228600" defTabSz="641350" eaLnBrk="0" hangingPunct="0">
              <a:defRPr>
                <a:solidFill>
                  <a:schemeClr val="tx1"/>
                </a:solidFill>
                <a:latin typeface="Georgia" pitchFamily="18" charset="0"/>
                <a:cs typeface="Arial" pitchFamily="34" charset="0"/>
              </a:defRPr>
            </a:lvl3pPr>
            <a:lvl4pPr marL="1600200" indent="-228600" defTabSz="641350" eaLnBrk="0" hangingPunct="0">
              <a:defRPr>
                <a:solidFill>
                  <a:schemeClr val="tx1"/>
                </a:solidFill>
                <a:latin typeface="Georgia" pitchFamily="18" charset="0"/>
                <a:cs typeface="Arial" pitchFamily="34" charset="0"/>
              </a:defRPr>
            </a:lvl4pPr>
            <a:lvl5pPr marL="2057400" indent="-228600" defTabSz="641350" eaLnBrk="0" hangingPunct="0">
              <a:defRPr>
                <a:solidFill>
                  <a:schemeClr val="tx1"/>
                </a:solidFill>
                <a:latin typeface="Georgia" pitchFamily="18" charset="0"/>
                <a:cs typeface="Arial" pitchFamily="34" charset="0"/>
              </a:defRPr>
            </a:lvl5pPr>
            <a:lvl6pPr marL="2514600" indent="-228600" defTabSz="64135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defTabSz="64135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defTabSz="64135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defTabSz="641350" eaLnBrk="0" fontAlgn="base" hangingPunct="0">
              <a:spcBef>
                <a:spcPct val="0"/>
              </a:spcBef>
              <a:spcAft>
                <a:spcPct val="0"/>
              </a:spcAft>
              <a:defRPr>
                <a:solidFill>
                  <a:schemeClr val="tx1"/>
                </a:solidFill>
                <a:latin typeface="Georgia" pitchFamily="18" charset="0"/>
                <a:cs typeface="Arial" pitchFamily="34" charset="0"/>
              </a:defRPr>
            </a:lvl9pPr>
          </a:lstStyle>
          <a:p>
            <a:pPr eaLnBrk="1" fontAlgn="base" hangingPunct="1">
              <a:spcBef>
                <a:spcPct val="0"/>
              </a:spcBef>
              <a:spcAft>
                <a:spcPct val="0"/>
              </a:spcAft>
            </a:pPr>
            <a:endParaRPr lang="en-US" altLang="en-US" sz="2400" dirty="0">
              <a:solidFill>
                <a:srgbClr val="000000"/>
              </a:solidFill>
              <a:latin typeface="Arial" pitchFamily="34" charset="0"/>
              <a:ea typeface="ヒラギノ角ゴ ProN W3"/>
              <a:cs typeface="ヒラギノ角ゴ ProN W3"/>
              <a:sym typeface="Arial" pitchFamily="34" charset="0"/>
            </a:endParaRPr>
          </a:p>
        </p:txBody>
      </p:sp>
      <p:sp>
        <p:nvSpPr>
          <p:cNvPr id="17" name="Text Placeholder 5"/>
          <p:cNvSpPr>
            <a:spLocks noGrp="1"/>
          </p:cNvSpPr>
          <p:nvPr>
            <p:ph type="body" sz="quarter" idx="10"/>
          </p:nvPr>
        </p:nvSpPr>
        <p:spPr>
          <a:xfrm>
            <a:off x="4507471" y="6112080"/>
            <a:ext cx="4233097" cy="528224"/>
          </a:xfrm>
        </p:spPr>
        <p:txBody>
          <a:bodyPr>
            <a:normAutofit/>
          </a:bodyPr>
          <a:lstStyle>
            <a:lvl1pPr marL="0" indent="0" algn="r">
              <a:buFontTx/>
              <a:buNone/>
              <a:defRPr sz="1200" i="1" baseline="0"/>
            </a:lvl1pPr>
            <a:lvl2pPr marL="457200" indent="0">
              <a:buFontTx/>
              <a:buNone/>
              <a:defRPr sz="1400"/>
            </a:lvl2pPr>
            <a:lvl3pPr marL="914400" indent="0">
              <a:buFontTx/>
              <a:buNone/>
              <a:defRPr sz="1400"/>
            </a:lvl3pPr>
          </a:lstStyle>
          <a:p>
            <a:pPr lvl="0"/>
            <a:r>
              <a:rPr lang="en-US"/>
              <a:t>Click to edit Master text styles</a:t>
            </a:r>
          </a:p>
        </p:txBody>
      </p:sp>
      <p:sp>
        <p:nvSpPr>
          <p:cNvPr id="7" name="Text Placeholder 3"/>
          <p:cNvSpPr>
            <a:spLocks noGrp="1"/>
          </p:cNvSpPr>
          <p:nvPr>
            <p:ph type="body" sz="half" idx="11"/>
          </p:nvPr>
        </p:nvSpPr>
        <p:spPr>
          <a:xfrm>
            <a:off x="485021" y="564185"/>
            <a:ext cx="3175841" cy="705630"/>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0677394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4_Chart with title (3)">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4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6"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defTabSz="641350" eaLnBrk="0" hangingPunct="0">
              <a:defRPr>
                <a:solidFill>
                  <a:schemeClr val="tx1"/>
                </a:solidFill>
                <a:latin typeface="Georgia" pitchFamily="18" charset="0"/>
                <a:cs typeface="Arial" pitchFamily="34" charset="0"/>
              </a:defRPr>
            </a:lvl1pPr>
            <a:lvl2pPr marL="742950" indent="-285750" defTabSz="641350" eaLnBrk="0" hangingPunct="0">
              <a:defRPr>
                <a:solidFill>
                  <a:schemeClr val="tx1"/>
                </a:solidFill>
                <a:latin typeface="Georgia" pitchFamily="18" charset="0"/>
                <a:cs typeface="Arial" pitchFamily="34" charset="0"/>
              </a:defRPr>
            </a:lvl2pPr>
            <a:lvl3pPr marL="1143000" indent="-228600" defTabSz="641350" eaLnBrk="0" hangingPunct="0">
              <a:defRPr>
                <a:solidFill>
                  <a:schemeClr val="tx1"/>
                </a:solidFill>
                <a:latin typeface="Georgia" pitchFamily="18" charset="0"/>
                <a:cs typeface="Arial" pitchFamily="34" charset="0"/>
              </a:defRPr>
            </a:lvl3pPr>
            <a:lvl4pPr marL="1600200" indent="-228600" defTabSz="641350" eaLnBrk="0" hangingPunct="0">
              <a:defRPr>
                <a:solidFill>
                  <a:schemeClr val="tx1"/>
                </a:solidFill>
                <a:latin typeface="Georgia" pitchFamily="18" charset="0"/>
                <a:cs typeface="Arial" pitchFamily="34" charset="0"/>
              </a:defRPr>
            </a:lvl4pPr>
            <a:lvl5pPr marL="2057400" indent="-228600" defTabSz="641350" eaLnBrk="0" hangingPunct="0">
              <a:defRPr>
                <a:solidFill>
                  <a:schemeClr val="tx1"/>
                </a:solidFill>
                <a:latin typeface="Georgia" pitchFamily="18" charset="0"/>
                <a:cs typeface="Arial" pitchFamily="34" charset="0"/>
              </a:defRPr>
            </a:lvl5pPr>
            <a:lvl6pPr marL="2514600" indent="-228600" defTabSz="64135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defTabSz="64135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defTabSz="64135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defTabSz="641350" eaLnBrk="0" fontAlgn="base" hangingPunct="0">
              <a:spcBef>
                <a:spcPct val="0"/>
              </a:spcBef>
              <a:spcAft>
                <a:spcPct val="0"/>
              </a:spcAft>
              <a:defRPr>
                <a:solidFill>
                  <a:schemeClr val="tx1"/>
                </a:solidFill>
                <a:latin typeface="Georgia" pitchFamily="18" charset="0"/>
                <a:cs typeface="Arial" pitchFamily="34" charset="0"/>
              </a:defRPr>
            </a:lvl9pPr>
          </a:lstStyle>
          <a:p>
            <a:pPr eaLnBrk="1" fontAlgn="base" hangingPunct="1">
              <a:spcBef>
                <a:spcPct val="0"/>
              </a:spcBef>
              <a:spcAft>
                <a:spcPct val="0"/>
              </a:spcAft>
            </a:pPr>
            <a:endParaRPr lang="en-US" altLang="en-US" sz="2400" dirty="0">
              <a:solidFill>
                <a:srgbClr val="000000"/>
              </a:solidFill>
              <a:latin typeface="Arial" pitchFamily="34" charset="0"/>
              <a:ea typeface="ヒラギノ角ゴ ProN W3"/>
              <a:cs typeface="ヒラギノ角ゴ ProN W3"/>
              <a:sym typeface="Arial" pitchFamily="34" charset="0"/>
            </a:endParaRPr>
          </a:p>
        </p:txBody>
      </p:sp>
      <p:sp>
        <p:nvSpPr>
          <p:cNvPr id="17" name="Text Placeholder 5"/>
          <p:cNvSpPr>
            <a:spLocks noGrp="1"/>
          </p:cNvSpPr>
          <p:nvPr>
            <p:ph type="body" sz="quarter" idx="10"/>
          </p:nvPr>
        </p:nvSpPr>
        <p:spPr>
          <a:xfrm>
            <a:off x="485021" y="6112080"/>
            <a:ext cx="507475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pPr lvl="0"/>
            <a:r>
              <a:rPr lang="en-US"/>
              <a:t>Click to edit Master text styles</a:t>
            </a:r>
          </a:p>
        </p:txBody>
      </p:sp>
      <p:sp>
        <p:nvSpPr>
          <p:cNvPr id="7" name="Text Placeholder 3"/>
          <p:cNvSpPr>
            <a:spLocks noGrp="1"/>
          </p:cNvSpPr>
          <p:nvPr>
            <p:ph type="body" sz="half" idx="11"/>
          </p:nvPr>
        </p:nvSpPr>
        <p:spPr>
          <a:xfrm>
            <a:off x="485021" y="517967"/>
            <a:ext cx="8150979" cy="528224"/>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4"/>
          <p:cNvSpPr>
            <a:spLocks noGrp="1"/>
          </p:cNvSpPr>
          <p:nvPr>
            <p:ph type="ftr" sz="quarter" idx="12"/>
          </p:nvPr>
        </p:nvSpPr>
        <p:spPr>
          <a:xfrm>
            <a:off x="5694760" y="6173788"/>
            <a:ext cx="2895600" cy="365125"/>
          </a:xfrm>
          <a:prstGeom prst="rect">
            <a:avLst/>
          </a:prstGeom>
        </p:spPr>
        <p:txBody>
          <a:bodyPr/>
          <a:lstStyle>
            <a:lvl1pPr algn="r" defTabSz="914400" fontAlgn="base">
              <a:spcBef>
                <a:spcPct val="0"/>
              </a:spcBef>
              <a:spcAft>
                <a:spcPct val="0"/>
              </a:spcAft>
              <a:defRPr sz="1200" smtClean="0">
                <a:solidFill>
                  <a:srgbClr val="101820">
                    <a:tint val="75000"/>
                  </a:srgbClr>
                </a:solidFill>
                <a:latin typeface="Arial"/>
                <a:cs typeface="Arial"/>
              </a:defRPr>
            </a:lvl1pPr>
          </a:lstStyle>
          <a:p>
            <a:pPr>
              <a:defRPr/>
            </a:pPr>
            <a:endParaRPr lang="en-US" dirty="0"/>
          </a:p>
        </p:txBody>
      </p:sp>
      <p:sp>
        <p:nvSpPr>
          <p:cNvPr id="10"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45341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16375"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3471" y="6112080"/>
            <a:ext cx="423309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19" name="Text Placeholder 3"/>
          <p:cNvSpPr>
            <a:spLocks noGrp="1"/>
          </p:cNvSpPr>
          <p:nvPr>
            <p:ph type="body" sz="half" idx="11" hasCustomPrompt="1"/>
          </p:nvPr>
        </p:nvSpPr>
        <p:spPr>
          <a:xfrm>
            <a:off x="5494465" y="564185"/>
            <a:ext cx="3175841"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Tree>
    <p:extLst>
      <p:ext uri="{BB962C8B-B14F-4D97-AF65-F5344CB8AC3E}">
        <p14:creationId xmlns:p14="http://schemas.microsoft.com/office/powerpoint/2010/main" val="30123184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4_Closing Slide">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96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6"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defTabSz="641350" eaLnBrk="0" hangingPunct="0">
              <a:defRPr>
                <a:solidFill>
                  <a:schemeClr val="tx1"/>
                </a:solidFill>
                <a:latin typeface="Georgia" pitchFamily="18" charset="0"/>
                <a:cs typeface="Arial" pitchFamily="34" charset="0"/>
              </a:defRPr>
            </a:lvl1pPr>
            <a:lvl2pPr marL="742950" indent="-285750" defTabSz="641350" eaLnBrk="0" hangingPunct="0">
              <a:defRPr>
                <a:solidFill>
                  <a:schemeClr val="tx1"/>
                </a:solidFill>
                <a:latin typeface="Georgia" pitchFamily="18" charset="0"/>
                <a:cs typeface="Arial" pitchFamily="34" charset="0"/>
              </a:defRPr>
            </a:lvl2pPr>
            <a:lvl3pPr marL="1143000" indent="-228600" defTabSz="641350" eaLnBrk="0" hangingPunct="0">
              <a:defRPr>
                <a:solidFill>
                  <a:schemeClr val="tx1"/>
                </a:solidFill>
                <a:latin typeface="Georgia" pitchFamily="18" charset="0"/>
                <a:cs typeface="Arial" pitchFamily="34" charset="0"/>
              </a:defRPr>
            </a:lvl3pPr>
            <a:lvl4pPr marL="1600200" indent="-228600" defTabSz="641350" eaLnBrk="0" hangingPunct="0">
              <a:defRPr>
                <a:solidFill>
                  <a:schemeClr val="tx1"/>
                </a:solidFill>
                <a:latin typeface="Georgia" pitchFamily="18" charset="0"/>
                <a:cs typeface="Arial" pitchFamily="34" charset="0"/>
              </a:defRPr>
            </a:lvl4pPr>
            <a:lvl5pPr marL="2057400" indent="-228600" defTabSz="641350" eaLnBrk="0" hangingPunct="0">
              <a:defRPr>
                <a:solidFill>
                  <a:schemeClr val="tx1"/>
                </a:solidFill>
                <a:latin typeface="Georgia" pitchFamily="18" charset="0"/>
                <a:cs typeface="Arial" pitchFamily="34" charset="0"/>
              </a:defRPr>
            </a:lvl5pPr>
            <a:lvl6pPr marL="2514600" indent="-228600" defTabSz="64135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defTabSz="64135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defTabSz="64135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defTabSz="641350" eaLnBrk="0" fontAlgn="base" hangingPunct="0">
              <a:spcBef>
                <a:spcPct val="0"/>
              </a:spcBef>
              <a:spcAft>
                <a:spcPct val="0"/>
              </a:spcAft>
              <a:defRPr>
                <a:solidFill>
                  <a:schemeClr val="tx1"/>
                </a:solidFill>
                <a:latin typeface="Georgia" pitchFamily="18" charset="0"/>
                <a:cs typeface="Arial" pitchFamily="34" charset="0"/>
              </a:defRPr>
            </a:lvl9pPr>
          </a:lstStyle>
          <a:p>
            <a:pPr eaLnBrk="1" fontAlgn="base" hangingPunct="1">
              <a:spcBef>
                <a:spcPct val="0"/>
              </a:spcBef>
              <a:spcAft>
                <a:spcPct val="0"/>
              </a:spcAft>
            </a:pPr>
            <a:endParaRPr lang="en-US" altLang="en-US" sz="2400" dirty="0">
              <a:solidFill>
                <a:srgbClr val="000000"/>
              </a:solidFill>
              <a:latin typeface="Arial" pitchFamily="34" charset="0"/>
              <a:ea typeface="ヒラギノ角ゴ ProN W3"/>
              <a:cs typeface="ヒラギノ角ゴ ProN W3"/>
              <a:sym typeface="Arial" pitchFamily="34" charset="0"/>
            </a:endParaRPr>
          </a:p>
        </p:txBody>
      </p:sp>
      <p:pic>
        <p:nvPicPr>
          <p:cNvPr id="8" name="Picture 1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endParaRPr lang="en-US" dirty="0"/>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dirty="0"/>
          </a:p>
        </p:txBody>
      </p:sp>
      <p:sp>
        <p:nvSpPr>
          <p:cNvPr id="9" name="Date Placeholder 3"/>
          <p:cNvSpPr>
            <a:spLocks noGrp="1"/>
          </p:cNvSpPr>
          <p:nvPr>
            <p:ph type="dt" sz="half" idx="10"/>
          </p:nvPr>
        </p:nvSpPr>
        <p:spPr>
          <a:xfrm>
            <a:off x="3124200" y="6173788"/>
            <a:ext cx="2133600" cy="365125"/>
          </a:xfrm>
          <a:prstGeom prst="rect">
            <a:avLst/>
          </a:prstGeom>
        </p:spPr>
        <p:txBody>
          <a:bodyPr/>
          <a:lstStyle>
            <a:lvl1pPr algn="ctr" defTabSz="914400" fontAlgn="base">
              <a:spcBef>
                <a:spcPct val="0"/>
              </a:spcBef>
              <a:spcAft>
                <a:spcPct val="0"/>
              </a:spcAft>
              <a:defRPr sz="1200" dirty="0">
                <a:solidFill>
                  <a:srgbClr val="101820">
                    <a:tint val="75000"/>
                  </a:srgbClr>
                </a:solidFill>
              </a:defRPr>
            </a:lvl1pPr>
          </a:lstStyle>
          <a:p>
            <a:pPr>
              <a:defRPr/>
            </a:pPr>
            <a:endParaRPr lang="en-US"/>
          </a:p>
        </p:txBody>
      </p:sp>
      <p:sp>
        <p:nvSpPr>
          <p:cNvPr id="10" name="Footer Placeholder 4"/>
          <p:cNvSpPr>
            <a:spLocks noGrp="1"/>
          </p:cNvSpPr>
          <p:nvPr>
            <p:ph type="ftr" sz="quarter" idx="11"/>
          </p:nvPr>
        </p:nvSpPr>
        <p:spPr>
          <a:xfrm>
            <a:off x="5694760" y="6173788"/>
            <a:ext cx="2895600" cy="365125"/>
          </a:xfrm>
          <a:prstGeom prst="rect">
            <a:avLst/>
          </a:prstGeom>
        </p:spPr>
        <p:txBody>
          <a:bodyPr/>
          <a:lstStyle>
            <a:lvl1pPr algn="r" defTabSz="914400" fontAlgn="base">
              <a:spcBef>
                <a:spcPct val="0"/>
              </a:spcBef>
              <a:spcAft>
                <a:spcPct val="0"/>
              </a:spcAft>
              <a:defRPr sz="1200" smtClean="0">
                <a:solidFill>
                  <a:srgbClr val="101820">
                    <a:tint val="75000"/>
                  </a:srgbClr>
                </a:solidFill>
                <a:latin typeface="Arial"/>
                <a:cs typeface="Arial"/>
              </a:defRPr>
            </a:lvl1pPr>
          </a:lstStyle>
          <a:p>
            <a:pPr>
              <a:defRPr/>
            </a:pPr>
            <a:endParaRPr lang="en-US" dirty="0"/>
          </a:p>
        </p:txBody>
      </p:sp>
      <p:sp>
        <p:nvSpPr>
          <p:cNvPr id="11"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485483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Title Slide_Draf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9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7"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8"/>
          <p:cNvSpPr>
            <a:spLocks noChangeArrowheads="1"/>
          </p:cNvSpPr>
          <p:nvPr userDrawn="1"/>
        </p:nvSpPr>
        <p:spPr bwMode="auto">
          <a:xfrm>
            <a:off x="0" y="-3175"/>
            <a:ext cx="9153525" cy="5491163"/>
          </a:xfrm>
          <a:custGeom>
            <a:avLst/>
            <a:gdLst>
              <a:gd name="T0" fmla="*/ 0 w 13004800"/>
              <a:gd name="T1" fmla="*/ 0 h 7810500"/>
              <a:gd name="T2" fmla="*/ 9342481 w 13004800"/>
              <a:gd name="T3" fmla="*/ 0 h 7810500"/>
              <a:gd name="T4" fmla="*/ 9342481 w 13004800"/>
              <a:gd name="T5" fmla="*/ 4402337 h 7810500"/>
              <a:gd name="T6" fmla="*/ 0 w 13004800"/>
              <a:gd name="T7" fmla="*/ 5491759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pPr fontAlgn="base">
              <a:spcBef>
                <a:spcPct val="0"/>
              </a:spcBef>
              <a:spcAft>
                <a:spcPct val="0"/>
              </a:spcAft>
            </a:pPr>
            <a:endParaRPr lang="en-US" dirty="0">
              <a:solidFill>
                <a:srgbClr val="101820"/>
              </a:solidFill>
              <a:cs typeface="Arial" pitchFamily="34" charset="0"/>
            </a:endParaRPr>
          </a:p>
        </p:txBody>
      </p:sp>
      <p:sp>
        <p:nvSpPr>
          <p:cNvPr id="12" name="TextBox 11"/>
          <p:cNvSpPr txBox="1">
            <a:spLocks noChangeArrowheads="1"/>
          </p:cNvSpPr>
          <p:nvPr userDrawn="1"/>
        </p:nvSpPr>
        <p:spPr bwMode="auto">
          <a:xfrm rot="717706">
            <a:off x="6623050" y="5424488"/>
            <a:ext cx="18891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Georgia" pitchFamily="18" charset="0"/>
                <a:cs typeface="Arial" pitchFamily="34" charset="0"/>
              </a:defRPr>
            </a:lvl1pPr>
            <a:lvl2pPr marL="742950" indent="-285750" defTabSz="457200" eaLnBrk="0" hangingPunct="0">
              <a:defRPr>
                <a:solidFill>
                  <a:schemeClr val="tx1"/>
                </a:solidFill>
                <a:latin typeface="Georgia" pitchFamily="18" charset="0"/>
                <a:cs typeface="Arial" pitchFamily="34" charset="0"/>
              </a:defRPr>
            </a:lvl2pPr>
            <a:lvl3pPr marL="1143000" indent="-228600" defTabSz="457200" eaLnBrk="0" hangingPunct="0">
              <a:defRPr>
                <a:solidFill>
                  <a:schemeClr val="tx1"/>
                </a:solidFill>
                <a:latin typeface="Georgia" pitchFamily="18" charset="0"/>
                <a:cs typeface="Arial" pitchFamily="34" charset="0"/>
              </a:defRPr>
            </a:lvl3pPr>
            <a:lvl4pPr marL="1600200" indent="-228600" defTabSz="457200" eaLnBrk="0" hangingPunct="0">
              <a:defRPr>
                <a:solidFill>
                  <a:schemeClr val="tx1"/>
                </a:solidFill>
                <a:latin typeface="Georgia" pitchFamily="18" charset="0"/>
                <a:cs typeface="Arial" pitchFamily="34" charset="0"/>
              </a:defRPr>
            </a:lvl4pPr>
            <a:lvl5pPr marL="2057400" indent="-228600" defTabSz="457200" eaLnBrk="0" hangingPunct="0">
              <a:defRPr>
                <a:solidFill>
                  <a:schemeClr val="tx1"/>
                </a:solidFill>
                <a:latin typeface="Georgia"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Georgia" pitchFamily="18" charset="0"/>
                <a:cs typeface="Arial" pitchFamily="34" charset="0"/>
              </a:defRPr>
            </a:lvl9pPr>
          </a:lstStyle>
          <a:p>
            <a:pPr algn="ctr" eaLnBrk="1" fontAlgn="base" hangingPunct="1">
              <a:spcBef>
                <a:spcPct val="0"/>
              </a:spcBef>
              <a:spcAft>
                <a:spcPct val="0"/>
              </a:spcAft>
            </a:pPr>
            <a:r>
              <a:rPr lang="en-US" altLang="en-US" b="1" dirty="0">
                <a:solidFill>
                  <a:srgbClr val="101820"/>
                </a:solidFill>
                <a:latin typeface="Arial" pitchFamily="34" charset="0"/>
              </a:rPr>
              <a:t>DRAFT</a:t>
            </a:r>
          </a:p>
          <a:p>
            <a:pPr algn="ctr" eaLnBrk="1" fontAlgn="base" hangingPunct="1">
              <a:spcBef>
                <a:spcPct val="0"/>
              </a:spcBef>
              <a:spcAft>
                <a:spcPct val="0"/>
              </a:spcAft>
            </a:pPr>
            <a:r>
              <a:rPr lang="en-US" altLang="en-US" sz="1400" dirty="0">
                <a:solidFill>
                  <a:srgbClr val="101820"/>
                </a:solidFill>
                <a:latin typeface="Arial" pitchFamily="34" charset="0"/>
              </a:rPr>
              <a:t>3/8/2013</a:t>
            </a:r>
          </a:p>
          <a:p>
            <a:pPr algn="ctr" eaLnBrk="1" fontAlgn="base" hangingPunct="1">
              <a:spcBef>
                <a:spcPct val="0"/>
              </a:spcBef>
              <a:spcAft>
                <a:spcPct val="0"/>
              </a:spcAft>
            </a:pPr>
            <a:r>
              <a:rPr lang="en-US" altLang="en-US" sz="1400" dirty="0">
                <a:solidFill>
                  <a:srgbClr val="101820"/>
                </a:solidFill>
                <a:latin typeface="Arial" pitchFamily="34" charset="0"/>
              </a:rPr>
              <a:t>4:00 pm</a:t>
            </a:r>
          </a:p>
        </p:txBody>
      </p:sp>
      <p:sp>
        <p:nvSpPr>
          <p:cNvPr id="13" name="Rectangle 12"/>
          <p:cNvSpPr/>
          <p:nvPr userDrawn="1"/>
        </p:nvSpPr>
        <p:spPr>
          <a:xfrm rot="717706">
            <a:off x="6896100" y="5289550"/>
            <a:ext cx="1395413" cy="1071563"/>
          </a:xfrm>
          <a:prstGeom prst="rect">
            <a:avLst/>
          </a:prstGeom>
          <a:noFill/>
          <a:ln w="3175" cmpd="sng"/>
        </p:spPr>
        <p:style>
          <a:lnRef idx="2">
            <a:schemeClr val="dk1"/>
          </a:lnRef>
          <a:fillRef idx="1">
            <a:schemeClr val="lt1"/>
          </a:fillRef>
          <a:effectRef idx="0">
            <a:schemeClr val="dk1"/>
          </a:effectRef>
          <a:fontRef idx="minor">
            <a:schemeClr val="dk1"/>
          </a:fontRef>
        </p:style>
        <p:txBody>
          <a:bodyPr anchor="ctr"/>
          <a:lstStyle/>
          <a:p>
            <a:pPr algn="ctr" defTabSz="457200">
              <a:defRPr/>
            </a:pPr>
            <a:endParaRPr lang="en-US" dirty="0">
              <a:solidFill>
                <a:srgbClr val="101820"/>
              </a:solidFill>
            </a:endParaRPr>
          </a:p>
        </p:txBody>
      </p:sp>
      <p:sp>
        <p:nvSpPr>
          <p:cNvPr id="8" name="Title 1"/>
          <p:cNvSpPr>
            <a:spLocks noGrp="1"/>
          </p:cNvSpPr>
          <p:nvPr>
            <p:ph type="title"/>
          </p:nvPr>
        </p:nvSpPr>
        <p:spPr>
          <a:xfrm>
            <a:off x="536222" y="1731245"/>
            <a:ext cx="8102635" cy="1956280"/>
          </a:xfrm>
          <a:prstGeom prst="rect">
            <a:avLst/>
          </a:prstGeom>
        </p:spPr>
        <p:txBody>
          <a:bodyPr lIns="64291" tIns="32146" rIns="64291" bIns="32146"/>
          <a:lstStyle>
            <a:lvl1pPr algn="l">
              <a:defRPr sz="4000" baseline="0">
                <a:solidFill>
                  <a:srgbClr val="FFFFFF"/>
                </a:solidFill>
                <a:latin typeface="Arial"/>
                <a:cs typeface="Arial"/>
              </a:defRPr>
            </a:lvl1pPr>
          </a:lstStyle>
          <a:p>
            <a:r>
              <a:rPr lang="en-US"/>
              <a:t>Click to edit Master title style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14"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6626886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Title Slide_External (not for discussion)">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1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7"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8"/>
          <p:cNvSpPr>
            <a:spLocks noChangeArrowheads="1"/>
          </p:cNvSpPr>
          <p:nvPr userDrawn="1"/>
        </p:nvSpPr>
        <p:spPr bwMode="auto">
          <a:xfrm>
            <a:off x="0" y="-3175"/>
            <a:ext cx="9153525" cy="5491163"/>
          </a:xfrm>
          <a:custGeom>
            <a:avLst/>
            <a:gdLst>
              <a:gd name="T0" fmla="*/ 0 w 13004800"/>
              <a:gd name="T1" fmla="*/ 0 h 7810500"/>
              <a:gd name="T2" fmla="*/ 9342481 w 13004800"/>
              <a:gd name="T3" fmla="*/ 0 h 7810500"/>
              <a:gd name="T4" fmla="*/ 9342481 w 13004800"/>
              <a:gd name="T5" fmla="*/ 4402337 h 7810500"/>
              <a:gd name="T6" fmla="*/ 0 w 13004800"/>
              <a:gd name="T7" fmla="*/ 5491759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pPr fontAlgn="base">
              <a:spcBef>
                <a:spcPct val="0"/>
              </a:spcBef>
              <a:spcAft>
                <a:spcPct val="0"/>
              </a:spcAft>
            </a:pPr>
            <a:endParaRPr lang="en-US" dirty="0">
              <a:solidFill>
                <a:srgbClr val="101820"/>
              </a:solidFill>
              <a:cs typeface="Arial" pitchFamily="34" charset="0"/>
            </a:endParaRPr>
          </a:p>
        </p:txBody>
      </p:sp>
      <p:sp>
        <p:nvSpPr>
          <p:cNvPr id="8" name="Title 1"/>
          <p:cNvSpPr>
            <a:spLocks noGrp="1"/>
          </p:cNvSpPr>
          <p:nvPr>
            <p:ph type="title"/>
          </p:nvPr>
        </p:nvSpPr>
        <p:spPr>
          <a:xfrm>
            <a:off x="536222" y="1731245"/>
            <a:ext cx="8102635" cy="1956280"/>
          </a:xfrm>
          <a:prstGeom prst="rect">
            <a:avLst/>
          </a:prstGeom>
        </p:spPr>
        <p:txBody>
          <a:bodyPr lIns="64291" tIns="32146" rIns="64291" bIns="32146"/>
          <a:lstStyle>
            <a:lvl1pPr algn="l">
              <a:defRPr sz="4000" baseline="0">
                <a:solidFill>
                  <a:srgbClr val="FFFFFF"/>
                </a:solidFill>
                <a:latin typeface="Arial"/>
                <a:cs typeface="Arial"/>
              </a:defRPr>
            </a:lvl1pPr>
          </a:lstStyle>
          <a:p>
            <a:r>
              <a:rPr lang="en-US"/>
              <a:t>Click to edit Master title style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4"/>
          </p:nvPr>
        </p:nvSpPr>
        <p:spPr>
          <a:xfrm>
            <a:off x="4565650" y="5862638"/>
            <a:ext cx="4073525" cy="755650"/>
          </a:xfrm>
          <a:prstGeom prst="rect">
            <a:avLst/>
          </a:prstGeom>
          <a:ln w="3175">
            <a:solidFill>
              <a:schemeClr val="accent3">
                <a:lumMod val="60000"/>
                <a:lumOff val="40000"/>
              </a:schemeClr>
            </a:solidFill>
          </a:ln>
        </p:spPr>
        <p:txBody>
          <a:bodyPr/>
          <a:lstStyle>
            <a:lvl1pPr algn="l" defTabSz="914400" fontAlgn="base">
              <a:spcBef>
                <a:spcPct val="0"/>
              </a:spcBef>
              <a:spcAft>
                <a:spcPct val="0"/>
              </a:spcAft>
              <a:defRPr sz="1100" dirty="0" smtClean="0">
                <a:solidFill>
                  <a:srgbClr val="33363A"/>
                </a:solidFill>
              </a:defRPr>
            </a:lvl1pPr>
          </a:lstStyle>
          <a:p>
            <a:pPr>
              <a:defRPr/>
            </a:pPr>
            <a:endParaRPr lang="en-US"/>
          </a:p>
        </p:txBody>
      </p:sp>
      <p:sp>
        <p:nvSpPr>
          <p:cNvPr id="13"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3418274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Title Slide_Internal sensitive and pre-decisional">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4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7"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8"/>
          <p:cNvSpPr>
            <a:spLocks noChangeArrowheads="1"/>
          </p:cNvSpPr>
          <p:nvPr userDrawn="1"/>
        </p:nvSpPr>
        <p:spPr bwMode="auto">
          <a:xfrm>
            <a:off x="0" y="-3175"/>
            <a:ext cx="9153525" cy="5491163"/>
          </a:xfrm>
          <a:custGeom>
            <a:avLst/>
            <a:gdLst>
              <a:gd name="T0" fmla="*/ 0 w 13004800"/>
              <a:gd name="T1" fmla="*/ 0 h 7810500"/>
              <a:gd name="T2" fmla="*/ 9342481 w 13004800"/>
              <a:gd name="T3" fmla="*/ 0 h 7810500"/>
              <a:gd name="T4" fmla="*/ 9342481 w 13004800"/>
              <a:gd name="T5" fmla="*/ 4402337 h 7810500"/>
              <a:gd name="T6" fmla="*/ 0 w 13004800"/>
              <a:gd name="T7" fmla="*/ 5491759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pPr fontAlgn="base">
              <a:spcBef>
                <a:spcPct val="0"/>
              </a:spcBef>
              <a:spcAft>
                <a:spcPct val="0"/>
              </a:spcAft>
            </a:pPr>
            <a:endParaRPr lang="en-US" dirty="0">
              <a:solidFill>
                <a:srgbClr val="101820"/>
              </a:solidFill>
              <a:cs typeface="Arial" pitchFamily="34" charset="0"/>
            </a:endParaRPr>
          </a:p>
        </p:txBody>
      </p:sp>
      <p:sp>
        <p:nvSpPr>
          <p:cNvPr id="8" name="Title 1"/>
          <p:cNvSpPr>
            <a:spLocks noGrp="1"/>
          </p:cNvSpPr>
          <p:nvPr>
            <p:ph type="title"/>
          </p:nvPr>
        </p:nvSpPr>
        <p:spPr>
          <a:xfrm>
            <a:off x="536222" y="1731245"/>
            <a:ext cx="8102635" cy="1956280"/>
          </a:xfrm>
          <a:prstGeom prst="rect">
            <a:avLst/>
          </a:prstGeom>
        </p:spPr>
        <p:txBody>
          <a:bodyPr lIns="64291" tIns="32146" rIns="64291" bIns="32146"/>
          <a:lstStyle>
            <a:lvl1pPr algn="l">
              <a:defRPr sz="4000" baseline="0">
                <a:solidFill>
                  <a:srgbClr val="FFFFFF"/>
                </a:solidFill>
                <a:latin typeface="Arial"/>
                <a:cs typeface="Arial"/>
              </a:defRPr>
            </a:lvl1pPr>
          </a:lstStyle>
          <a:p>
            <a:r>
              <a:rPr lang="en-US"/>
              <a:t>Click to edit Master title style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4"/>
          </p:nvPr>
        </p:nvSpPr>
        <p:spPr>
          <a:xfrm>
            <a:off x="5784850" y="6037263"/>
            <a:ext cx="2854325" cy="546100"/>
          </a:xfrm>
          <a:prstGeom prst="rect">
            <a:avLst/>
          </a:prstGeom>
        </p:spPr>
        <p:txBody>
          <a:bodyPr/>
          <a:lstStyle>
            <a:lvl1pPr algn="l" defTabSz="914400" fontAlgn="base">
              <a:spcBef>
                <a:spcPct val="0"/>
              </a:spcBef>
              <a:spcAft>
                <a:spcPct val="0"/>
              </a:spcAft>
              <a:defRPr sz="1200" b="1" i="0" dirty="0" smtClean="0">
                <a:solidFill>
                  <a:srgbClr val="33363A"/>
                </a:solidFill>
                <a:latin typeface="Arial"/>
                <a:cs typeface="Arial"/>
              </a:defRPr>
            </a:lvl1pPr>
          </a:lstStyle>
          <a:p>
            <a:pPr>
              <a:defRPr/>
            </a:pPr>
            <a:endParaRPr lang="en-US"/>
          </a:p>
        </p:txBody>
      </p:sp>
      <p:sp>
        <p:nvSpPr>
          <p:cNvPr id="13"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6400338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Title Slide_Internal supervisory or confidential information">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06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7"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8"/>
          <p:cNvSpPr>
            <a:spLocks noChangeArrowheads="1"/>
          </p:cNvSpPr>
          <p:nvPr userDrawn="1"/>
        </p:nvSpPr>
        <p:spPr bwMode="auto">
          <a:xfrm>
            <a:off x="0" y="-3175"/>
            <a:ext cx="9153525" cy="5491163"/>
          </a:xfrm>
          <a:custGeom>
            <a:avLst/>
            <a:gdLst>
              <a:gd name="T0" fmla="*/ 0 w 13004800"/>
              <a:gd name="T1" fmla="*/ 0 h 7810500"/>
              <a:gd name="T2" fmla="*/ 9342481 w 13004800"/>
              <a:gd name="T3" fmla="*/ 0 h 7810500"/>
              <a:gd name="T4" fmla="*/ 9342481 w 13004800"/>
              <a:gd name="T5" fmla="*/ 4402337 h 7810500"/>
              <a:gd name="T6" fmla="*/ 0 w 13004800"/>
              <a:gd name="T7" fmla="*/ 5491759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pPr fontAlgn="base">
              <a:spcBef>
                <a:spcPct val="0"/>
              </a:spcBef>
              <a:spcAft>
                <a:spcPct val="0"/>
              </a:spcAft>
            </a:pPr>
            <a:endParaRPr lang="en-US" dirty="0">
              <a:solidFill>
                <a:srgbClr val="101820"/>
              </a:solidFill>
              <a:cs typeface="Arial" pitchFamily="34" charset="0"/>
            </a:endParaRPr>
          </a:p>
        </p:txBody>
      </p:sp>
      <p:sp>
        <p:nvSpPr>
          <p:cNvPr id="8" name="Title 1"/>
          <p:cNvSpPr>
            <a:spLocks noGrp="1"/>
          </p:cNvSpPr>
          <p:nvPr>
            <p:ph type="title"/>
          </p:nvPr>
        </p:nvSpPr>
        <p:spPr>
          <a:xfrm>
            <a:off x="536222" y="1731245"/>
            <a:ext cx="8102635" cy="1956280"/>
          </a:xfrm>
          <a:prstGeom prst="rect">
            <a:avLst/>
          </a:prstGeom>
        </p:spPr>
        <p:txBody>
          <a:bodyPr lIns="64291" tIns="32146" rIns="64291" bIns="32146"/>
          <a:lstStyle>
            <a:lvl1pPr algn="l">
              <a:defRPr sz="4000" baseline="0">
                <a:solidFill>
                  <a:srgbClr val="FFFFFF"/>
                </a:solidFill>
                <a:latin typeface="Arial"/>
                <a:cs typeface="Arial"/>
              </a:defRPr>
            </a:lvl1pPr>
          </a:lstStyle>
          <a:p>
            <a:r>
              <a:rPr lang="en-US"/>
              <a:t>Click to edit Master title style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4"/>
          </p:nvPr>
        </p:nvSpPr>
        <p:spPr>
          <a:xfrm>
            <a:off x="5033963" y="6042025"/>
            <a:ext cx="3600450" cy="544513"/>
          </a:xfrm>
          <a:prstGeom prst="rect">
            <a:avLst/>
          </a:prstGeom>
        </p:spPr>
        <p:txBody>
          <a:bodyPr/>
          <a:lstStyle>
            <a:lvl1pPr algn="l" defTabSz="914400" fontAlgn="base">
              <a:spcBef>
                <a:spcPct val="0"/>
              </a:spcBef>
              <a:spcAft>
                <a:spcPct val="0"/>
              </a:spcAft>
              <a:defRPr sz="1200" b="1" i="0" dirty="0" smtClean="0">
                <a:ln>
                  <a:noFill/>
                </a:ln>
                <a:solidFill>
                  <a:srgbClr val="33363A"/>
                </a:solidFill>
                <a:latin typeface="Arial"/>
                <a:cs typeface="Arial"/>
              </a:defRPr>
            </a:lvl1pPr>
          </a:lstStyle>
          <a:p>
            <a:pPr>
              <a:defRPr/>
            </a:pPr>
            <a:endParaRPr lang="en-US"/>
          </a:p>
        </p:txBody>
      </p:sp>
      <p:sp>
        <p:nvSpPr>
          <p:cNvPr id="13"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939697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6_Title Slide (low ink)">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8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7"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fpb_PPT_background_greentype.pd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211138"/>
            <a:ext cx="9155113" cy="709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1113" y="0"/>
            <a:ext cx="9144000"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dirty="0">
              <a:solidFill>
                <a:srgbClr val="101820"/>
              </a:solidFill>
            </a:endParaRPr>
          </a:p>
        </p:txBody>
      </p:sp>
      <p:pic>
        <p:nvPicPr>
          <p:cNvPr id="10" name="Picture 1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8625" y="4395788"/>
            <a:ext cx="27797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53641" y="2164953"/>
            <a:ext cx="8036720" cy="743347"/>
          </a:xfrm>
        </p:spPr>
        <p:txBody>
          <a:bodyPr>
            <a:normAutofit/>
          </a:bodyPr>
          <a:lstStyle>
            <a:lvl1pPr>
              <a:defRPr sz="4000" b="0">
                <a:solidFill>
                  <a:schemeClr val="tx2"/>
                </a:solidFill>
                <a:latin typeface="Arial"/>
                <a:cs typeface="Arial"/>
              </a:defRPr>
            </a:lvl1pPr>
          </a:lstStyle>
          <a:p>
            <a:r>
              <a:rPr lang="en-US" dirty="0"/>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sz="1600">
                <a:solidFill>
                  <a:schemeClr val="accent3">
                    <a:lumMod val="75000"/>
                  </a:schemeClr>
                </a:solidFill>
                <a:latin typeface="+mj-lt"/>
                <a:cs typeface="Arial"/>
              </a:defRPr>
            </a:lvl1pPr>
          </a:lstStyle>
          <a:p>
            <a:pPr lvl="0"/>
            <a:r>
              <a:rPr lang="en-US" dirty="0"/>
              <a:t>Click to edit Master text styles</a:t>
            </a:r>
          </a:p>
        </p:txBody>
      </p:sp>
      <p:sp>
        <p:nvSpPr>
          <p:cNvPr id="11"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6028496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7_Title Slide (low ink)">
    <p:spTree>
      <p:nvGrpSpPr>
        <p:cNvPr id="1" name=""/>
        <p:cNvGrpSpPr/>
        <p:nvPr/>
      </p:nvGrpSpPr>
      <p:grpSpPr>
        <a:xfrm>
          <a:off x="0" y="0"/>
          <a:ext cx="0" cy="0"/>
          <a:chOff x="0" y="0"/>
          <a:chExt cx="0" cy="0"/>
        </a:xfrm>
      </p:grpSpPr>
      <p:pic>
        <p:nvPicPr>
          <p:cNvPr id="2" name="Picture 1"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sp>
        <p:nvSpPr>
          <p:cNvPr id="4" name="Rectangle 3"/>
          <p:cNvSpPr/>
          <p:nvPr userDrawn="1"/>
        </p:nvSpPr>
        <p:spPr>
          <a:xfrm>
            <a:off x="10500" y="0"/>
            <a:ext cx="9143999"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srgbClr val="101820"/>
              </a:solidFill>
            </a:endParaRPr>
          </a:p>
        </p:txBody>
      </p:sp>
      <p:sp>
        <p:nvSpPr>
          <p:cNvPr id="3" name="Title 2"/>
          <p:cNvSpPr>
            <a:spLocks noGrp="1"/>
          </p:cNvSpPr>
          <p:nvPr>
            <p:ph type="title"/>
          </p:nvPr>
        </p:nvSpPr>
        <p:spPr>
          <a:xfrm>
            <a:off x="553641" y="2164953"/>
            <a:ext cx="8036720" cy="743347"/>
          </a:xfrm>
        </p:spPr>
        <p:txBody>
          <a:bodyPr>
            <a:normAutofit/>
          </a:bodyPr>
          <a:lstStyle>
            <a:lvl1pPr>
              <a:defRPr sz="4000" b="0">
                <a:solidFill>
                  <a:schemeClr val="tx2"/>
                </a:solidFill>
                <a:latin typeface="Arial"/>
                <a:cs typeface="Arial"/>
              </a:defRPr>
            </a:lvl1pPr>
          </a:lstStyle>
          <a:p>
            <a:r>
              <a:rPr lang="en-US" dirty="0"/>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sz="1600">
                <a:solidFill>
                  <a:schemeClr val="accent3">
                    <a:lumMod val="75000"/>
                  </a:schemeClr>
                </a:solidFill>
                <a:latin typeface="+mj-lt"/>
                <a:cs typeface="Arial"/>
              </a:defRPr>
            </a:lvl1pPr>
          </a:lstStyle>
          <a:p>
            <a:pPr lvl="0"/>
            <a:r>
              <a:rPr lang="en-US" dirty="0"/>
              <a:t>Click to edit Master text styles</a:t>
            </a:r>
          </a:p>
        </p:txBody>
      </p:sp>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428307" y="4396423"/>
            <a:ext cx="2779395" cy="1087755"/>
          </a:xfrm>
          <a:prstGeom prst="rect">
            <a:avLst/>
          </a:prstGeom>
        </p:spPr>
      </p:pic>
      <p:sp>
        <p:nvSpPr>
          <p:cNvPr id="8"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6082462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14"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8" name="Footer Placeholder 4"/>
          <p:cNvSpPr txBox="1">
            <a:spLocks/>
          </p:cNvSpPr>
          <p:nvPr userDrawn="1"/>
        </p:nvSpPr>
        <p:spPr>
          <a:xfrm>
            <a:off x="5847160" y="6301021"/>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50138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with title (2)">
    <p:spTree>
      <p:nvGrpSpPr>
        <p:cNvPr id="1" name=""/>
        <p:cNvGrpSpPr/>
        <p:nvPr/>
      </p:nvGrpSpPr>
      <p:grpSpPr>
        <a:xfrm>
          <a:off x="0" y="0"/>
          <a:ext cx="0" cy="0"/>
          <a:chOff x="0" y="0"/>
          <a:chExt cx="0" cy="0"/>
        </a:xfrm>
      </p:grpSpPr>
      <p:sp>
        <p:nvSpPr>
          <p:cNvPr id="11" name="Rectangle 10"/>
          <p:cNvSpPr/>
          <p:nvPr userDrawn="1"/>
        </p:nvSpPr>
        <p:spPr bwMode="auto">
          <a:xfrm>
            <a:off x="0"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17" name="Text Placeholder 5"/>
          <p:cNvSpPr>
            <a:spLocks noGrp="1"/>
          </p:cNvSpPr>
          <p:nvPr>
            <p:ph type="body" sz="quarter" idx="10" hasCustomPrompt="1"/>
          </p:nvPr>
        </p:nvSpPr>
        <p:spPr>
          <a:xfrm>
            <a:off x="4507471" y="6112080"/>
            <a:ext cx="4233097" cy="528224"/>
          </a:xfrm>
        </p:spPr>
        <p:txBody>
          <a:bodyPr>
            <a:normAutofit/>
          </a:bodyPr>
          <a:lstStyle>
            <a:lvl1pPr marL="0" indent="0" algn="r">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485021" y="564185"/>
            <a:ext cx="3175841" cy="705630"/>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Tree>
    <p:extLst>
      <p:ext uri="{BB962C8B-B14F-4D97-AF65-F5344CB8AC3E}">
        <p14:creationId xmlns:p14="http://schemas.microsoft.com/office/powerpoint/2010/main" val="676524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with title (3)">
    <p:spTree>
      <p:nvGrpSpPr>
        <p:cNvPr id="1" name=""/>
        <p:cNvGrpSpPr/>
        <p:nvPr/>
      </p:nvGrpSpPr>
      <p:grpSpPr>
        <a:xfrm>
          <a:off x="0" y="0"/>
          <a:ext cx="0" cy="0"/>
          <a:chOff x="0" y="0"/>
          <a:chExt cx="0" cy="0"/>
        </a:xfrm>
      </p:grpSpPr>
      <p:sp>
        <p:nvSpPr>
          <p:cNvPr id="11" name="Rectangle 10"/>
          <p:cNvSpPr/>
          <p:nvPr userDrawn="1"/>
        </p:nvSpPr>
        <p:spPr bwMode="auto">
          <a:xfrm>
            <a:off x="0"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17" name="Text Placeholder 5"/>
          <p:cNvSpPr>
            <a:spLocks noGrp="1"/>
          </p:cNvSpPr>
          <p:nvPr>
            <p:ph type="body" sz="quarter" idx="10" hasCustomPrompt="1"/>
          </p:nvPr>
        </p:nvSpPr>
        <p:spPr>
          <a:xfrm>
            <a:off x="485021" y="6112080"/>
            <a:ext cx="507475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485021" y="517967"/>
            <a:ext cx="8150979" cy="528224"/>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Tree>
    <p:extLst>
      <p:ext uri="{BB962C8B-B14F-4D97-AF65-F5344CB8AC3E}">
        <p14:creationId xmlns:p14="http://schemas.microsoft.com/office/powerpoint/2010/main" val="328703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934" y="6173787"/>
            <a:ext cx="1608989" cy="3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dirty="0"/>
          </a:p>
        </p:txBody>
      </p:sp>
      <p:sp>
        <p:nvSpPr>
          <p:cNvPr id="15"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8"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Tree>
    <p:extLst>
      <p:ext uri="{BB962C8B-B14F-4D97-AF65-F5344CB8AC3E}">
        <p14:creationId xmlns:p14="http://schemas.microsoft.com/office/powerpoint/2010/main" val="1079895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Freeform 8"/>
          <p:cNvSpPr>
            <a:spLocks noChangeArrowheads="1"/>
          </p:cNvSpPr>
          <p:nvPr userDrawn="1"/>
        </p:nvSpPr>
        <p:spPr bwMode="auto">
          <a:xfrm>
            <a:off x="0" y="0"/>
            <a:ext cx="9153525" cy="5491163"/>
          </a:xfrm>
          <a:custGeom>
            <a:avLst/>
            <a:gdLst>
              <a:gd name="T0" fmla="*/ 0 w 13004800"/>
              <a:gd name="T1" fmla="*/ 0 h 7810500"/>
              <a:gd name="T2" fmla="*/ 13093961 w 13004800"/>
              <a:gd name="T3" fmla="*/ 0 h 7810500"/>
              <a:gd name="T4" fmla="*/ 13093961 w 13004800"/>
              <a:gd name="T5" fmla="*/ 6261100 h 7810500"/>
              <a:gd name="T6" fmla="*/ 0 w 13004800"/>
              <a:gd name="T7" fmla="*/ 7810500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noFill/>
          <a:ln w="25400">
            <a:solidFill>
              <a:schemeClr val="accent1"/>
            </a:solidFill>
            <a:round/>
            <a:headEnd/>
            <a:tailEnd/>
          </a:ln>
        </p:spPr>
        <p:txBody>
          <a:bodyPr lIns="64281" tIns="32140" rIns="64281" bIns="32140"/>
          <a:lstStyle/>
          <a:p>
            <a:pPr fontAlgn="base">
              <a:spcBef>
                <a:spcPct val="0"/>
              </a:spcBef>
              <a:spcAft>
                <a:spcPct val="0"/>
              </a:spcAft>
              <a:defRPr/>
            </a:pPr>
            <a:endParaRPr lang="en-US" sz="2400" dirty="0">
              <a:solidFill>
                <a:srgbClr val="000000"/>
              </a:solidFill>
              <a:ea typeface="ヒラギノ角ゴ ProN W3" pitchFamily="-109" charset="-128"/>
              <a:sym typeface="Arial" charset="0"/>
            </a:endParaRPr>
          </a:p>
        </p:txBody>
      </p:sp>
      <p:pic>
        <p:nvPicPr>
          <p:cNvPr id="5" name="Picture 3" descr="CFPB_Horizontal_RGB.eps"/>
          <p:cNvPicPr>
            <a:picLocks noChangeAspect="1"/>
          </p:cNvPicPr>
          <p:nvPr userDrawn="1"/>
        </p:nvPicPr>
        <p:blipFill>
          <a:blip r:embed="rId2"/>
          <a:srcRect/>
          <a:stretch>
            <a:fillRect/>
          </a:stretch>
        </p:blipFill>
        <p:spPr bwMode="auto">
          <a:xfrm>
            <a:off x="285750" y="5946774"/>
            <a:ext cx="2439694" cy="606425"/>
          </a:xfrm>
          <a:prstGeom prst="rect">
            <a:avLst/>
          </a:prstGeom>
          <a:noFill/>
          <a:ln w="9525">
            <a:noFill/>
            <a:miter lim="800000"/>
            <a:headEnd/>
            <a:tailEnd/>
          </a:ln>
        </p:spPr>
      </p:pic>
      <p:sp>
        <p:nvSpPr>
          <p:cNvPr id="10" name="Text Placeholder 9"/>
          <p:cNvSpPr>
            <a:spLocks noGrp="1"/>
          </p:cNvSpPr>
          <p:nvPr>
            <p:ph type="body" sz="quarter" idx="10" hasCustomPrompt="1"/>
          </p:nvPr>
        </p:nvSpPr>
        <p:spPr>
          <a:xfrm>
            <a:off x="304800" y="1981200"/>
            <a:ext cx="6858000" cy="1219200"/>
          </a:xfrm>
          <a:prstGeom prst="rect">
            <a:avLst/>
          </a:prstGeom>
        </p:spPr>
        <p:txBody>
          <a:bodyPr lIns="0" tIns="0" rIns="0" bIns="0"/>
          <a:lstStyle>
            <a:lvl1pPr marL="0" indent="0">
              <a:buNone/>
              <a:defRPr sz="4000" baseline="0">
                <a:solidFill>
                  <a:schemeClr val="accent1"/>
                </a:solidFill>
                <a:latin typeface="Verdana" pitchFamily="34" charset="0"/>
                <a:ea typeface="Verdana" pitchFamily="34" charset="0"/>
                <a:cs typeface="Verdana" pitchFamily="34" charset="0"/>
              </a:defRPr>
            </a:lvl1pPr>
          </a:lstStyle>
          <a:p>
            <a:pPr lvl="0"/>
            <a:r>
              <a:rPr lang="en-US" dirty="0"/>
              <a:t>Title</a:t>
            </a:r>
          </a:p>
        </p:txBody>
      </p:sp>
      <p:sp>
        <p:nvSpPr>
          <p:cNvPr id="7" name="Text Placeholder 6"/>
          <p:cNvSpPr>
            <a:spLocks noGrp="1"/>
          </p:cNvSpPr>
          <p:nvPr>
            <p:ph type="body" sz="quarter" idx="11" hasCustomPrompt="1"/>
          </p:nvPr>
        </p:nvSpPr>
        <p:spPr>
          <a:xfrm>
            <a:off x="304800" y="3352800"/>
            <a:ext cx="6858000" cy="762000"/>
          </a:xfrm>
          <a:prstGeom prst="rect">
            <a:avLst/>
          </a:prstGeom>
        </p:spPr>
        <p:txBody>
          <a:bodyPr lIns="0" rIns="0"/>
          <a:lstStyle>
            <a:lvl1pPr marL="0" indent="0">
              <a:spcBef>
                <a:spcPts val="0"/>
              </a:spcBef>
              <a:buNone/>
              <a:defRPr sz="2000" baseline="0">
                <a:solidFill>
                  <a:schemeClr val="accent1"/>
                </a:solidFill>
              </a:defRPr>
            </a:lvl1pPr>
          </a:lstStyle>
          <a:p>
            <a:pPr lvl="0"/>
            <a:r>
              <a:rPr lang="en-US" dirty="0"/>
              <a:t>Author</a:t>
            </a:r>
          </a:p>
          <a:p>
            <a:pPr lvl="0"/>
            <a:r>
              <a:rPr lang="en-US" dirty="0"/>
              <a:t>Division</a:t>
            </a:r>
          </a:p>
        </p:txBody>
      </p:sp>
      <p:sp>
        <p:nvSpPr>
          <p:cNvPr id="8" name="Rectangle 2"/>
          <p:cNvSpPr>
            <a:spLocks/>
          </p:cNvSpPr>
          <p:nvPr userDrawn="1"/>
        </p:nvSpPr>
        <p:spPr bwMode="auto">
          <a:xfrm>
            <a:off x="304800" y="4267200"/>
            <a:ext cx="6858000" cy="554831"/>
          </a:xfrm>
          <a:prstGeom prst="rect">
            <a:avLst/>
          </a:prstGeom>
          <a:noFill/>
          <a:ln w="12700">
            <a:noFill/>
            <a:miter lim="800000"/>
            <a:headEnd/>
            <a:tailEnd/>
          </a:ln>
        </p:spPr>
        <p:txBody>
          <a:bodyPr lIns="0" tIns="0" rIns="0" bIns="0"/>
          <a:lstStyle/>
          <a:p>
            <a:pPr fontAlgn="base">
              <a:spcBef>
                <a:spcPct val="0"/>
              </a:spcBef>
              <a:spcAft>
                <a:spcPts val="422"/>
              </a:spcAft>
            </a:pPr>
            <a:r>
              <a:rPr lang="en-US" sz="1100" i="1" dirty="0">
                <a:solidFill>
                  <a:srgbClr val="FFFFFF"/>
                </a:solidFill>
                <a:ea typeface="Verdana" pitchFamily="34" charset="0"/>
                <a:cs typeface="Verdana" pitchFamily="34" charset="0"/>
                <a:sym typeface="Arial" charset="0"/>
              </a:rPr>
              <a:t>Note: This document was used in support of a live discussion. As such, it does not necessarily express the entirety of that discussion nor the relative emphasis of topics therein.</a:t>
            </a:r>
          </a:p>
          <a:p>
            <a:pPr fontAlgn="base">
              <a:spcBef>
                <a:spcPct val="0"/>
              </a:spcBef>
              <a:spcAft>
                <a:spcPts val="422"/>
              </a:spcAft>
            </a:pPr>
            <a:endParaRPr lang="en-US" sz="1100" dirty="0">
              <a:solidFill>
                <a:srgbClr val="FFFFFF"/>
              </a:solidFill>
              <a:ea typeface="Verdana" pitchFamily="34" charset="0"/>
              <a:cs typeface="Verdana" pitchFamily="34" charset="0"/>
              <a:sym typeface="Arial" charset="0"/>
            </a:endParaRPr>
          </a:p>
        </p:txBody>
      </p:sp>
    </p:spTree>
    <p:extLst>
      <p:ext uri="{BB962C8B-B14F-4D97-AF65-F5344CB8AC3E}">
        <p14:creationId xmlns:p14="http://schemas.microsoft.com/office/powerpoint/2010/main" val="113876883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381000" y="274638"/>
            <a:ext cx="8382000" cy="457200"/>
          </a:xfrm>
          <a:prstGeom prst="rect">
            <a:avLst/>
          </a:prstGeom>
        </p:spPr>
        <p:txBody>
          <a:bodyPr lIns="0" rIns="0"/>
          <a:lstStyle>
            <a:lvl1pPr algn="l">
              <a:defRPr sz="2800"/>
            </a:lvl1pPr>
          </a:lstStyle>
          <a:p>
            <a:r>
              <a:rPr lang="en-US"/>
              <a:t>Click to edit Master title style</a:t>
            </a:r>
            <a:endParaRPr lang="en-US" dirty="0"/>
          </a:p>
        </p:txBody>
      </p:sp>
      <p:cxnSp>
        <p:nvCxnSpPr>
          <p:cNvPr id="13" name="Straight Connector 12"/>
          <p:cNvCxnSpPr/>
          <p:nvPr userDrawn="1"/>
        </p:nvCxnSpPr>
        <p:spPr bwMode="auto">
          <a:xfrm>
            <a:off x="402336" y="777240"/>
            <a:ext cx="838504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4" name="Content Placeholder 13"/>
          <p:cNvSpPr>
            <a:spLocks noGrp="1"/>
          </p:cNvSpPr>
          <p:nvPr>
            <p:ph sz="quarter" idx="13"/>
          </p:nvPr>
        </p:nvSpPr>
        <p:spPr>
          <a:xfrm>
            <a:off x="381000" y="914400"/>
            <a:ext cx="8382000" cy="5257800"/>
          </a:xfrm>
          <a:prstGeom prst="rect">
            <a:avLst/>
          </a:prstGeom>
        </p:spPr>
        <p:txBody>
          <a:bodyPr lIns="0" rIns="0"/>
          <a:lstStyle>
            <a:lvl1pPr marL="53975" indent="-53975">
              <a:spcBef>
                <a:spcPts val="600"/>
              </a:spcBef>
              <a:buFont typeface="Verdana" pitchFamily="34" charset="0"/>
              <a:buChar char=" "/>
              <a:defRPr sz="2000"/>
            </a:lvl1pPr>
            <a:lvl2pPr marL="463550" indent="-231775">
              <a:spcBef>
                <a:spcPts val="600"/>
              </a:spcBef>
              <a:buClr>
                <a:schemeClr val="tx2"/>
              </a:buClr>
              <a:buSzPct val="120000"/>
              <a:defRPr sz="1800"/>
            </a:lvl2pPr>
            <a:lvl3pPr marL="682625" indent="-231775">
              <a:spcBef>
                <a:spcPts val="600"/>
              </a:spcBef>
              <a:buClr>
                <a:schemeClr val="tx2"/>
              </a:buClr>
              <a:buSzPct val="100000"/>
              <a:buFont typeface="Wingdings" pitchFamily="2" charset="2"/>
              <a:buChar char=""/>
              <a:defRPr sz="1800"/>
            </a:lvl3pPr>
            <a:lvl4pPr marL="914400" indent="-231775">
              <a:spcBef>
                <a:spcPts val="600"/>
              </a:spcBef>
              <a:buClr>
                <a:schemeClr val="tx2"/>
              </a:buClr>
              <a:buSzPct val="100000"/>
              <a:buFont typeface="Wingdings" pitchFamily="2" charset="2"/>
              <a:buChar char="§"/>
              <a:defRPr sz="1800" baseline="0"/>
            </a:lvl4pPr>
            <a:lvl5pPr marL="1146175" indent="-231775">
              <a:spcBef>
                <a:spcPts val="600"/>
              </a:spcBef>
              <a:buSzPct val="100000"/>
              <a:buFont typeface="Wingdings" pitchFamily="2" charset="2"/>
              <a:buChar cha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0" descr="CFPB_Horizontal_RGB.eps"/>
          <p:cNvPicPr>
            <a:picLocks noChangeAspect="1"/>
          </p:cNvPicPr>
          <p:nvPr userDrawn="1"/>
        </p:nvPicPr>
        <p:blipFill>
          <a:blip r:embed="rId2"/>
          <a:srcRect/>
          <a:stretch>
            <a:fillRect/>
          </a:stretch>
        </p:blipFill>
        <p:spPr bwMode="auto">
          <a:xfrm>
            <a:off x="360362" y="6324600"/>
            <a:ext cx="1773238" cy="440782"/>
          </a:xfrm>
          <a:prstGeom prst="rect">
            <a:avLst/>
          </a:prstGeom>
          <a:noFill/>
          <a:ln w="9525">
            <a:noFill/>
            <a:miter lim="800000"/>
            <a:headEnd/>
            <a:tailEnd/>
          </a:ln>
        </p:spPr>
      </p:pic>
      <p:sp>
        <p:nvSpPr>
          <p:cNvPr id="15" name="Footer Placeholder 4"/>
          <p:cNvSpPr>
            <a:spLocks noGrp="1"/>
          </p:cNvSpPr>
          <p:nvPr>
            <p:ph type="ftr" sz="quarter" idx="11"/>
          </p:nvPr>
        </p:nvSpPr>
        <p:spPr>
          <a:xfrm>
            <a:off x="3314700" y="6356350"/>
            <a:ext cx="2514600" cy="365125"/>
          </a:xfrm>
          <a:prstGeom prst="rect">
            <a:avLst/>
          </a:prstGeom>
        </p:spPr>
        <p:txBody>
          <a:bodyPr lIns="64284" tIns="32142" rIns="64284" bIns="32142"/>
          <a:lstStyle>
            <a:lvl1pPr algn="ctr">
              <a:defRPr sz="1000">
                <a:solidFill>
                  <a:schemeClr val="bg2"/>
                </a:solidFill>
                <a:latin typeface="+mn-lt"/>
                <a:cs typeface="ヒラギノ角ゴ ProN W3" pitchFamily="-109" charset="-128"/>
                <a:sym typeface="Arial" pitchFamily="-109" charset="0"/>
              </a:defRPr>
            </a:lvl1pPr>
          </a:lstStyle>
          <a:p>
            <a:pPr fontAlgn="base">
              <a:spcBef>
                <a:spcPct val="0"/>
              </a:spcBef>
              <a:spcAft>
                <a:spcPct val="0"/>
              </a:spcAft>
              <a:defRPr/>
            </a:pPr>
            <a:endParaRPr lang="en-US" dirty="0">
              <a:solidFill>
                <a:srgbClr val="808080"/>
              </a:solidFill>
              <a:ea typeface="ヒラギノ角ゴ ProN W3" pitchFamily="-109" charset="-128"/>
            </a:endParaRPr>
          </a:p>
        </p:txBody>
      </p:sp>
      <p:sp>
        <p:nvSpPr>
          <p:cNvPr id="16" name="Slide Number Placeholder 5"/>
          <p:cNvSpPr>
            <a:spLocks noGrp="1"/>
          </p:cNvSpPr>
          <p:nvPr>
            <p:ph type="sldNum" sz="quarter" idx="12"/>
          </p:nvPr>
        </p:nvSpPr>
        <p:spPr>
          <a:xfrm>
            <a:off x="8488680" y="6356350"/>
            <a:ext cx="274320" cy="365125"/>
          </a:xfrm>
          <a:prstGeom prst="rect">
            <a:avLst/>
          </a:prstGeom>
        </p:spPr>
        <p:txBody>
          <a:bodyPr vert="horz" wrap="square" lIns="0" tIns="32142" rIns="0" bIns="32142" numCol="1" anchor="b" anchorCtr="0" compatLnSpc="1">
            <a:prstTxWarp prst="textNoShape">
              <a:avLst/>
            </a:prstTxWarp>
          </a:bodyPr>
          <a:lstStyle>
            <a:lvl1pPr algn="r">
              <a:defRPr sz="800">
                <a:solidFill>
                  <a:schemeClr val="tx2"/>
                </a:solidFill>
                <a:latin typeface="+mn-lt"/>
              </a:defRPr>
            </a:lvl1pPr>
          </a:lstStyle>
          <a:p>
            <a:pPr fontAlgn="base">
              <a:spcBef>
                <a:spcPct val="0"/>
              </a:spcBef>
              <a:spcAft>
                <a:spcPct val="0"/>
              </a:spcAft>
              <a:defRPr/>
            </a:pPr>
            <a:fld id="{567412FE-6043-447B-ABC1-07D8873983BD}" type="slidenum">
              <a:rPr lang="en-US" smtClean="0">
                <a:solidFill>
                  <a:srgbClr val="245D21"/>
                </a:solidFill>
                <a:ea typeface="ヒラギノ角ゴ ProN W3" pitchFamily="-109" charset="-128"/>
                <a:sym typeface="Arial" charset="0"/>
              </a:rPr>
              <a:pPr fontAlgn="base">
                <a:spcBef>
                  <a:spcPct val="0"/>
                </a:spcBef>
                <a:spcAft>
                  <a:spcPct val="0"/>
                </a:spcAft>
                <a:defRPr/>
              </a:pPr>
              <a:t>‹#›</a:t>
            </a:fld>
            <a:endParaRPr lang="en-US" dirty="0">
              <a:solidFill>
                <a:srgbClr val="245D21"/>
              </a:solidFill>
              <a:ea typeface="ヒラギノ角ゴ ProN W3" pitchFamily="-109" charset="-128"/>
              <a:sym typeface="Arial" charset="0"/>
            </a:endParaRPr>
          </a:p>
        </p:txBody>
      </p:sp>
      <p:sp>
        <p:nvSpPr>
          <p:cNvPr id="17" name="Date Placeholder 2"/>
          <p:cNvSpPr>
            <a:spLocks noGrp="1"/>
          </p:cNvSpPr>
          <p:nvPr>
            <p:ph type="dt" sz="half" idx="10"/>
          </p:nvPr>
        </p:nvSpPr>
        <p:spPr>
          <a:xfrm>
            <a:off x="5867400" y="6355715"/>
            <a:ext cx="2590800" cy="365760"/>
          </a:xfrm>
          <a:prstGeom prst="rect">
            <a:avLst/>
          </a:prstGeom>
        </p:spPr>
        <p:txBody>
          <a:bodyPr vert="horz" wrap="square" lIns="0" tIns="32142" rIns="0" bIns="32142" numCol="1" anchor="b" anchorCtr="0" compatLnSpc="1">
            <a:prstTxWarp prst="textNoShape">
              <a:avLst/>
            </a:prstTxWarp>
          </a:bodyPr>
          <a:lstStyle>
            <a:lvl1pPr>
              <a:defRPr sz="800" cap="all" baseline="0">
                <a:solidFill>
                  <a:schemeClr val="tx2"/>
                </a:solidFill>
                <a:latin typeface="+mn-lt"/>
              </a:defRPr>
            </a:lvl1pPr>
          </a:lstStyle>
          <a:p>
            <a:pPr algn="r" fontAlgn="base">
              <a:spcBef>
                <a:spcPct val="0"/>
              </a:spcBef>
              <a:spcAft>
                <a:spcPct val="0"/>
              </a:spcAft>
              <a:defRPr/>
            </a:pPr>
            <a:endParaRPr lang="en-US" dirty="0">
              <a:solidFill>
                <a:srgbClr val="245D21"/>
              </a:solidFill>
              <a:ea typeface="ヒラギノ角ゴ ProN W3" pitchFamily="-109" charset="-128"/>
              <a:sym typeface="Arial" charset="0"/>
            </a:endParaRPr>
          </a:p>
        </p:txBody>
      </p:sp>
    </p:spTree>
    <p:extLst>
      <p:ext uri="{BB962C8B-B14F-4D97-AF65-F5344CB8AC3E}">
        <p14:creationId xmlns:p14="http://schemas.microsoft.com/office/powerpoint/2010/main" val="269541040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Line 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381000" y="274638"/>
            <a:ext cx="8382000" cy="457200"/>
          </a:xfrm>
          <a:prstGeom prst="rect">
            <a:avLst/>
          </a:prstGeom>
        </p:spPr>
        <p:txBody>
          <a:bodyPr lIns="0" rIns="0"/>
          <a:lstStyle>
            <a:lvl1pPr algn="l">
              <a:defRPr sz="1400" b="1" cap="all" baseline="0"/>
            </a:lvl1pPr>
          </a:lstStyle>
          <a:p>
            <a:r>
              <a:rPr lang="en-US"/>
              <a:t>Click to edit Master title style</a:t>
            </a:r>
            <a:endParaRPr lang="en-US" dirty="0"/>
          </a:p>
        </p:txBody>
      </p:sp>
      <p:sp>
        <p:nvSpPr>
          <p:cNvPr id="14" name="Content Placeholder 13"/>
          <p:cNvSpPr>
            <a:spLocks noGrp="1"/>
          </p:cNvSpPr>
          <p:nvPr>
            <p:ph sz="quarter" idx="13"/>
          </p:nvPr>
        </p:nvSpPr>
        <p:spPr>
          <a:xfrm>
            <a:off x="381000" y="914400"/>
            <a:ext cx="8382000" cy="5257800"/>
          </a:xfrm>
          <a:prstGeom prst="rect">
            <a:avLst/>
          </a:prstGeom>
        </p:spPr>
        <p:txBody>
          <a:bodyPr lIns="0" rIns="0"/>
          <a:lstStyle>
            <a:lvl1pPr marL="53975" indent="-53975">
              <a:spcBef>
                <a:spcPts val="600"/>
              </a:spcBef>
              <a:buFont typeface="Verdana" pitchFamily="34" charset="0"/>
              <a:buChar char=" "/>
              <a:defRPr sz="2000"/>
            </a:lvl1pPr>
            <a:lvl2pPr marL="463550" indent="-231775">
              <a:spcBef>
                <a:spcPts val="600"/>
              </a:spcBef>
              <a:buClr>
                <a:schemeClr val="tx2"/>
              </a:buClr>
              <a:buSzPct val="120000"/>
              <a:defRPr sz="1800"/>
            </a:lvl2pPr>
            <a:lvl3pPr marL="682625" indent="-231775">
              <a:spcBef>
                <a:spcPts val="600"/>
              </a:spcBef>
              <a:buClr>
                <a:schemeClr val="tx2"/>
              </a:buClr>
              <a:buSzPct val="100000"/>
              <a:buFont typeface="Wingdings" pitchFamily="2" charset="2"/>
              <a:buChar char=""/>
              <a:defRPr sz="1800"/>
            </a:lvl3pPr>
            <a:lvl4pPr marL="914400" indent="-231775">
              <a:spcBef>
                <a:spcPts val="600"/>
              </a:spcBef>
              <a:buClr>
                <a:schemeClr val="tx2"/>
              </a:buClr>
              <a:buSzPct val="100000"/>
              <a:buFont typeface="Wingdings" pitchFamily="2" charset="2"/>
              <a:buChar char="§"/>
              <a:defRPr sz="1800" baseline="0"/>
            </a:lvl4pPr>
            <a:lvl5pPr marL="1146175" indent="-231775">
              <a:spcBef>
                <a:spcPts val="600"/>
              </a:spcBef>
              <a:buSzPct val="100000"/>
              <a:buFont typeface="Wingdings" pitchFamily="2" charset="2"/>
              <a:buChar cha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0" descr="CFPB_Horizontal_RGB.eps"/>
          <p:cNvPicPr>
            <a:picLocks noChangeAspect="1"/>
          </p:cNvPicPr>
          <p:nvPr userDrawn="1"/>
        </p:nvPicPr>
        <p:blipFill>
          <a:blip r:embed="rId2"/>
          <a:srcRect/>
          <a:stretch>
            <a:fillRect/>
          </a:stretch>
        </p:blipFill>
        <p:spPr bwMode="auto">
          <a:xfrm>
            <a:off x="360362" y="6324600"/>
            <a:ext cx="1773238" cy="440782"/>
          </a:xfrm>
          <a:prstGeom prst="rect">
            <a:avLst/>
          </a:prstGeom>
          <a:noFill/>
          <a:ln w="9525">
            <a:noFill/>
            <a:miter lim="800000"/>
            <a:headEnd/>
            <a:tailEnd/>
          </a:ln>
        </p:spPr>
      </p:pic>
      <p:sp>
        <p:nvSpPr>
          <p:cNvPr id="13" name="Footer Placeholder 4"/>
          <p:cNvSpPr>
            <a:spLocks noGrp="1"/>
          </p:cNvSpPr>
          <p:nvPr>
            <p:ph type="ftr" sz="quarter" idx="11"/>
          </p:nvPr>
        </p:nvSpPr>
        <p:spPr>
          <a:xfrm>
            <a:off x="3314700" y="6356350"/>
            <a:ext cx="2514600" cy="365125"/>
          </a:xfrm>
          <a:prstGeom prst="rect">
            <a:avLst/>
          </a:prstGeom>
        </p:spPr>
        <p:txBody>
          <a:bodyPr lIns="64284" tIns="32142" rIns="64284" bIns="32142"/>
          <a:lstStyle>
            <a:lvl1pPr algn="ctr">
              <a:defRPr sz="1000">
                <a:solidFill>
                  <a:schemeClr val="bg2"/>
                </a:solidFill>
                <a:latin typeface="+mn-lt"/>
                <a:cs typeface="ヒラギノ角ゴ ProN W3" pitchFamily="-109" charset="-128"/>
                <a:sym typeface="Arial" pitchFamily="-109" charset="0"/>
              </a:defRPr>
            </a:lvl1pPr>
          </a:lstStyle>
          <a:p>
            <a:pPr fontAlgn="base">
              <a:spcBef>
                <a:spcPct val="0"/>
              </a:spcBef>
              <a:spcAft>
                <a:spcPct val="0"/>
              </a:spcAft>
              <a:defRPr/>
            </a:pPr>
            <a:endParaRPr lang="en-US" dirty="0">
              <a:solidFill>
                <a:srgbClr val="808080"/>
              </a:solidFill>
              <a:ea typeface="ヒラギノ角ゴ ProN W3" pitchFamily="-109" charset="-128"/>
            </a:endParaRPr>
          </a:p>
        </p:txBody>
      </p:sp>
      <p:sp>
        <p:nvSpPr>
          <p:cNvPr id="15" name="Slide Number Placeholder 5"/>
          <p:cNvSpPr>
            <a:spLocks noGrp="1"/>
          </p:cNvSpPr>
          <p:nvPr>
            <p:ph type="sldNum" sz="quarter" idx="12"/>
          </p:nvPr>
        </p:nvSpPr>
        <p:spPr>
          <a:xfrm>
            <a:off x="8488680" y="6356350"/>
            <a:ext cx="274320" cy="365125"/>
          </a:xfrm>
          <a:prstGeom prst="rect">
            <a:avLst/>
          </a:prstGeom>
        </p:spPr>
        <p:txBody>
          <a:bodyPr vert="horz" wrap="square" lIns="0" tIns="32142" rIns="0" bIns="32142" numCol="1" anchor="b" anchorCtr="0" compatLnSpc="1">
            <a:prstTxWarp prst="textNoShape">
              <a:avLst/>
            </a:prstTxWarp>
          </a:bodyPr>
          <a:lstStyle>
            <a:lvl1pPr algn="r">
              <a:defRPr sz="800">
                <a:solidFill>
                  <a:schemeClr val="tx2"/>
                </a:solidFill>
                <a:latin typeface="+mn-lt"/>
              </a:defRPr>
            </a:lvl1pPr>
          </a:lstStyle>
          <a:p>
            <a:pPr fontAlgn="base">
              <a:spcBef>
                <a:spcPct val="0"/>
              </a:spcBef>
              <a:spcAft>
                <a:spcPct val="0"/>
              </a:spcAft>
              <a:defRPr/>
            </a:pPr>
            <a:fld id="{567412FE-6043-447B-ABC1-07D8873983BD}" type="slidenum">
              <a:rPr lang="en-US" smtClean="0">
                <a:solidFill>
                  <a:srgbClr val="245D21"/>
                </a:solidFill>
                <a:ea typeface="ヒラギノ角ゴ ProN W3" pitchFamily="-109" charset="-128"/>
                <a:sym typeface="Arial" charset="0"/>
              </a:rPr>
              <a:pPr fontAlgn="base">
                <a:spcBef>
                  <a:spcPct val="0"/>
                </a:spcBef>
                <a:spcAft>
                  <a:spcPct val="0"/>
                </a:spcAft>
                <a:defRPr/>
              </a:pPr>
              <a:t>‹#›</a:t>
            </a:fld>
            <a:endParaRPr lang="en-US" dirty="0">
              <a:solidFill>
                <a:srgbClr val="245D21"/>
              </a:solidFill>
              <a:ea typeface="ヒラギノ角ゴ ProN W3" pitchFamily="-109" charset="-128"/>
              <a:sym typeface="Arial" charset="0"/>
            </a:endParaRPr>
          </a:p>
        </p:txBody>
      </p:sp>
      <p:sp>
        <p:nvSpPr>
          <p:cNvPr id="16" name="Date Placeholder 2"/>
          <p:cNvSpPr>
            <a:spLocks noGrp="1"/>
          </p:cNvSpPr>
          <p:nvPr>
            <p:ph type="dt" sz="half" idx="10"/>
          </p:nvPr>
        </p:nvSpPr>
        <p:spPr>
          <a:xfrm>
            <a:off x="5867400" y="6355715"/>
            <a:ext cx="2590800" cy="365760"/>
          </a:xfrm>
          <a:prstGeom prst="rect">
            <a:avLst/>
          </a:prstGeom>
        </p:spPr>
        <p:txBody>
          <a:bodyPr vert="horz" wrap="square" lIns="0" tIns="32142" rIns="0" bIns="32142" numCol="1" anchor="b" anchorCtr="0" compatLnSpc="1">
            <a:prstTxWarp prst="textNoShape">
              <a:avLst/>
            </a:prstTxWarp>
          </a:bodyPr>
          <a:lstStyle>
            <a:lvl1pPr>
              <a:defRPr sz="800" cap="all" baseline="0">
                <a:solidFill>
                  <a:schemeClr val="tx2"/>
                </a:solidFill>
                <a:latin typeface="+mn-lt"/>
              </a:defRPr>
            </a:lvl1pPr>
          </a:lstStyle>
          <a:p>
            <a:pPr algn="r" fontAlgn="base">
              <a:spcBef>
                <a:spcPct val="0"/>
              </a:spcBef>
              <a:spcAft>
                <a:spcPct val="0"/>
              </a:spcAft>
              <a:defRPr/>
            </a:pPr>
            <a:endParaRPr lang="en-US" dirty="0">
              <a:solidFill>
                <a:srgbClr val="245D21"/>
              </a:solidFill>
              <a:ea typeface="ヒラギノ角ゴ ProN W3" pitchFamily="-109" charset="-128"/>
              <a:sym typeface="Arial" charset="0"/>
            </a:endParaRPr>
          </a:p>
        </p:txBody>
      </p:sp>
    </p:spTree>
    <p:extLst>
      <p:ext uri="{BB962C8B-B14F-4D97-AF65-F5344CB8AC3E}">
        <p14:creationId xmlns:p14="http://schemas.microsoft.com/office/powerpoint/2010/main" val="427406757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Line Title Only">
    <p:spTree>
      <p:nvGrpSpPr>
        <p:cNvPr id="1" name=""/>
        <p:cNvGrpSpPr/>
        <p:nvPr/>
      </p:nvGrpSpPr>
      <p:grpSpPr>
        <a:xfrm>
          <a:off x="0" y="0"/>
          <a:ext cx="0" cy="0"/>
          <a:chOff x="0" y="0"/>
          <a:chExt cx="0" cy="0"/>
        </a:xfrm>
      </p:grpSpPr>
      <p:sp>
        <p:nvSpPr>
          <p:cNvPr id="5" name="Title 7"/>
          <p:cNvSpPr>
            <a:spLocks noGrp="1"/>
          </p:cNvSpPr>
          <p:nvPr>
            <p:ph type="title"/>
          </p:nvPr>
        </p:nvSpPr>
        <p:spPr>
          <a:xfrm>
            <a:off x="381000" y="274638"/>
            <a:ext cx="8382000" cy="457200"/>
          </a:xfrm>
          <a:prstGeom prst="rect">
            <a:avLst/>
          </a:prstGeom>
        </p:spPr>
        <p:txBody>
          <a:bodyPr lIns="0" rIns="0"/>
          <a:lstStyle>
            <a:lvl1pPr algn="l">
              <a:defRPr sz="1400" b="1" cap="all" baseline="0"/>
            </a:lvl1pPr>
          </a:lstStyle>
          <a:p>
            <a:r>
              <a:rPr lang="en-US"/>
              <a:t>Click to edit Master title style</a:t>
            </a:r>
            <a:endParaRPr lang="en-US" dirty="0"/>
          </a:p>
        </p:txBody>
      </p:sp>
      <p:pic>
        <p:nvPicPr>
          <p:cNvPr id="6" name="Picture 10" descr="CFPB_Horizontal_RGB.eps"/>
          <p:cNvPicPr>
            <a:picLocks noChangeAspect="1"/>
          </p:cNvPicPr>
          <p:nvPr userDrawn="1"/>
        </p:nvPicPr>
        <p:blipFill>
          <a:blip r:embed="rId2"/>
          <a:srcRect/>
          <a:stretch>
            <a:fillRect/>
          </a:stretch>
        </p:blipFill>
        <p:spPr bwMode="auto">
          <a:xfrm>
            <a:off x="360362" y="6324600"/>
            <a:ext cx="1773238" cy="440782"/>
          </a:xfrm>
          <a:prstGeom prst="rect">
            <a:avLst/>
          </a:prstGeom>
          <a:noFill/>
          <a:ln w="9525">
            <a:noFill/>
            <a:miter lim="800000"/>
            <a:headEnd/>
            <a:tailEnd/>
          </a:ln>
        </p:spPr>
      </p:pic>
      <p:sp>
        <p:nvSpPr>
          <p:cNvPr id="7" name="Footer Placeholder 4"/>
          <p:cNvSpPr>
            <a:spLocks noGrp="1"/>
          </p:cNvSpPr>
          <p:nvPr>
            <p:ph type="ftr" sz="quarter" idx="11"/>
          </p:nvPr>
        </p:nvSpPr>
        <p:spPr>
          <a:xfrm>
            <a:off x="3314700" y="6356350"/>
            <a:ext cx="2514600" cy="365125"/>
          </a:xfrm>
          <a:prstGeom prst="rect">
            <a:avLst/>
          </a:prstGeom>
        </p:spPr>
        <p:txBody>
          <a:bodyPr lIns="64284" tIns="32142" rIns="64284" bIns="32142"/>
          <a:lstStyle>
            <a:lvl1pPr algn="ctr">
              <a:defRPr sz="1000">
                <a:solidFill>
                  <a:schemeClr val="bg2"/>
                </a:solidFill>
                <a:latin typeface="+mn-lt"/>
                <a:cs typeface="ヒラギノ角ゴ ProN W3" pitchFamily="-109" charset="-128"/>
                <a:sym typeface="Arial" pitchFamily="-109" charset="0"/>
              </a:defRPr>
            </a:lvl1pPr>
          </a:lstStyle>
          <a:p>
            <a:pPr fontAlgn="base">
              <a:spcBef>
                <a:spcPct val="0"/>
              </a:spcBef>
              <a:spcAft>
                <a:spcPct val="0"/>
              </a:spcAft>
              <a:defRPr/>
            </a:pPr>
            <a:endParaRPr lang="en-US" dirty="0">
              <a:solidFill>
                <a:srgbClr val="808080"/>
              </a:solidFill>
              <a:ea typeface="ヒラギノ角ゴ ProN W3" pitchFamily="-109" charset="-128"/>
            </a:endParaRPr>
          </a:p>
        </p:txBody>
      </p:sp>
      <p:sp>
        <p:nvSpPr>
          <p:cNvPr id="8" name="Slide Number Placeholder 5"/>
          <p:cNvSpPr>
            <a:spLocks noGrp="1"/>
          </p:cNvSpPr>
          <p:nvPr>
            <p:ph type="sldNum" sz="quarter" idx="12"/>
          </p:nvPr>
        </p:nvSpPr>
        <p:spPr>
          <a:xfrm>
            <a:off x="8488680" y="6356350"/>
            <a:ext cx="274320" cy="365125"/>
          </a:xfrm>
          <a:prstGeom prst="rect">
            <a:avLst/>
          </a:prstGeom>
        </p:spPr>
        <p:txBody>
          <a:bodyPr vert="horz" wrap="square" lIns="0" tIns="32142" rIns="0" bIns="32142" numCol="1" anchor="b" anchorCtr="0" compatLnSpc="1">
            <a:prstTxWarp prst="textNoShape">
              <a:avLst/>
            </a:prstTxWarp>
          </a:bodyPr>
          <a:lstStyle>
            <a:lvl1pPr algn="r">
              <a:defRPr sz="800">
                <a:solidFill>
                  <a:schemeClr val="tx2"/>
                </a:solidFill>
                <a:latin typeface="+mn-lt"/>
              </a:defRPr>
            </a:lvl1pPr>
          </a:lstStyle>
          <a:p>
            <a:pPr fontAlgn="base">
              <a:spcBef>
                <a:spcPct val="0"/>
              </a:spcBef>
              <a:spcAft>
                <a:spcPct val="0"/>
              </a:spcAft>
              <a:defRPr/>
            </a:pPr>
            <a:fld id="{567412FE-6043-447B-ABC1-07D8873983BD}" type="slidenum">
              <a:rPr lang="en-US" smtClean="0">
                <a:solidFill>
                  <a:srgbClr val="245D21"/>
                </a:solidFill>
                <a:ea typeface="ヒラギノ角ゴ ProN W3" pitchFamily="-109" charset="-128"/>
                <a:sym typeface="Arial" charset="0"/>
              </a:rPr>
              <a:pPr fontAlgn="base">
                <a:spcBef>
                  <a:spcPct val="0"/>
                </a:spcBef>
                <a:spcAft>
                  <a:spcPct val="0"/>
                </a:spcAft>
                <a:defRPr/>
              </a:pPr>
              <a:t>‹#›</a:t>
            </a:fld>
            <a:endParaRPr lang="en-US" dirty="0">
              <a:solidFill>
                <a:srgbClr val="245D21"/>
              </a:solidFill>
              <a:ea typeface="ヒラギノ角ゴ ProN W3" pitchFamily="-109" charset="-128"/>
              <a:sym typeface="Arial" charset="0"/>
            </a:endParaRPr>
          </a:p>
        </p:txBody>
      </p:sp>
      <p:sp>
        <p:nvSpPr>
          <p:cNvPr id="9" name="Date Placeholder 2"/>
          <p:cNvSpPr>
            <a:spLocks noGrp="1"/>
          </p:cNvSpPr>
          <p:nvPr>
            <p:ph type="dt" sz="half" idx="10"/>
          </p:nvPr>
        </p:nvSpPr>
        <p:spPr>
          <a:xfrm>
            <a:off x="5867400" y="6355715"/>
            <a:ext cx="2590800" cy="365760"/>
          </a:xfrm>
          <a:prstGeom prst="rect">
            <a:avLst/>
          </a:prstGeom>
        </p:spPr>
        <p:txBody>
          <a:bodyPr vert="horz" wrap="square" lIns="0" tIns="32142" rIns="0" bIns="32142" numCol="1" anchor="b" anchorCtr="0" compatLnSpc="1">
            <a:prstTxWarp prst="textNoShape">
              <a:avLst/>
            </a:prstTxWarp>
          </a:bodyPr>
          <a:lstStyle>
            <a:lvl1pPr>
              <a:defRPr sz="800" cap="all" baseline="0">
                <a:solidFill>
                  <a:schemeClr val="tx2"/>
                </a:solidFill>
                <a:latin typeface="+mn-lt"/>
              </a:defRPr>
            </a:lvl1pPr>
          </a:lstStyle>
          <a:p>
            <a:pPr algn="r" fontAlgn="base">
              <a:spcBef>
                <a:spcPct val="0"/>
              </a:spcBef>
              <a:spcAft>
                <a:spcPct val="0"/>
              </a:spcAft>
              <a:defRPr/>
            </a:pPr>
            <a:endParaRPr lang="en-US" dirty="0">
              <a:solidFill>
                <a:srgbClr val="245D21"/>
              </a:solidFill>
              <a:ea typeface="ヒラギノ角ゴ ProN W3" pitchFamily="-109" charset="-128"/>
              <a:sym typeface="Arial" charset="0"/>
            </a:endParaRPr>
          </a:p>
        </p:txBody>
      </p:sp>
    </p:spTree>
    <p:extLst>
      <p:ext uri="{BB962C8B-B14F-4D97-AF65-F5344CB8AC3E}">
        <p14:creationId xmlns:p14="http://schemas.microsoft.com/office/powerpoint/2010/main" val="3984952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a:xfrm>
            <a:off x="381000" y="274638"/>
            <a:ext cx="8382000" cy="457200"/>
          </a:xfrm>
          <a:prstGeom prst="rect">
            <a:avLst/>
          </a:prstGeom>
        </p:spPr>
        <p:txBody>
          <a:bodyPr lIns="0" rIns="0"/>
          <a:lstStyle>
            <a:lvl1pPr algn="l">
              <a:defRPr sz="2800"/>
            </a:lvl1pPr>
          </a:lstStyle>
          <a:p>
            <a:r>
              <a:rPr lang="en-US"/>
              <a:t>Click to edit Master title style</a:t>
            </a:r>
            <a:endParaRPr lang="en-US" dirty="0"/>
          </a:p>
        </p:txBody>
      </p:sp>
      <p:cxnSp>
        <p:nvCxnSpPr>
          <p:cNvPr id="13" name="Straight Connector 12"/>
          <p:cNvCxnSpPr/>
          <p:nvPr userDrawn="1"/>
        </p:nvCxnSpPr>
        <p:spPr bwMode="auto">
          <a:xfrm>
            <a:off x="402336" y="777240"/>
            <a:ext cx="838504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4" name="Content Placeholder 13"/>
          <p:cNvSpPr>
            <a:spLocks noGrp="1"/>
          </p:cNvSpPr>
          <p:nvPr>
            <p:ph sz="quarter" idx="13"/>
          </p:nvPr>
        </p:nvSpPr>
        <p:spPr>
          <a:xfrm>
            <a:off x="381000" y="914400"/>
            <a:ext cx="4038600" cy="5257800"/>
          </a:xfrm>
          <a:prstGeom prst="rect">
            <a:avLst/>
          </a:prstGeom>
        </p:spPr>
        <p:txBody>
          <a:bodyPr lIns="0" rIns="0"/>
          <a:lstStyle>
            <a:lvl1pPr marL="53975" indent="-53975">
              <a:spcBef>
                <a:spcPts val="600"/>
              </a:spcBef>
              <a:buFont typeface="Verdana" pitchFamily="34" charset="0"/>
              <a:buChar char=" "/>
              <a:defRPr sz="2000"/>
            </a:lvl1pPr>
            <a:lvl2pPr marL="463550" indent="-231775">
              <a:spcBef>
                <a:spcPts val="600"/>
              </a:spcBef>
              <a:buClr>
                <a:schemeClr val="tx2"/>
              </a:buClr>
              <a:buSzPct val="120000"/>
              <a:defRPr sz="1800"/>
            </a:lvl2pPr>
            <a:lvl3pPr marL="682625" indent="-231775">
              <a:spcBef>
                <a:spcPts val="600"/>
              </a:spcBef>
              <a:buClr>
                <a:schemeClr val="tx2"/>
              </a:buClr>
              <a:buSzPct val="100000"/>
              <a:buFont typeface="Wingdings" pitchFamily="2" charset="2"/>
              <a:buChar char=""/>
              <a:defRPr sz="1800"/>
            </a:lvl3pPr>
            <a:lvl4pPr marL="914400" indent="-231775">
              <a:spcBef>
                <a:spcPts val="600"/>
              </a:spcBef>
              <a:buClr>
                <a:schemeClr val="tx2"/>
              </a:buClr>
              <a:buSzPct val="100000"/>
              <a:buFont typeface="Wingdings" pitchFamily="2" charset="2"/>
              <a:buChar char="§"/>
              <a:defRPr sz="1800" baseline="0"/>
            </a:lvl4pPr>
            <a:lvl5pPr marL="1146175" indent="-231775">
              <a:spcBef>
                <a:spcPts val="600"/>
              </a:spcBef>
              <a:buSzPct val="100000"/>
              <a:buFont typeface="Wingdings" pitchFamily="2" charset="2"/>
              <a:buChar cha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4"/>
          </p:nvPr>
        </p:nvSpPr>
        <p:spPr>
          <a:xfrm>
            <a:off x="4724400" y="914400"/>
            <a:ext cx="4038600" cy="5257800"/>
          </a:xfrm>
          <a:prstGeom prst="rect">
            <a:avLst/>
          </a:prstGeom>
        </p:spPr>
        <p:txBody>
          <a:bodyPr lIns="0" rIns="0"/>
          <a:lstStyle>
            <a:lvl1pPr marL="53975" indent="-53975">
              <a:spcBef>
                <a:spcPts val="600"/>
              </a:spcBef>
              <a:buFont typeface="Verdana" pitchFamily="34" charset="0"/>
              <a:buChar char=" "/>
              <a:defRPr sz="2000"/>
            </a:lvl1pPr>
            <a:lvl2pPr marL="463550" indent="-231775">
              <a:spcBef>
                <a:spcPts val="600"/>
              </a:spcBef>
              <a:buClr>
                <a:schemeClr val="tx2"/>
              </a:buClr>
              <a:buSzPct val="120000"/>
              <a:defRPr sz="1800"/>
            </a:lvl2pPr>
            <a:lvl3pPr marL="682625" indent="-231775">
              <a:spcBef>
                <a:spcPts val="600"/>
              </a:spcBef>
              <a:buClr>
                <a:schemeClr val="tx2"/>
              </a:buClr>
              <a:buSzPct val="100000"/>
              <a:buFont typeface="Wingdings" pitchFamily="2" charset="2"/>
              <a:buChar char=""/>
              <a:defRPr sz="1800"/>
            </a:lvl3pPr>
            <a:lvl4pPr marL="914400" indent="-231775">
              <a:spcBef>
                <a:spcPts val="600"/>
              </a:spcBef>
              <a:buClr>
                <a:schemeClr val="tx2"/>
              </a:buClr>
              <a:buSzPct val="100000"/>
              <a:buFont typeface="Wingdings" pitchFamily="2" charset="2"/>
              <a:buChar char="§"/>
              <a:defRPr sz="1800" baseline="0"/>
            </a:lvl4pPr>
            <a:lvl5pPr marL="1146175" indent="-231775">
              <a:spcBef>
                <a:spcPts val="600"/>
              </a:spcBef>
              <a:buSzPct val="100000"/>
              <a:buFont typeface="Wingdings" pitchFamily="2" charset="2"/>
              <a:buChar cha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0" descr="CFPB_Horizontal_RGB.eps"/>
          <p:cNvPicPr>
            <a:picLocks noChangeAspect="1"/>
          </p:cNvPicPr>
          <p:nvPr userDrawn="1"/>
        </p:nvPicPr>
        <p:blipFill>
          <a:blip r:embed="rId2"/>
          <a:srcRect/>
          <a:stretch>
            <a:fillRect/>
          </a:stretch>
        </p:blipFill>
        <p:spPr bwMode="auto">
          <a:xfrm>
            <a:off x="360362" y="6324600"/>
            <a:ext cx="1773238" cy="440782"/>
          </a:xfrm>
          <a:prstGeom prst="rect">
            <a:avLst/>
          </a:prstGeom>
          <a:noFill/>
          <a:ln w="9525">
            <a:noFill/>
            <a:miter lim="800000"/>
            <a:headEnd/>
            <a:tailEnd/>
          </a:ln>
        </p:spPr>
      </p:pic>
      <p:sp>
        <p:nvSpPr>
          <p:cNvPr id="16" name="Footer Placeholder 4"/>
          <p:cNvSpPr>
            <a:spLocks noGrp="1"/>
          </p:cNvSpPr>
          <p:nvPr>
            <p:ph type="ftr" sz="quarter" idx="11"/>
          </p:nvPr>
        </p:nvSpPr>
        <p:spPr>
          <a:xfrm>
            <a:off x="3314700" y="6356350"/>
            <a:ext cx="2514600" cy="365125"/>
          </a:xfrm>
          <a:prstGeom prst="rect">
            <a:avLst/>
          </a:prstGeom>
        </p:spPr>
        <p:txBody>
          <a:bodyPr lIns="64284" tIns="32142" rIns="64284" bIns="32142"/>
          <a:lstStyle>
            <a:lvl1pPr algn="ctr">
              <a:defRPr sz="1000">
                <a:solidFill>
                  <a:schemeClr val="bg2"/>
                </a:solidFill>
                <a:latin typeface="+mn-lt"/>
                <a:cs typeface="ヒラギノ角ゴ ProN W3" pitchFamily="-109" charset="-128"/>
                <a:sym typeface="Arial" pitchFamily="-109" charset="0"/>
              </a:defRPr>
            </a:lvl1pPr>
          </a:lstStyle>
          <a:p>
            <a:pPr fontAlgn="base">
              <a:spcBef>
                <a:spcPct val="0"/>
              </a:spcBef>
              <a:spcAft>
                <a:spcPct val="0"/>
              </a:spcAft>
              <a:defRPr/>
            </a:pPr>
            <a:endParaRPr lang="en-US" dirty="0">
              <a:solidFill>
                <a:srgbClr val="808080"/>
              </a:solidFill>
              <a:ea typeface="ヒラギノ角ゴ ProN W3" pitchFamily="-109" charset="-128"/>
            </a:endParaRPr>
          </a:p>
        </p:txBody>
      </p:sp>
      <p:sp>
        <p:nvSpPr>
          <p:cNvPr id="17" name="Slide Number Placeholder 5"/>
          <p:cNvSpPr>
            <a:spLocks noGrp="1"/>
          </p:cNvSpPr>
          <p:nvPr>
            <p:ph type="sldNum" sz="quarter" idx="12"/>
          </p:nvPr>
        </p:nvSpPr>
        <p:spPr>
          <a:xfrm>
            <a:off x="8488680" y="6356350"/>
            <a:ext cx="274320" cy="365125"/>
          </a:xfrm>
          <a:prstGeom prst="rect">
            <a:avLst/>
          </a:prstGeom>
        </p:spPr>
        <p:txBody>
          <a:bodyPr vert="horz" wrap="square" lIns="0" tIns="32142" rIns="0" bIns="32142" numCol="1" anchor="b" anchorCtr="0" compatLnSpc="1">
            <a:prstTxWarp prst="textNoShape">
              <a:avLst/>
            </a:prstTxWarp>
          </a:bodyPr>
          <a:lstStyle>
            <a:lvl1pPr algn="r">
              <a:defRPr sz="800">
                <a:solidFill>
                  <a:schemeClr val="tx2"/>
                </a:solidFill>
                <a:latin typeface="+mn-lt"/>
              </a:defRPr>
            </a:lvl1pPr>
          </a:lstStyle>
          <a:p>
            <a:pPr fontAlgn="base">
              <a:spcBef>
                <a:spcPct val="0"/>
              </a:spcBef>
              <a:spcAft>
                <a:spcPct val="0"/>
              </a:spcAft>
              <a:defRPr/>
            </a:pPr>
            <a:fld id="{567412FE-6043-447B-ABC1-07D8873983BD}" type="slidenum">
              <a:rPr lang="en-US" smtClean="0">
                <a:solidFill>
                  <a:srgbClr val="245D21"/>
                </a:solidFill>
                <a:ea typeface="ヒラギノ角ゴ ProN W3" pitchFamily="-109" charset="-128"/>
                <a:sym typeface="Arial" charset="0"/>
              </a:rPr>
              <a:pPr fontAlgn="base">
                <a:spcBef>
                  <a:spcPct val="0"/>
                </a:spcBef>
                <a:spcAft>
                  <a:spcPct val="0"/>
                </a:spcAft>
                <a:defRPr/>
              </a:pPr>
              <a:t>‹#›</a:t>
            </a:fld>
            <a:endParaRPr lang="en-US" dirty="0">
              <a:solidFill>
                <a:srgbClr val="245D21"/>
              </a:solidFill>
              <a:ea typeface="ヒラギノ角ゴ ProN W3" pitchFamily="-109" charset="-128"/>
              <a:sym typeface="Arial" charset="0"/>
            </a:endParaRPr>
          </a:p>
        </p:txBody>
      </p:sp>
      <p:sp>
        <p:nvSpPr>
          <p:cNvPr id="18" name="Date Placeholder 2"/>
          <p:cNvSpPr>
            <a:spLocks noGrp="1"/>
          </p:cNvSpPr>
          <p:nvPr>
            <p:ph type="dt" sz="half" idx="10"/>
          </p:nvPr>
        </p:nvSpPr>
        <p:spPr>
          <a:xfrm>
            <a:off x="5867400" y="6355715"/>
            <a:ext cx="2590800" cy="365760"/>
          </a:xfrm>
          <a:prstGeom prst="rect">
            <a:avLst/>
          </a:prstGeom>
        </p:spPr>
        <p:txBody>
          <a:bodyPr vert="horz" wrap="square" lIns="0" tIns="32142" rIns="0" bIns="32142" numCol="1" anchor="b" anchorCtr="0" compatLnSpc="1">
            <a:prstTxWarp prst="textNoShape">
              <a:avLst/>
            </a:prstTxWarp>
          </a:bodyPr>
          <a:lstStyle>
            <a:lvl1pPr>
              <a:defRPr sz="800" cap="all" baseline="0">
                <a:solidFill>
                  <a:schemeClr val="tx2"/>
                </a:solidFill>
                <a:latin typeface="+mn-lt"/>
              </a:defRPr>
            </a:lvl1pPr>
          </a:lstStyle>
          <a:p>
            <a:pPr algn="r" fontAlgn="base">
              <a:spcBef>
                <a:spcPct val="0"/>
              </a:spcBef>
              <a:spcAft>
                <a:spcPct val="0"/>
              </a:spcAft>
              <a:defRPr/>
            </a:pPr>
            <a:endParaRPr lang="en-US" dirty="0">
              <a:solidFill>
                <a:srgbClr val="245D21"/>
              </a:solidFill>
              <a:ea typeface="ヒラギノ角ゴ ProN W3" pitchFamily="-109" charset="-128"/>
              <a:sym typeface="Arial" charset="0"/>
            </a:endParaRPr>
          </a:p>
        </p:txBody>
      </p:sp>
    </p:spTree>
    <p:extLst>
      <p:ext uri="{BB962C8B-B14F-4D97-AF65-F5344CB8AC3E}">
        <p14:creationId xmlns:p14="http://schemas.microsoft.com/office/powerpoint/2010/main" val="9004697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76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Title 7"/>
          <p:cNvSpPr>
            <a:spLocks noGrp="1"/>
          </p:cNvSpPr>
          <p:nvPr>
            <p:ph type="title" hasCustomPrompt="1"/>
          </p:nvPr>
        </p:nvSpPr>
        <p:spPr>
          <a:xfrm>
            <a:off x="381000" y="3048000"/>
            <a:ext cx="8382000" cy="609600"/>
          </a:xfrm>
          <a:prstGeom prst="rect">
            <a:avLst/>
          </a:prstGeom>
        </p:spPr>
        <p:txBody>
          <a:bodyPr lIns="0" rIns="0"/>
          <a:lstStyle>
            <a:lvl1pPr algn="l">
              <a:defRPr sz="4000" b="1" cap="all" baseline="0"/>
            </a:lvl1pPr>
          </a:lstStyle>
          <a:p>
            <a:r>
              <a:rPr lang="en-US" dirty="0"/>
              <a:t>Section Title</a:t>
            </a:r>
          </a:p>
        </p:txBody>
      </p:sp>
      <p:pic>
        <p:nvPicPr>
          <p:cNvPr id="6" name="Picture 10" descr="CFPB_Horizontal_RGB.eps"/>
          <p:cNvPicPr>
            <a:picLocks noChangeAspect="1"/>
          </p:cNvPicPr>
          <p:nvPr userDrawn="1"/>
        </p:nvPicPr>
        <p:blipFill>
          <a:blip r:embed="rId2"/>
          <a:srcRect/>
          <a:stretch>
            <a:fillRect/>
          </a:stretch>
        </p:blipFill>
        <p:spPr bwMode="auto">
          <a:xfrm>
            <a:off x="360362" y="6324600"/>
            <a:ext cx="1773238" cy="440782"/>
          </a:xfrm>
          <a:prstGeom prst="rect">
            <a:avLst/>
          </a:prstGeom>
          <a:noFill/>
          <a:ln w="9525">
            <a:noFill/>
            <a:miter lim="800000"/>
            <a:headEnd/>
            <a:tailEnd/>
          </a:ln>
        </p:spPr>
      </p:pic>
      <p:sp>
        <p:nvSpPr>
          <p:cNvPr id="7" name="Footer Placeholder 4"/>
          <p:cNvSpPr>
            <a:spLocks noGrp="1"/>
          </p:cNvSpPr>
          <p:nvPr>
            <p:ph type="ftr" sz="quarter" idx="11"/>
          </p:nvPr>
        </p:nvSpPr>
        <p:spPr>
          <a:xfrm>
            <a:off x="3314700" y="6356350"/>
            <a:ext cx="2514600" cy="365125"/>
          </a:xfrm>
          <a:prstGeom prst="rect">
            <a:avLst/>
          </a:prstGeom>
        </p:spPr>
        <p:txBody>
          <a:bodyPr lIns="64284" tIns="32142" rIns="64284" bIns="32142"/>
          <a:lstStyle>
            <a:lvl1pPr algn="ctr">
              <a:defRPr sz="1000">
                <a:solidFill>
                  <a:schemeClr val="bg2"/>
                </a:solidFill>
                <a:latin typeface="+mn-lt"/>
                <a:cs typeface="ヒラギノ角ゴ ProN W3" pitchFamily="-109" charset="-128"/>
                <a:sym typeface="Arial" pitchFamily="-109" charset="0"/>
              </a:defRPr>
            </a:lvl1pPr>
          </a:lstStyle>
          <a:p>
            <a:pPr fontAlgn="base">
              <a:spcBef>
                <a:spcPct val="0"/>
              </a:spcBef>
              <a:spcAft>
                <a:spcPct val="0"/>
              </a:spcAft>
              <a:defRPr/>
            </a:pPr>
            <a:endParaRPr lang="en-US" dirty="0">
              <a:solidFill>
                <a:srgbClr val="808080"/>
              </a:solidFill>
              <a:ea typeface="ヒラギノ角ゴ ProN W3" pitchFamily="-109" charset="-128"/>
            </a:endParaRPr>
          </a:p>
        </p:txBody>
      </p:sp>
      <p:sp>
        <p:nvSpPr>
          <p:cNvPr id="8" name="Slide Number Placeholder 5"/>
          <p:cNvSpPr>
            <a:spLocks noGrp="1"/>
          </p:cNvSpPr>
          <p:nvPr>
            <p:ph type="sldNum" sz="quarter" idx="12"/>
          </p:nvPr>
        </p:nvSpPr>
        <p:spPr>
          <a:xfrm>
            <a:off x="8488680" y="6356350"/>
            <a:ext cx="274320" cy="365125"/>
          </a:xfrm>
          <a:prstGeom prst="rect">
            <a:avLst/>
          </a:prstGeom>
        </p:spPr>
        <p:txBody>
          <a:bodyPr vert="horz" wrap="square" lIns="0" tIns="32142" rIns="0" bIns="32142" numCol="1" anchor="b" anchorCtr="0" compatLnSpc="1">
            <a:prstTxWarp prst="textNoShape">
              <a:avLst/>
            </a:prstTxWarp>
          </a:bodyPr>
          <a:lstStyle>
            <a:lvl1pPr algn="r">
              <a:defRPr sz="800">
                <a:solidFill>
                  <a:schemeClr val="tx2"/>
                </a:solidFill>
                <a:latin typeface="+mn-lt"/>
              </a:defRPr>
            </a:lvl1pPr>
          </a:lstStyle>
          <a:p>
            <a:pPr fontAlgn="base">
              <a:spcBef>
                <a:spcPct val="0"/>
              </a:spcBef>
              <a:spcAft>
                <a:spcPct val="0"/>
              </a:spcAft>
              <a:defRPr/>
            </a:pPr>
            <a:fld id="{567412FE-6043-447B-ABC1-07D8873983BD}" type="slidenum">
              <a:rPr lang="en-US" smtClean="0">
                <a:solidFill>
                  <a:srgbClr val="245D21"/>
                </a:solidFill>
                <a:ea typeface="ヒラギノ角ゴ ProN W3" pitchFamily="-109" charset="-128"/>
                <a:sym typeface="Arial" charset="0"/>
              </a:rPr>
              <a:pPr fontAlgn="base">
                <a:spcBef>
                  <a:spcPct val="0"/>
                </a:spcBef>
                <a:spcAft>
                  <a:spcPct val="0"/>
                </a:spcAft>
                <a:defRPr/>
              </a:pPr>
              <a:t>‹#›</a:t>
            </a:fld>
            <a:endParaRPr lang="en-US" dirty="0">
              <a:solidFill>
                <a:srgbClr val="245D21"/>
              </a:solidFill>
              <a:ea typeface="ヒラギノ角ゴ ProN W3" pitchFamily="-109" charset="-128"/>
              <a:sym typeface="Arial" charset="0"/>
            </a:endParaRPr>
          </a:p>
        </p:txBody>
      </p:sp>
      <p:sp>
        <p:nvSpPr>
          <p:cNvPr id="9" name="Date Placeholder 2"/>
          <p:cNvSpPr>
            <a:spLocks noGrp="1"/>
          </p:cNvSpPr>
          <p:nvPr>
            <p:ph type="dt" sz="half" idx="10"/>
          </p:nvPr>
        </p:nvSpPr>
        <p:spPr>
          <a:xfrm>
            <a:off x="5867400" y="6355715"/>
            <a:ext cx="2590800" cy="365760"/>
          </a:xfrm>
          <a:prstGeom prst="rect">
            <a:avLst/>
          </a:prstGeom>
        </p:spPr>
        <p:txBody>
          <a:bodyPr vert="horz" wrap="square" lIns="0" tIns="32142" rIns="0" bIns="32142" numCol="1" anchor="b" anchorCtr="0" compatLnSpc="1">
            <a:prstTxWarp prst="textNoShape">
              <a:avLst/>
            </a:prstTxWarp>
          </a:bodyPr>
          <a:lstStyle>
            <a:lvl1pPr>
              <a:defRPr sz="800" cap="all" baseline="0">
                <a:solidFill>
                  <a:schemeClr val="tx2"/>
                </a:solidFill>
                <a:latin typeface="+mn-lt"/>
              </a:defRPr>
            </a:lvl1pPr>
          </a:lstStyle>
          <a:p>
            <a:pPr algn="r" fontAlgn="base">
              <a:spcBef>
                <a:spcPct val="0"/>
              </a:spcBef>
              <a:spcAft>
                <a:spcPct val="0"/>
              </a:spcAft>
              <a:defRPr/>
            </a:pPr>
            <a:endParaRPr lang="en-US" dirty="0">
              <a:solidFill>
                <a:srgbClr val="245D21"/>
              </a:solidFill>
              <a:ea typeface="ヒラギノ角ゴ ProN W3" pitchFamily="-109" charset="-128"/>
              <a:sym typeface="Arial" charset="0"/>
            </a:endParaRPr>
          </a:p>
        </p:txBody>
      </p:sp>
      <p:cxnSp>
        <p:nvCxnSpPr>
          <p:cNvPr id="10" name="Straight Connector 9"/>
          <p:cNvCxnSpPr/>
          <p:nvPr userDrawn="1"/>
        </p:nvCxnSpPr>
        <p:spPr bwMode="auto">
          <a:xfrm>
            <a:off x="402336" y="3733800"/>
            <a:ext cx="838504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7402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400" dirty="0">
              <a:solidFill>
                <a:srgbClr val="000000"/>
              </a:solidFill>
              <a:latin typeface="Arial" charset="0"/>
              <a:ea typeface="ヒラギノ角ゴ ProN W3" pitchFamily="-109" charset="-128"/>
              <a:sym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000000"/>
              </a:solidFill>
              <a:latin typeface="Arial" charset="0"/>
              <a:ea typeface="ヒラギノ角ゴ ProN W3" pitchFamily="-109" charset="-128"/>
              <a:sym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E17F0E8C-434C-40E6-A369-302FE05C2268}" type="slidenum">
              <a:rPr lang="en-US" sz="2400">
                <a:solidFill>
                  <a:srgbClr val="000000"/>
                </a:solidFill>
                <a:latin typeface="Arial" charset="0"/>
                <a:ea typeface="ヒラギノ角ゴ ProN W3" pitchFamily="-109" charset="-128"/>
                <a:sym typeface="Arial" charset="0"/>
              </a:rPr>
              <a:pPr fontAlgn="base">
                <a:spcBef>
                  <a:spcPct val="0"/>
                </a:spcBef>
                <a:spcAft>
                  <a:spcPct val="0"/>
                </a:spcAft>
              </a:pPr>
              <a:t>‹#›</a:t>
            </a:fld>
            <a:endParaRPr lang="en-US" sz="2400" dirty="0">
              <a:solidFill>
                <a:srgbClr val="000000"/>
              </a:solidFill>
              <a:latin typeface="Arial" charset="0"/>
              <a:ea typeface="ヒラギノ角ゴ ProN W3" pitchFamily="-109" charset="-128"/>
              <a:sym typeface="Arial" charset="0"/>
            </a:endParaRPr>
          </a:p>
        </p:txBody>
      </p:sp>
    </p:spTree>
    <p:extLst>
      <p:ext uri="{BB962C8B-B14F-4D97-AF65-F5344CB8AC3E}">
        <p14:creationId xmlns:p14="http://schemas.microsoft.com/office/powerpoint/2010/main" val="2112086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Freeform 8"/>
          <p:cNvSpPr>
            <a:spLocks noChangeArrowheads="1"/>
          </p:cNvSpPr>
          <p:nvPr userDrawn="1"/>
        </p:nvSpPr>
        <p:spPr bwMode="auto">
          <a:xfrm>
            <a:off x="0" y="-3509"/>
            <a:ext cx="9152930" cy="5491759"/>
          </a:xfrm>
          <a:custGeom>
            <a:avLst/>
            <a:gdLst>
              <a:gd name="T0" fmla="*/ 0 w 13004800"/>
              <a:gd name="T1" fmla="*/ 0 h 7810500"/>
              <a:gd name="T2" fmla="*/ 13274121 w 13004800"/>
              <a:gd name="T3" fmla="*/ 0 h 7810500"/>
              <a:gd name="T4" fmla="*/ 13274121 w 13004800"/>
              <a:gd name="T5" fmla="*/ 6261100 h 7810500"/>
              <a:gd name="T6" fmla="*/ 0 w 13004800"/>
              <a:gd name="T7" fmla="*/ 7810500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rgbClr val="3FA13A"/>
          </a:solidFill>
          <a:ln>
            <a:noFill/>
          </a:ln>
          <a:extLst/>
        </p:spPr>
        <p:txBody>
          <a:bodyPr lIns="64281" tIns="32140" rIns="64281" bIns="32140"/>
          <a:lstStyle/>
          <a:p>
            <a:pPr fontAlgn="base">
              <a:spcBef>
                <a:spcPct val="0"/>
              </a:spcBef>
              <a:spcAft>
                <a:spcPct val="0"/>
              </a:spcAft>
            </a:pPr>
            <a:endParaRPr lang="en-US" sz="2400" dirty="0">
              <a:solidFill>
                <a:srgbClr val="000000"/>
              </a:solidFill>
              <a:latin typeface="Arial" charset="0"/>
              <a:ea typeface="ヒラギノ角ゴ ProN W3" pitchFamily="-109" charset="-128"/>
              <a:sym typeface="Arial" charset="0"/>
            </a:endParaRPr>
          </a:p>
        </p:txBody>
      </p:sp>
      <p:sp>
        <p:nvSpPr>
          <p:cNvPr id="8" name="Title 1"/>
          <p:cNvSpPr>
            <a:spLocks noGrp="1"/>
          </p:cNvSpPr>
          <p:nvPr>
            <p:ph type="title" hasCustomPrompt="1"/>
          </p:nvPr>
        </p:nvSpPr>
        <p:spPr>
          <a:xfrm>
            <a:off x="536222" y="1731245"/>
            <a:ext cx="8102635" cy="1956280"/>
          </a:xfrm>
          <a:prstGeom prst="rect">
            <a:avLst/>
          </a:prstGeom>
        </p:spPr>
        <p:txBody>
          <a:bodyPr vert="horz" lIns="64291" tIns="32146" rIns="64291" bIns="32146"/>
          <a:lstStyle>
            <a:lvl1pPr algn="l">
              <a:defRPr sz="4000" baseline="0">
                <a:solidFill>
                  <a:srgbClr val="FFFFFF"/>
                </a:solidFill>
                <a:latin typeface="Arial"/>
                <a:cs typeface="Arial"/>
              </a:defRPr>
            </a:lvl1pPr>
          </a:lstStyle>
          <a:p>
            <a:r>
              <a:rPr lang="en-US" dirty="0"/>
              <a:t>Click to add presentation title</a:t>
            </a:r>
          </a:p>
        </p:txBody>
      </p:sp>
      <p:sp>
        <p:nvSpPr>
          <p:cNvPr id="9" name="Text Placeholder 22"/>
          <p:cNvSpPr>
            <a:spLocks noGrp="1"/>
          </p:cNvSpPr>
          <p:nvPr>
            <p:ph type="body" sz="quarter" idx="13"/>
          </p:nvPr>
        </p:nvSpPr>
        <p:spPr>
          <a:xfrm>
            <a:off x="536222" y="3695002"/>
            <a:ext cx="3200449" cy="342554"/>
          </a:xfrm>
          <a:prstGeom prst="rect">
            <a:avLst/>
          </a:prstGeom>
        </p:spPr>
        <p:txBody>
          <a:bodyPr vert="horz"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hasCustomPrompt="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dirty="0"/>
              <a:t>MONTH, DAY YEAR</a:t>
            </a:r>
          </a:p>
        </p:txBody>
      </p:sp>
    </p:spTree>
    <p:extLst>
      <p:ext uri="{BB962C8B-B14F-4D97-AF65-F5344CB8AC3E}">
        <p14:creationId xmlns:p14="http://schemas.microsoft.com/office/powerpoint/2010/main" val="1621006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a:t>
            </a:r>
          </a:p>
        </p:txBody>
      </p:sp>
      <p:sp>
        <p:nvSpPr>
          <p:cNvPr id="11"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srgbClr val="000000">
                  <a:tint val="75000"/>
                </a:srgbClr>
              </a:solidFill>
              <a:latin typeface="Arial" charset="0"/>
              <a:ea typeface="ヒラギノ角ゴ ProN W3" pitchFamily="-109" charset="-128"/>
              <a:sym typeface="Arial" charset="0"/>
            </a:endParaRPr>
          </a:p>
        </p:txBody>
      </p:sp>
      <p:sp>
        <p:nvSpPr>
          <p:cNvPr id="12"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srgbClr val="000000">
                  <a:tint val="75000"/>
                </a:srgbClr>
              </a:solidFill>
              <a:latin typeface="Arial" charset="0"/>
              <a:ea typeface="ヒラギノ角ゴ ProN W3" pitchFamily="-109" charset="-128"/>
              <a:sym typeface="Arial" charset="0"/>
            </a:endParaRPr>
          </a:p>
        </p:txBody>
      </p:sp>
    </p:spTree>
    <p:extLst>
      <p:ext uri="{BB962C8B-B14F-4D97-AF65-F5344CB8AC3E}">
        <p14:creationId xmlns:p14="http://schemas.microsoft.com/office/powerpoint/2010/main" val="4146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57495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pic>
        <p:nvPicPr>
          <p:cNvPr id="2" name="Picture 1"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sp>
        <p:nvSpPr>
          <p:cNvPr id="3" name="Title 2"/>
          <p:cNvSpPr>
            <a:spLocks noGrp="1"/>
          </p:cNvSpPr>
          <p:nvPr>
            <p:ph type="title"/>
          </p:nvPr>
        </p:nvSpPr>
        <p:spPr>
          <a:xfrm>
            <a:off x="553641" y="2164953"/>
            <a:ext cx="8036720" cy="743347"/>
          </a:xfrm>
        </p:spPr>
        <p:txBody>
          <a:bodyPr>
            <a:normAutofit/>
          </a:bodyPr>
          <a:lstStyle>
            <a:lvl1pPr>
              <a:defRPr sz="4000" b="0">
                <a:solidFill>
                  <a:schemeClr val="tx2"/>
                </a:solidFill>
                <a:latin typeface="Arial"/>
                <a:cs typeface="Arial"/>
              </a:defRPr>
            </a:lvl1pPr>
          </a:lstStyle>
          <a:p>
            <a:r>
              <a:rPr lang="en-US" dirty="0"/>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sz="1600">
                <a:solidFill>
                  <a:schemeClr val="accent3">
                    <a:lumMod val="75000"/>
                  </a:schemeClr>
                </a:solidFill>
                <a:latin typeface="+mj-lt"/>
                <a:cs typeface="Arial"/>
              </a:defRPr>
            </a:lvl1pPr>
          </a:lstStyle>
          <a:p>
            <a:pPr lvl="0"/>
            <a:r>
              <a:rPr lang="en-US" dirty="0"/>
              <a:t>Click to edit Master text styles</a:t>
            </a:r>
          </a:p>
        </p:txBody>
      </p:sp>
      <p:pic>
        <p:nvPicPr>
          <p:cNvPr id="4" name="Picture 3" descr="cfpb_logo_2tone_horiz_rgb.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306" y="4389242"/>
            <a:ext cx="2779395" cy="1089298"/>
          </a:xfrm>
          <a:prstGeom prst="rect">
            <a:avLst/>
          </a:prstGeom>
        </p:spPr>
      </p:pic>
    </p:spTree>
    <p:extLst>
      <p:ext uri="{BB962C8B-B14F-4D97-AF65-F5344CB8AC3E}">
        <p14:creationId xmlns:p14="http://schemas.microsoft.com/office/powerpoint/2010/main" val="3263606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01820">
                  <a:tint val="75000"/>
                </a:srgbClr>
              </a:solidFill>
            </a:endParaRPr>
          </a:p>
        </p:txBody>
      </p:sp>
      <p:sp>
        <p:nvSpPr>
          <p:cNvPr id="3" name="Footer Placeholder 2"/>
          <p:cNvSpPr>
            <a:spLocks noGrp="1"/>
          </p:cNvSpPr>
          <p:nvPr>
            <p:ph type="ftr" sz="quarter" idx="11"/>
          </p:nvPr>
        </p:nvSpPr>
        <p:spPr>
          <a:xfrm>
            <a:off x="5694760" y="6173788"/>
            <a:ext cx="2895600" cy="365125"/>
          </a:xfrm>
          <a:prstGeom prst="rect">
            <a:avLst/>
          </a:prstGeom>
        </p:spPr>
        <p:txBody>
          <a:bodyPr/>
          <a:lstStyle/>
          <a:p>
            <a:pPr defTabSz="457200"/>
            <a:endParaRPr lang="en-US" dirty="0">
              <a:solidFill>
                <a:srgbClr val="101820"/>
              </a:solidFill>
            </a:endParaRPr>
          </a:p>
        </p:txBody>
      </p:sp>
      <p:sp>
        <p:nvSpPr>
          <p:cNvPr id="4" name="Slide Number Placeholder 3"/>
          <p:cNvSpPr>
            <a:spLocks noGrp="1"/>
          </p:cNvSpPr>
          <p:nvPr>
            <p:ph type="sldNum" sz="quarter" idx="12"/>
          </p:nvPr>
        </p:nvSpPr>
        <p:spPr/>
        <p:txBody>
          <a:bodyPr/>
          <a:lstStyle/>
          <a:p>
            <a:fld id="{52F4EA49-4DE8-45E5-9319-BFA5B182D417}" type="slidenum">
              <a:rPr lang="en-US" smtClean="0">
                <a:solidFill>
                  <a:srgbClr val="101820">
                    <a:tint val="75000"/>
                  </a:srgbClr>
                </a:solidFill>
              </a:rPr>
              <a:pPr/>
              <a:t>‹#›</a:t>
            </a:fld>
            <a:endParaRPr lang="en-US">
              <a:solidFill>
                <a:srgbClr val="101820">
                  <a:tint val="75000"/>
                </a:srgbClr>
              </a:solidFill>
            </a:endParaRPr>
          </a:p>
        </p:txBody>
      </p:sp>
    </p:spTree>
    <p:extLst>
      <p:ext uri="{BB962C8B-B14F-4D97-AF65-F5344CB8AC3E}">
        <p14:creationId xmlns:p14="http://schemas.microsoft.com/office/powerpoint/2010/main" val="1081643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sp>
        <p:nvSpPr>
          <p:cNvPr id="7"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553641" y="1524000"/>
            <a:ext cx="8036720"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3754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903112" y="2300174"/>
            <a:ext cx="7309556"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2"/>
                </a:solidFill>
              </a:defRPr>
            </a:lvl1pPr>
          </a:lstStyle>
          <a:p>
            <a:r>
              <a:rPr lang="en-US" dirty="0"/>
              <a:t>Click to add text</a:t>
            </a:r>
          </a:p>
        </p:txBody>
      </p:sp>
      <p:sp>
        <p:nvSpPr>
          <p:cNvPr id="22" name="Subtitle 2"/>
          <p:cNvSpPr>
            <a:spLocks noGrp="1"/>
          </p:cNvSpPr>
          <p:nvPr>
            <p:ph type="subTitle" idx="1" hasCustomPrompt="1"/>
          </p:nvPr>
        </p:nvSpPr>
        <p:spPr>
          <a:xfrm>
            <a:off x="903112" y="3202725"/>
            <a:ext cx="7309555"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pic>
        <p:nvPicPr>
          <p:cNvPr id="7" name="Picture 6" descr="cfpb_logo_2tone_small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177" y="6045992"/>
            <a:ext cx="1943100" cy="673100"/>
          </a:xfrm>
          <a:prstGeom prst="rect">
            <a:avLst/>
          </a:prstGeom>
        </p:spPr>
      </p:pic>
    </p:spTree>
    <p:extLst>
      <p:ext uri="{BB962C8B-B14F-4D97-AF65-F5344CB8AC3E}">
        <p14:creationId xmlns:p14="http://schemas.microsoft.com/office/powerpoint/2010/main" val="3874776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4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735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4"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8355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2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24" name="Content Placeholder 2"/>
          <p:cNvSpPr>
            <a:spLocks noGrp="1"/>
          </p:cNvSpPr>
          <p:nvPr>
            <p:ph sz="half" idx="1" hasCustomPrompt="1"/>
          </p:nvPr>
        </p:nvSpPr>
        <p:spPr>
          <a:xfrm>
            <a:off x="457200" y="1350183"/>
            <a:ext cx="813316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dirty="0">
                <a:solidFill>
                  <a:srgbClr val="101820">
                    <a:tint val="75000"/>
                  </a:srgbClr>
                </a:solidFill>
              </a:rPr>
              <a:t>CFPB</a:t>
            </a:r>
          </a:p>
        </p:txBody>
      </p:sp>
    </p:spTree>
    <p:extLst>
      <p:ext uri="{BB962C8B-B14F-4D97-AF65-F5344CB8AC3E}">
        <p14:creationId xmlns:p14="http://schemas.microsoft.com/office/powerpoint/2010/main" val="3135196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53644" y="2098849"/>
            <a:ext cx="3847345" cy="3717751"/>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4741504"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4741504" y="2098849"/>
            <a:ext cx="3848856" cy="3717751"/>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6"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19" name="Text Placeholder 4"/>
          <p:cNvSpPr>
            <a:spLocks noGrp="1"/>
          </p:cNvSpPr>
          <p:nvPr>
            <p:ph type="body" sz="quarter" idx="12" hasCustomPrompt="1"/>
          </p:nvPr>
        </p:nvSpPr>
        <p:spPr>
          <a:xfrm>
            <a:off x="533400"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Footer Placeholder 4"/>
          <p:cNvSpPr>
            <a:spLocks noGrp="1"/>
          </p:cNvSpPr>
          <p:nvPr>
            <p:ph type="ftr" sz="quarter" idx="1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sp>
        <p:nvSpPr>
          <p:cNvPr id="10"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75543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sp>
        <p:nvSpPr>
          <p:cNvPr id="6"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09645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101820">
                  <a:tint val="75000"/>
                </a:srgbClr>
              </a:solidFill>
            </a:endParaRPr>
          </a:p>
        </p:txBody>
      </p:sp>
      <p:sp>
        <p:nvSpPr>
          <p:cNvPr id="3" name="Footer Placeholder 2"/>
          <p:cNvSpPr>
            <a:spLocks noGrp="1"/>
          </p:cNvSpPr>
          <p:nvPr>
            <p:ph type="ftr" sz="quarter" idx="11"/>
          </p:nvPr>
        </p:nvSpPr>
        <p:spPr>
          <a:xfrm>
            <a:off x="5694760" y="6173788"/>
            <a:ext cx="2895600" cy="365125"/>
          </a:xfrm>
          <a:prstGeom prst="rect">
            <a:avLst/>
          </a:prstGeom>
        </p:spPr>
        <p:txBody>
          <a:bodyPr/>
          <a:lstStyle/>
          <a:p>
            <a:pPr defTabSz="457200"/>
            <a:endParaRPr lang="en-US">
              <a:solidFill>
                <a:srgbClr val="101820"/>
              </a:solidFill>
            </a:endParaRPr>
          </a:p>
        </p:txBody>
      </p:sp>
      <p:sp>
        <p:nvSpPr>
          <p:cNvPr id="6" name="Rectangle 5"/>
          <p:cNvSpPr/>
          <p:nvPr userDrawn="1"/>
        </p:nvSpPr>
        <p:spPr bwMode="auto">
          <a:xfrm>
            <a:off x="1"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5"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4256123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24" name="Content Placeholder 2"/>
          <p:cNvSpPr>
            <a:spLocks noGrp="1"/>
          </p:cNvSpPr>
          <p:nvPr>
            <p:ph sz="half" idx="1" hasCustomPrompt="1"/>
          </p:nvPr>
        </p:nvSpPr>
        <p:spPr>
          <a:xfrm>
            <a:off x="553643" y="1549400"/>
            <a:ext cx="8036719" cy="4326746"/>
          </a:xfrm>
          <a:prstGeom prst="rect">
            <a:avLst/>
          </a:prstGeom>
        </p:spPr>
        <p:txBody>
          <a:bodyPr/>
          <a:lstStyle>
            <a:lvl1pPr marL="452628" indent="-457200">
              <a:buFont typeface="+mj-lt"/>
              <a:buAutoNum type="arabicPeriod"/>
              <a:defRPr sz="2000"/>
            </a:lvl1pPr>
            <a:lvl2pPr marL="800100" indent="-342900">
              <a:spcBef>
                <a:spcPts val="1000"/>
              </a:spcBef>
              <a:buSzPct val="100000"/>
              <a:buFont typeface="+mj-lt"/>
              <a:buAutoNum type="alphaLcPeriod"/>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sp>
        <p:nvSpPr>
          <p:cNvPr id="7"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26652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16" name="Text Placeholder 3"/>
          <p:cNvSpPr>
            <a:spLocks noGrp="1"/>
          </p:cNvSpPr>
          <p:nvPr>
            <p:ph type="body" sz="half" idx="10" hasCustomPrompt="1"/>
          </p:nvPr>
        </p:nvSpPr>
        <p:spPr>
          <a:xfrm>
            <a:off x="5414523" y="1549401"/>
            <a:ext cx="3175841"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572256" y="1549399"/>
            <a:ext cx="4517885" cy="3880719"/>
          </a:xfrm>
        </p:spPr>
        <p:txBody>
          <a:bodyPr/>
          <a:lstStyle>
            <a:lvl1pPr marL="0" indent="0">
              <a:buNone/>
              <a:defRPr/>
            </a:lvl1pPr>
          </a:lstStyle>
          <a:p>
            <a:pPr lvl="0"/>
            <a:r>
              <a:rPr lang="en-US" dirty="0"/>
              <a:t>Insert chart here</a:t>
            </a: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67187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16375"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3471" y="6112080"/>
            <a:ext cx="423309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19" name="Text Placeholder 3"/>
          <p:cNvSpPr>
            <a:spLocks noGrp="1"/>
          </p:cNvSpPr>
          <p:nvPr>
            <p:ph type="body" sz="half" idx="11" hasCustomPrompt="1"/>
          </p:nvPr>
        </p:nvSpPr>
        <p:spPr>
          <a:xfrm>
            <a:off x="5494465" y="564185"/>
            <a:ext cx="3175841"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spTree>
    <p:extLst>
      <p:ext uri="{BB962C8B-B14F-4D97-AF65-F5344CB8AC3E}">
        <p14:creationId xmlns:p14="http://schemas.microsoft.com/office/powerpoint/2010/main" val="1053604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title (2)">
    <p:spTree>
      <p:nvGrpSpPr>
        <p:cNvPr id="1" name=""/>
        <p:cNvGrpSpPr/>
        <p:nvPr/>
      </p:nvGrpSpPr>
      <p:grpSpPr>
        <a:xfrm>
          <a:off x="0" y="0"/>
          <a:ext cx="0" cy="0"/>
          <a:chOff x="0" y="0"/>
          <a:chExt cx="0" cy="0"/>
        </a:xfrm>
      </p:grpSpPr>
      <p:sp>
        <p:nvSpPr>
          <p:cNvPr id="11" name="Rectangle 10"/>
          <p:cNvSpPr/>
          <p:nvPr userDrawn="1"/>
        </p:nvSpPr>
        <p:spPr bwMode="auto">
          <a:xfrm>
            <a:off x="0"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17" name="Text Placeholder 5"/>
          <p:cNvSpPr>
            <a:spLocks noGrp="1"/>
          </p:cNvSpPr>
          <p:nvPr>
            <p:ph type="body" sz="quarter" idx="10" hasCustomPrompt="1"/>
          </p:nvPr>
        </p:nvSpPr>
        <p:spPr>
          <a:xfrm>
            <a:off x="4507471" y="6112080"/>
            <a:ext cx="4233097" cy="528224"/>
          </a:xfrm>
        </p:spPr>
        <p:txBody>
          <a:bodyPr>
            <a:normAutofit/>
          </a:bodyPr>
          <a:lstStyle>
            <a:lvl1pPr marL="0" indent="0" algn="r">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485021" y="564185"/>
            <a:ext cx="3175841" cy="705630"/>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Tree>
    <p:extLst>
      <p:ext uri="{BB962C8B-B14F-4D97-AF65-F5344CB8AC3E}">
        <p14:creationId xmlns:p14="http://schemas.microsoft.com/office/powerpoint/2010/main" val="1816154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485021" y="6112080"/>
            <a:ext cx="507475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485021" y="517967"/>
            <a:ext cx="8150979" cy="528224"/>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spTree>
    <p:extLst>
      <p:ext uri="{BB962C8B-B14F-4D97-AF65-F5344CB8AC3E}">
        <p14:creationId xmlns:p14="http://schemas.microsoft.com/office/powerpoint/2010/main" val="2760750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903109" y="2996623"/>
            <a:ext cx="7309555" cy="475281"/>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dirty="0"/>
          </a:p>
        </p:txBody>
      </p:sp>
      <p:sp>
        <p:nvSpPr>
          <p:cNvPr id="15"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8"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pic>
        <p:nvPicPr>
          <p:cNvPr id="7" name="Picture 6" descr="cfpb_logo_2tone_small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177" y="6045992"/>
            <a:ext cx="1943100" cy="673100"/>
          </a:xfrm>
          <a:prstGeom prst="rect">
            <a:avLst/>
          </a:prstGeom>
        </p:spPr>
      </p:pic>
    </p:spTree>
    <p:extLst>
      <p:ext uri="{BB962C8B-B14F-4D97-AF65-F5344CB8AC3E}">
        <p14:creationId xmlns:p14="http://schemas.microsoft.com/office/powerpoint/2010/main" val="1414318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low ink)">
    <p:spTree>
      <p:nvGrpSpPr>
        <p:cNvPr id="1" name=""/>
        <p:cNvGrpSpPr/>
        <p:nvPr/>
      </p:nvGrpSpPr>
      <p:grpSpPr>
        <a:xfrm>
          <a:off x="0" y="0"/>
          <a:ext cx="0" cy="0"/>
          <a:chOff x="0" y="0"/>
          <a:chExt cx="0" cy="0"/>
        </a:xfrm>
      </p:grpSpPr>
      <p:pic>
        <p:nvPicPr>
          <p:cNvPr id="2" name="Picture 1"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sp>
        <p:nvSpPr>
          <p:cNvPr id="4" name="Rectangle 3"/>
          <p:cNvSpPr/>
          <p:nvPr userDrawn="1"/>
        </p:nvSpPr>
        <p:spPr>
          <a:xfrm>
            <a:off x="10500" y="0"/>
            <a:ext cx="9143999"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srgbClr val="101820"/>
              </a:solidFill>
            </a:endParaRPr>
          </a:p>
        </p:txBody>
      </p:sp>
      <p:sp>
        <p:nvSpPr>
          <p:cNvPr id="3" name="Title 2"/>
          <p:cNvSpPr>
            <a:spLocks noGrp="1"/>
          </p:cNvSpPr>
          <p:nvPr>
            <p:ph type="title"/>
          </p:nvPr>
        </p:nvSpPr>
        <p:spPr>
          <a:xfrm>
            <a:off x="553641" y="2164953"/>
            <a:ext cx="8036720" cy="743347"/>
          </a:xfrm>
        </p:spPr>
        <p:txBody>
          <a:bodyPr>
            <a:normAutofit/>
          </a:bodyPr>
          <a:lstStyle>
            <a:lvl1pPr>
              <a:defRPr sz="4000" b="0">
                <a:solidFill>
                  <a:schemeClr val="tx2"/>
                </a:solidFill>
                <a:latin typeface="Arial"/>
                <a:cs typeface="Arial"/>
              </a:defRPr>
            </a:lvl1pPr>
          </a:lstStyle>
          <a:p>
            <a:r>
              <a:rPr lang="en-US" dirty="0"/>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sz="1600">
                <a:solidFill>
                  <a:schemeClr val="accent3">
                    <a:lumMod val="75000"/>
                  </a:schemeClr>
                </a:solidFill>
                <a:latin typeface="+mj-lt"/>
                <a:cs typeface="Arial"/>
              </a:defRPr>
            </a:lvl1pPr>
          </a:lstStyle>
          <a:p>
            <a:pPr lvl="0"/>
            <a:r>
              <a:rPr lang="en-US" dirty="0"/>
              <a:t>Click to edit Master text styles</a:t>
            </a:r>
          </a:p>
        </p:txBody>
      </p:sp>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428307" y="4396423"/>
            <a:ext cx="2779395" cy="1087755"/>
          </a:xfrm>
          <a:prstGeom prst="rect">
            <a:avLst/>
          </a:prstGeom>
        </p:spPr>
      </p:pic>
      <p:sp>
        <p:nvSpPr>
          <p:cNvPr id="5" name="Date Placeholder 4"/>
          <p:cNvSpPr>
            <a:spLocks noGrp="1"/>
          </p:cNvSpPr>
          <p:nvPr>
            <p:ph type="dt" sz="half" idx="11"/>
          </p:nvPr>
        </p:nvSpPr>
        <p:spPr>
          <a:xfrm>
            <a:off x="3124200" y="6173788"/>
            <a:ext cx="2133600" cy="365125"/>
          </a:xfrm>
          <a:prstGeom prst="rect">
            <a:avLst/>
          </a:prstGeom>
        </p:spPr>
        <p:txBody>
          <a:bodyPr/>
          <a:lstStyle/>
          <a:p>
            <a:endParaRPr lang="en-US" dirty="0">
              <a:solidFill>
                <a:srgbClr val="101820">
                  <a:tint val="75000"/>
                </a:srgbClr>
              </a:solidFill>
            </a:endParaRPr>
          </a:p>
        </p:txBody>
      </p:sp>
      <p:sp>
        <p:nvSpPr>
          <p:cNvPr id="8" name="Footer Placeholder 7"/>
          <p:cNvSpPr>
            <a:spLocks noGrp="1"/>
          </p:cNvSpPr>
          <p:nvPr>
            <p:ph type="ftr" sz="quarter" idx="12"/>
          </p:nvPr>
        </p:nvSpPr>
        <p:spPr>
          <a:xfrm>
            <a:off x="5694760" y="6173788"/>
            <a:ext cx="2895600" cy="365125"/>
          </a:xfrm>
          <a:prstGeom prst="rect">
            <a:avLst/>
          </a:prstGeom>
        </p:spPr>
        <p:txBody>
          <a:bodyPr/>
          <a:lstStyle/>
          <a:p>
            <a:endParaRPr lang="en-US" dirty="0">
              <a:solidFill>
                <a:srgbClr val="101820">
                  <a:tint val="75000"/>
                </a:srgbClr>
              </a:solidFill>
            </a:endParaRPr>
          </a:p>
        </p:txBody>
      </p:sp>
      <p:sp>
        <p:nvSpPr>
          <p:cNvPr id="9" name="Slide Number Placeholder 8"/>
          <p:cNvSpPr>
            <a:spLocks noGrp="1"/>
          </p:cNvSpPr>
          <p:nvPr>
            <p:ph type="sldNum" sz="quarter" idx="13"/>
          </p:nvPr>
        </p:nvSpPr>
        <p:spPr/>
        <p:txBody>
          <a:bodyPr/>
          <a:lstStyle/>
          <a:p>
            <a:fld id="{CD70CA13-E1DE-4977-840C-C465E150F4EF}"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92075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Rectangle 16"/>
          <p:cNvSpPr/>
          <p:nvPr userDrawn="1"/>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934" y="6173787"/>
            <a:ext cx="1608989" cy="3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hasCustomPrompt="1"/>
          </p:nvPr>
        </p:nvSpPr>
        <p:spPr>
          <a:xfrm>
            <a:off x="903112" y="2300174"/>
            <a:ext cx="7309556"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2"/>
                </a:solidFill>
              </a:defRPr>
            </a:lvl1pPr>
          </a:lstStyle>
          <a:p>
            <a:r>
              <a:rPr lang="en-US" dirty="0"/>
              <a:t>Click to add text</a:t>
            </a:r>
          </a:p>
        </p:txBody>
      </p:sp>
      <p:sp>
        <p:nvSpPr>
          <p:cNvPr id="22" name="Subtitle 2"/>
          <p:cNvSpPr>
            <a:spLocks noGrp="1"/>
          </p:cNvSpPr>
          <p:nvPr>
            <p:ph type="subTitle" idx="1" hasCustomPrompt="1"/>
          </p:nvPr>
        </p:nvSpPr>
        <p:spPr>
          <a:xfrm>
            <a:off x="903112" y="3202725"/>
            <a:ext cx="7309555"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Tree>
    <p:extLst>
      <p:ext uri="{BB962C8B-B14F-4D97-AF65-F5344CB8AC3E}">
        <p14:creationId xmlns:p14="http://schemas.microsoft.com/office/powerpoint/2010/main" val="1225278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124200" y="6173788"/>
            <a:ext cx="2133600" cy="365125"/>
          </a:xfrm>
          <a:prstGeom prst="rect">
            <a:avLst/>
          </a:prstGeom>
        </p:spPr>
        <p:txBody>
          <a:bodyPr/>
          <a:lstStyle/>
          <a:p>
            <a:endParaRPr lang="en-US" dirty="0">
              <a:solidFill>
                <a:srgbClr val="101820">
                  <a:tint val="75000"/>
                </a:srgbClr>
              </a:solidFill>
            </a:endParaRPr>
          </a:p>
        </p:txBody>
      </p:sp>
      <p:sp>
        <p:nvSpPr>
          <p:cNvPr id="3" name="Footer Placeholder 2"/>
          <p:cNvSpPr>
            <a:spLocks noGrp="1"/>
          </p:cNvSpPr>
          <p:nvPr>
            <p:ph type="ftr" sz="quarter" idx="11"/>
          </p:nvPr>
        </p:nvSpPr>
        <p:spPr>
          <a:xfrm>
            <a:off x="5694760" y="6173788"/>
            <a:ext cx="2895600" cy="365125"/>
          </a:xfrm>
          <a:prstGeom prst="rect">
            <a:avLst/>
          </a:prstGeom>
        </p:spPr>
        <p:txBody>
          <a:bodyPr/>
          <a:lstStyle/>
          <a:p>
            <a:endParaRPr lang="en-US" dirty="0">
              <a:solidFill>
                <a:srgbClr val="101820">
                  <a:tint val="75000"/>
                </a:srgbClr>
              </a:solidFill>
            </a:endParaRPr>
          </a:p>
        </p:txBody>
      </p:sp>
      <p:sp>
        <p:nvSpPr>
          <p:cNvPr id="4" name="Slide Number Placeholder 3"/>
          <p:cNvSpPr>
            <a:spLocks noGrp="1"/>
          </p:cNvSpPr>
          <p:nvPr>
            <p:ph type="sldNum" sz="quarter" idx="12"/>
          </p:nvPr>
        </p:nvSpPr>
        <p:spPr/>
        <p:txBody>
          <a:bodyPr/>
          <a:lstStyle/>
          <a:p>
            <a:fld id="{CD70CA13-E1DE-4977-840C-C465E150F4EF}" type="slidenum">
              <a:rPr lang="en-US" smtClean="0">
                <a:solidFill>
                  <a:srgbClr val="101820">
                    <a:tint val="75000"/>
                  </a:srgbClr>
                </a:solidFill>
              </a:rPr>
              <a:pPr/>
              <a:t>‹#›</a:t>
            </a:fld>
            <a:endParaRPr lang="en-US" dirty="0">
              <a:solidFill>
                <a:srgbClr val="101820">
                  <a:tint val="75000"/>
                </a:srgbClr>
              </a:solidFill>
            </a:endParaRP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4215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2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24" name="Content Placeholder 2"/>
          <p:cNvSpPr>
            <a:spLocks noGrp="1"/>
          </p:cNvSpPr>
          <p:nvPr>
            <p:ph sz="half" idx="1" hasCustomPrompt="1"/>
          </p:nvPr>
        </p:nvSpPr>
        <p:spPr>
          <a:xfrm>
            <a:off x="457200" y="1350183"/>
            <a:ext cx="813316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7" name="Slide Number Placeholder 3"/>
          <p:cNvSpPr>
            <a:spLocks noGrp="1"/>
          </p:cNvSpPr>
          <p:nvPr>
            <p:ph type="sldNum" sz="quarter" idx="12"/>
          </p:nvPr>
        </p:nvSpPr>
        <p:spPr>
          <a:xfrm>
            <a:off x="8229600" y="6173788"/>
            <a:ext cx="457200" cy="365125"/>
          </a:xfrm>
        </p:spPr>
        <p:txBody>
          <a:bodyPr/>
          <a:lstStyle/>
          <a:p>
            <a:fld id="{CD70CA13-E1DE-4977-840C-C465E150F4EF}"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517592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Rectangle 16"/>
          <p:cNvSpPr/>
          <p:nvPr userDrawn="1"/>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934" y="6173787"/>
            <a:ext cx="1608989" cy="3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hasCustomPrompt="1"/>
          </p:nvPr>
        </p:nvSpPr>
        <p:spPr>
          <a:xfrm>
            <a:off x="903112" y="2300174"/>
            <a:ext cx="7309556"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2"/>
                </a:solidFill>
              </a:defRPr>
            </a:lvl1pPr>
          </a:lstStyle>
          <a:p>
            <a:r>
              <a:rPr lang="en-US" dirty="0"/>
              <a:t>Click to add text</a:t>
            </a:r>
          </a:p>
        </p:txBody>
      </p:sp>
      <p:sp>
        <p:nvSpPr>
          <p:cNvPr id="22" name="Subtitle 2"/>
          <p:cNvSpPr>
            <a:spLocks noGrp="1"/>
          </p:cNvSpPr>
          <p:nvPr>
            <p:ph type="subTitle" idx="1" hasCustomPrompt="1"/>
          </p:nvPr>
        </p:nvSpPr>
        <p:spPr>
          <a:xfrm>
            <a:off x="903112" y="3202725"/>
            <a:ext cx="7309555"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7" name="Slide Number Placeholder 3"/>
          <p:cNvSpPr>
            <a:spLocks noGrp="1"/>
          </p:cNvSpPr>
          <p:nvPr>
            <p:ph type="sldNum" sz="quarter" idx="12"/>
          </p:nvPr>
        </p:nvSpPr>
        <p:spPr>
          <a:xfrm>
            <a:off x="8229600" y="6173788"/>
            <a:ext cx="457200" cy="365125"/>
          </a:xfrm>
        </p:spPr>
        <p:txBody>
          <a:bodyPr/>
          <a:lstStyle/>
          <a:p>
            <a:fld id="{CD70CA13-E1DE-4977-840C-C465E150F4EF}"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902632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14"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8" name="Slide Number Placeholder 3"/>
          <p:cNvSpPr>
            <a:spLocks noGrp="1"/>
          </p:cNvSpPr>
          <p:nvPr>
            <p:ph type="sldNum" sz="quarter" idx="12"/>
          </p:nvPr>
        </p:nvSpPr>
        <p:spPr>
          <a:xfrm>
            <a:off x="8229600" y="6173788"/>
            <a:ext cx="457200" cy="365125"/>
          </a:xfrm>
        </p:spPr>
        <p:txBody>
          <a:bodyPr/>
          <a:lstStyle/>
          <a:p>
            <a:fld id="{CD70CA13-E1DE-4977-840C-C465E150F4EF}"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990558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53644" y="1844849"/>
            <a:ext cx="3847345" cy="3951288"/>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4741504"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4741504" y="1844849"/>
            <a:ext cx="3848856" cy="3951288"/>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5"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16"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19" name="Text Placeholder 4"/>
          <p:cNvSpPr>
            <a:spLocks noGrp="1"/>
          </p:cNvSpPr>
          <p:nvPr>
            <p:ph type="body" sz="quarter" idx="12" hasCustomPrompt="1"/>
          </p:nvPr>
        </p:nvSpPr>
        <p:spPr>
          <a:xfrm>
            <a:off x="533400"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Footer Placeholder 4"/>
          <p:cNvSpPr>
            <a:spLocks noGrp="1"/>
          </p:cNvSpPr>
          <p:nvPr>
            <p:ph type="ftr" sz="quarter" idx="1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10" name="Slide Number Placeholder 3"/>
          <p:cNvSpPr>
            <a:spLocks noGrp="1"/>
          </p:cNvSpPr>
          <p:nvPr>
            <p:ph type="sldNum" sz="quarter" idx="14"/>
          </p:nvPr>
        </p:nvSpPr>
        <p:spPr>
          <a:xfrm>
            <a:off x="8229600" y="6173788"/>
            <a:ext cx="457200" cy="365125"/>
          </a:xfrm>
        </p:spPr>
        <p:txBody>
          <a:bodyPr/>
          <a:lstStyle/>
          <a:p>
            <a:fld id="{CD70CA13-E1DE-4977-840C-C465E150F4EF}"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000971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a:t>
            </a:r>
          </a:p>
        </p:txBody>
      </p:sp>
      <p:sp>
        <p:nvSpPr>
          <p:cNvPr id="11"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6" name="Slide Number Placeholder 3"/>
          <p:cNvSpPr>
            <a:spLocks noGrp="1"/>
          </p:cNvSpPr>
          <p:nvPr>
            <p:ph type="sldNum" sz="quarter" idx="12"/>
          </p:nvPr>
        </p:nvSpPr>
        <p:spPr>
          <a:xfrm>
            <a:off x="8229600" y="6173788"/>
            <a:ext cx="457200" cy="365125"/>
          </a:xfrm>
        </p:spPr>
        <p:txBody>
          <a:bodyPr/>
          <a:lstStyle/>
          <a:p>
            <a:fld id="{CD70CA13-E1DE-4977-840C-C465E150F4EF}"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520766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124200" y="6173788"/>
            <a:ext cx="2133600" cy="365125"/>
          </a:xfrm>
          <a:prstGeom prst="rect">
            <a:avLst/>
          </a:prstGeom>
        </p:spPr>
        <p:txBody>
          <a:bodyPr/>
          <a:lstStyle/>
          <a:p>
            <a:endParaRPr lang="en-US" dirty="0">
              <a:solidFill>
                <a:srgbClr val="101820">
                  <a:tint val="75000"/>
                </a:srgbClr>
              </a:solidFill>
            </a:endParaRPr>
          </a:p>
        </p:txBody>
      </p:sp>
      <p:sp>
        <p:nvSpPr>
          <p:cNvPr id="3" name="Footer Placeholder 2"/>
          <p:cNvSpPr>
            <a:spLocks noGrp="1"/>
          </p:cNvSpPr>
          <p:nvPr>
            <p:ph type="ftr" sz="quarter" idx="11"/>
          </p:nvPr>
        </p:nvSpPr>
        <p:spPr>
          <a:xfrm>
            <a:off x="5694760" y="6173788"/>
            <a:ext cx="2895600" cy="365125"/>
          </a:xfrm>
          <a:prstGeom prst="rect">
            <a:avLst/>
          </a:prstGeom>
        </p:spPr>
        <p:txBody>
          <a:bodyPr/>
          <a:lstStyle/>
          <a:p>
            <a:endParaRPr lang="en-US" dirty="0">
              <a:solidFill>
                <a:srgbClr val="101820">
                  <a:tint val="75000"/>
                </a:srgbClr>
              </a:solidFill>
            </a:endParaRPr>
          </a:p>
        </p:txBody>
      </p:sp>
      <p:sp>
        <p:nvSpPr>
          <p:cNvPr id="6" name="Rectangle 5"/>
          <p:cNvSpPr/>
          <p:nvPr userDrawn="1"/>
        </p:nvSpPr>
        <p:spPr bwMode="auto">
          <a:xfrm>
            <a:off x="1"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7" name="Slide Number Placeholder 3"/>
          <p:cNvSpPr>
            <a:spLocks noGrp="1"/>
          </p:cNvSpPr>
          <p:nvPr>
            <p:ph type="sldNum" sz="quarter" idx="12"/>
          </p:nvPr>
        </p:nvSpPr>
        <p:spPr>
          <a:xfrm>
            <a:off x="8229600" y="6173788"/>
            <a:ext cx="457200" cy="365125"/>
          </a:xfrm>
        </p:spPr>
        <p:txBody>
          <a:bodyPr/>
          <a:lstStyle/>
          <a:p>
            <a:fld id="{CD70CA13-E1DE-4977-840C-C465E150F4EF}"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617949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2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24" name="Content Placeholder 2"/>
          <p:cNvSpPr>
            <a:spLocks noGrp="1"/>
          </p:cNvSpPr>
          <p:nvPr>
            <p:ph sz="half" idx="1" hasCustomPrompt="1"/>
          </p:nvPr>
        </p:nvSpPr>
        <p:spPr>
          <a:xfrm>
            <a:off x="553643" y="1350183"/>
            <a:ext cx="8036719" cy="4525963"/>
          </a:xfrm>
          <a:prstGeom prst="rect">
            <a:avLst/>
          </a:prstGeom>
        </p:spPr>
        <p:txBody>
          <a:bodyPr/>
          <a:lstStyle>
            <a:lvl1pPr marL="452628" indent="-457200">
              <a:buFont typeface="+mj-lt"/>
              <a:buAutoNum type="arabicPeriod"/>
              <a:defRPr sz="2000"/>
            </a:lvl1pPr>
            <a:lvl2pPr marL="800100" indent="-342900">
              <a:spcBef>
                <a:spcPts val="1000"/>
              </a:spcBef>
              <a:buSzPct val="100000"/>
              <a:buFont typeface="+mj-lt"/>
              <a:buAutoNum type="alphaLcPeriod"/>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7" name="Slide Number Placeholder 8"/>
          <p:cNvSpPr>
            <a:spLocks noGrp="1"/>
          </p:cNvSpPr>
          <p:nvPr>
            <p:ph type="sldNum" sz="quarter" idx="13"/>
          </p:nvPr>
        </p:nvSpPr>
        <p:spPr>
          <a:xfrm>
            <a:off x="8229600" y="6173788"/>
            <a:ext cx="457200" cy="365125"/>
          </a:xfrm>
        </p:spPr>
        <p:txBody>
          <a:bodyPr/>
          <a:lstStyle/>
          <a:p>
            <a:fld id="{CD70CA13-E1DE-4977-840C-C465E150F4EF}"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015107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a:t>
            </a:r>
          </a:p>
        </p:txBody>
      </p:sp>
      <p:sp>
        <p:nvSpPr>
          <p:cNvPr id="13"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16" name="Text Placeholder 3"/>
          <p:cNvSpPr>
            <a:spLocks noGrp="1"/>
          </p:cNvSpPr>
          <p:nvPr>
            <p:ph type="body" sz="half" idx="10" hasCustomPrompt="1"/>
          </p:nvPr>
        </p:nvSpPr>
        <p:spPr>
          <a:xfrm>
            <a:off x="5414523" y="1370100"/>
            <a:ext cx="3175841" cy="4060021"/>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572256" y="1370099"/>
            <a:ext cx="4517885" cy="4060020"/>
          </a:xfrm>
        </p:spPr>
        <p:txBody>
          <a:bodyPr/>
          <a:lstStyle>
            <a:lvl1pPr marL="0" indent="0">
              <a:buNone/>
              <a:defRPr/>
            </a:lvl1pPr>
          </a:lstStyle>
          <a:p>
            <a:pPr lvl="0"/>
            <a:r>
              <a:rPr lang="en-US" dirty="0"/>
              <a:t>Insert chart here</a:t>
            </a: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8" name="Footer Placeholder 4"/>
          <p:cNvSpPr txBox="1">
            <a:spLocks/>
          </p:cNvSpPr>
          <p:nvPr userDrawn="1"/>
        </p:nvSpPr>
        <p:spPr>
          <a:xfrm>
            <a:off x="8196044" y="6183066"/>
            <a:ext cx="54671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335335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16375"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3471" y="6112080"/>
            <a:ext cx="423309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19" name="Text Placeholder 3"/>
          <p:cNvSpPr>
            <a:spLocks noGrp="1"/>
          </p:cNvSpPr>
          <p:nvPr>
            <p:ph type="body" sz="half" idx="11" hasCustomPrompt="1"/>
          </p:nvPr>
        </p:nvSpPr>
        <p:spPr>
          <a:xfrm>
            <a:off x="5494465" y="564185"/>
            <a:ext cx="3175841"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6" name="Footer Placeholder 4"/>
          <p:cNvSpPr txBox="1">
            <a:spLocks/>
          </p:cNvSpPr>
          <p:nvPr userDrawn="1"/>
        </p:nvSpPr>
        <p:spPr>
          <a:xfrm>
            <a:off x="7046752" y="6183066"/>
            <a:ext cx="16960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402438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14"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Tree>
    <p:extLst>
      <p:ext uri="{BB962C8B-B14F-4D97-AF65-F5344CB8AC3E}">
        <p14:creationId xmlns:p14="http://schemas.microsoft.com/office/powerpoint/2010/main" val="390193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with title (2)">
    <p:spTree>
      <p:nvGrpSpPr>
        <p:cNvPr id="1" name=""/>
        <p:cNvGrpSpPr/>
        <p:nvPr/>
      </p:nvGrpSpPr>
      <p:grpSpPr>
        <a:xfrm>
          <a:off x="0" y="0"/>
          <a:ext cx="0" cy="0"/>
          <a:chOff x="0" y="0"/>
          <a:chExt cx="0" cy="0"/>
        </a:xfrm>
      </p:grpSpPr>
      <p:sp>
        <p:nvSpPr>
          <p:cNvPr id="11" name="Rectangle 10"/>
          <p:cNvSpPr/>
          <p:nvPr userDrawn="1"/>
        </p:nvSpPr>
        <p:spPr bwMode="auto">
          <a:xfrm>
            <a:off x="0"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17" name="Text Placeholder 5"/>
          <p:cNvSpPr>
            <a:spLocks noGrp="1"/>
          </p:cNvSpPr>
          <p:nvPr>
            <p:ph type="body" sz="quarter" idx="10" hasCustomPrompt="1"/>
          </p:nvPr>
        </p:nvSpPr>
        <p:spPr>
          <a:xfrm>
            <a:off x="4507471" y="6112080"/>
            <a:ext cx="4233097" cy="528224"/>
          </a:xfrm>
        </p:spPr>
        <p:txBody>
          <a:bodyPr>
            <a:normAutofit/>
          </a:bodyPr>
          <a:lstStyle>
            <a:lvl1pPr marL="0" indent="0" algn="r">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485021" y="564185"/>
            <a:ext cx="3175841" cy="705630"/>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5" name="Footer Placeholder 4"/>
          <p:cNvSpPr txBox="1">
            <a:spLocks/>
          </p:cNvSpPr>
          <p:nvPr userDrawn="1"/>
        </p:nvSpPr>
        <p:spPr>
          <a:xfrm>
            <a:off x="5847160" y="6143625"/>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1148055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with title (3)">
    <p:spTree>
      <p:nvGrpSpPr>
        <p:cNvPr id="1" name=""/>
        <p:cNvGrpSpPr/>
        <p:nvPr/>
      </p:nvGrpSpPr>
      <p:grpSpPr>
        <a:xfrm>
          <a:off x="0" y="0"/>
          <a:ext cx="0" cy="0"/>
          <a:chOff x="0" y="0"/>
          <a:chExt cx="0" cy="0"/>
        </a:xfrm>
      </p:grpSpPr>
      <p:sp>
        <p:nvSpPr>
          <p:cNvPr id="11" name="Rectangle 10"/>
          <p:cNvSpPr/>
          <p:nvPr userDrawn="1"/>
        </p:nvSpPr>
        <p:spPr bwMode="auto">
          <a:xfrm>
            <a:off x="0"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17" name="Text Placeholder 5"/>
          <p:cNvSpPr>
            <a:spLocks noGrp="1"/>
          </p:cNvSpPr>
          <p:nvPr>
            <p:ph type="body" sz="quarter" idx="10" hasCustomPrompt="1"/>
          </p:nvPr>
        </p:nvSpPr>
        <p:spPr>
          <a:xfrm>
            <a:off x="485021" y="6112080"/>
            <a:ext cx="507475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485021" y="517967"/>
            <a:ext cx="8150979" cy="528224"/>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6" name="Footer Placeholder 4"/>
          <p:cNvSpPr txBox="1">
            <a:spLocks/>
          </p:cNvSpPr>
          <p:nvPr userDrawn="1"/>
        </p:nvSpPr>
        <p:spPr>
          <a:xfrm>
            <a:off x="5847193" y="6183066"/>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0586357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934" y="6173787"/>
            <a:ext cx="1608989" cy="3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dirty="0"/>
          </a:p>
        </p:txBody>
      </p:sp>
      <p:sp>
        <p:nvSpPr>
          <p:cNvPr id="15"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8"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9" name="Footer Placeholder 4"/>
          <p:cNvSpPr txBox="1">
            <a:spLocks/>
          </p:cNvSpPr>
          <p:nvPr userDrawn="1"/>
        </p:nvSpPr>
        <p:spPr>
          <a:xfrm>
            <a:off x="5847160" y="6207149"/>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207639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3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4"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320265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124200" y="6173788"/>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5694760" y="6173788"/>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4103EBD-96B4-4206-B2E7-C95B31A92D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6816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low ink)">
    <p:spTree>
      <p:nvGrpSpPr>
        <p:cNvPr id="1" name=""/>
        <p:cNvGrpSpPr/>
        <p:nvPr/>
      </p:nvGrpSpPr>
      <p:grpSpPr>
        <a:xfrm>
          <a:off x="0" y="0"/>
          <a:ext cx="0" cy="0"/>
          <a:chOff x="0" y="0"/>
          <a:chExt cx="0" cy="0"/>
        </a:xfrm>
      </p:grpSpPr>
      <p:pic>
        <p:nvPicPr>
          <p:cNvPr id="2" name="Picture 1"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sp>
        <p:nvSpPr>
          <p:cNvPr id="4" name="Rectangle 3"/>
          <p:cNvSpPr/>
          <p:nvPr userDrawn="1"/>
        </p:nvSpPr>
        <p:spPr>
          <a:xfrm>
            <a:off x="10500" y="0"/>
            <a:ext cx="9143999"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srgbClr val="101820"/>
              </a:solidFill>
            </a:endParaRPr>
          </a:p>
        </p:txBody>
      </p:sp>
      <p:sp>
        <p:nvSpPr>
          <p:cNvPr id="3" name="Title 2"/>
          <p:cNvSpPr>
            <a:spLocks noGrp="1"/>
          </p:cNvSpPr>
          <p:nvPr>
            <p:ph type="title"/>
          </p:nvPr>
        </p:nvSpPr>
        <p:spPr>
          <a:xfrm>
            <a:off x="553641" y="2164953"/>
            <a:ext cx="8036720" cy="743347"/>
          </a:xfrm>
        </p:spPr>
        <p:txBody>
          <a:bodyPr>
            <a:normAutofit/>
          </a:bodyPr>
          <a:lstStyle>
            <a:lvl1pPr>
              <a:defRPr sz="4000" b="0">
                <a:solidFill>
                  <a:schemeClr val="tx2"/>
                </a:solidFill>
                <a:latin typeface="Arial"/>
                <a:cs typeface="Arial"/>
              </a:defRPr>
            </a:lvl1pPr>
          </a:lstStyle>
          <a:p>
            <a:r>
              <a:rPr lang="en-US" dirty="0"/>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sz="1600">
                <a:solidFill>
                  <a:schemeClr val="accent3">
                    <a:lumMod val="75000"/>
                  </a:schemeClr>
                </a:solidFill>
                <a:latin typeface="+mj-lt"/>
                <a:cs typeface="Arial"/>
              </a:defRPr>
            </a:lvl1pPr>
          </a:lstStyle>
          <a:p>
            <a:pPr lvl="0"/>
            <a:r>
              <a:rPr lang="en-US" dirty="0"/>
              <a:t>Click to edit Master text styles</a:t>
            </a:r>
          </a:p>
        </p:txBody>
      </p:sp>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428307" y="4396423"/>
            <a:ext cx="2779395" cy="1087755"/>
          </a:xfrm>
          <a:prstGeom prst="rect">
            <a:avLst/>
          </a:prstGeom>
        </p:spPr>
      </p:pic>
      <p:sp>
        <p:nvSpPr>
          <p:cNvPr id="8"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521397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679345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2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24" name="Content Placeholder 2"/>
          <p:cNvSpPr>
            <a:spLocks noGrp="1"/>
          </p:cNvSpPr>
          <p:nvPr>
            <p:ph sz="half" idx="1" hasCustomPrompt="1"/>
          </p:nvPr>
        </p:nvSpPr>
        <p:spPr>
          <a:xfrm>
            <a:off x="457200" y="1350183"/>
            <a:ext cx="813316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4269845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7" name="Rectangle 16"/>
          <p:cNvSpPr/>
          <p:nvPr userDrawn="1"/>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934" y="6173787"/>
            <a:ext cx="1608989" cy="3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hasCustomPrompt="1"/>
          </p:nvPr>
        </p:nvSpPr>
        <p:spPr>
          <a:xfrm>
            <a:off x="903112" y="2300174"/>
            <a:ext cx="7309556"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2"/>
                </a:solidFill>
              </a:defRPr>
            </a:lvl1pPr>
          </a:lstStyle>
          <a:p>
            <a:r>
              <a:rPr lang="en-US" dirty="0"/>
              <a:t>Click to add text</a:t>
            </a:r>
          </a:p>
        </p:txBody>
      </p:sp>
      <p:sp>
        <p:nvSpPr>
          <p:cNvPr id="22" name="Subtitle 2"/>
          <p:cNvSpPr>
            <a:spLocks noGrp="1"/>
          </p:cNvSpPr>
          <p:nvPr>
            <p:ph type="subTitle" idx="1" hasCustomPrompt="1"/>
          </p:nvPr>
        </p:nvSpPr>
        <p:spPr>
          <a:xfrm>
            <a:off x="903112" y="3202725"/>
            <a:ext cx="7309555"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974682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14"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8"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2461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53644" y="1844849"/>
            <a:ext cx="3847345" cy="3951288"/>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4741504"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4741504" y="1844849"/>
            <a:ext cx="3848856" cy="3951288"/>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5"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16"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19" name="Text Placeholder 4"/>
          <p:cNvSpPr>
            <a:spLocks noGrp="1"/>
          </p:cNvSpPr>
          <p:nvPr>
            <p:ph type="body" sz="quarter" idx="12" hasCustomPrompt="1"/>
          </p:nvPr>
        </p:nvSpPr>
        <p:spPr>
          <a:xfrm>
            <a:off x="533400"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Footer Placeholder 4"/>
          <p:cNvSpPr>
            <a:spLocks noGrp="1"/>
          </p:cNvSpPr>
          <p:nvPr>
            <p:ph type="ftr" sz="quarter" idx="1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Tree>
    <p:extLst>
      <p:ext uri="{BB962C8B-B14F-4D97-AF65-F5344CB8AC3E}">
        <p14:creationId xmlns:p14="http://schemas.microsoft.com/office/powerpoint/2010/main" val="9889511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53644" y="1844849"/>
            <a:ext cx="3847345" cy="3951288"/>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4741504"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4741504" y="1844849"/>
            <a:ext cx="3848856" cy="3951288"/>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5"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16"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19" name="Text Placeholder 4"/>
          <p:cNvSpPr>
            <a:spLocks noGrp="1"/>
          </p:cNvSpPr>
          <p:nvPr>
            <p:ph type="body" sz="quarter" idx="12" hasCustomPrompt="1"/>
          </p:nvPr>
        </p:nvSpPr>
        <p:spPr>
          <a:xfrm>
            <a:off x="533400"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Footer Placeholder 4"/>
          <p:cNvSpPr>
            <a:spLocks noGrp="1"/>
          </p:cNvSpPr>
          <p:nvPr>
            <p:ph type="ftr" sz="quarter" idx="1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10"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336102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a:t>
            </a:r>
          </a:p>
        </p:txBody>
      </p:sp>
      <p:sp>
        <p:nvSpPr>
          <p:cNvPr id="11"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883634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2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24" name="Content Placeholder 2"/>
          <p:cNvSpPr>
            <a:spLocks noGrp="1"/>
          </p:cNvSpPr>
          <p:nvPr>
            <p:ph sz="half" idx="1" hasCustomPrompt="1"/>
          </p:nvPr>
        </p:nvSpPr>
        <p:spPr>
          <a:xfrm>
            <a:off x="553643" y="1350183"/>
            <a:ext cx="8036719" cy="4525963"/>
          </a:xfrm>
          <a:prstGeom prst="rect">
            <a:avLst/>
          </a:prstGeom>
        </p:spPr>
        <p:txBody>
          <a:bodyPr/>
          <a:lstStyle>
            <a:lvl1pPr marL="452628" indent="-457200">
              <a:buFont typeface="+mj-lt"/>
              <a:buAutoNum type="arabicPeriod"/>
              <a:defRPr sz="2000"/>
            </a:lvl1pPr>
            <a:lvl2pPr marL="800100" indent="-342900">
              <a:spcBef>
                <a:spcPts val="1000"/>
              </a:spcBef>
              <a:buSzPct val="100000"/>
              <a:buFont typeface="+mj-lt"/>
              <a:buAutoNum type="alphaLcPeriod"/>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792527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hart with caption ">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a:t>
            </a:r>
          </a:p>
        </p:txBody>
      </p:sp>
      <p:sp>
        <p:nvSpPr>
          <p:cNvPr id="13"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16" name="Text Placeholder 3"/>
          <p:cNvSpPr>
            <a:spLocks noGrp="1"/>
          </p:cNvSpPr>
          <p:nvPr>
            <p:ph type="body" sz="half" idx="10" hasCustomPrompt="1"/>
          </p:nvPr>
        </p:nvSpPr>
        <p:spPr>
          <a:xfrm>
            <a:off x="5414523" y="1370100"/>
            <a:ext cx="3175841" cy="4060021"/>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572256" y="1370099"/>
            <a:ext cx="4517885" cy="4060020"/>
          </a:xfrm>
        </p:spPr>
        <p:txBody>
          <a:bodyPr/>
          <a:lstStyle>
            <a:lvl1pPr marL="0" indent="0">
              <a:buNone/>
              <a:defRPr/>
            </a:lvl1pPr>
          </a:lstStyle>
          <a:p>
            <a:pPr lvl="0"/>
            <a:r>
              <a:rPr lang="en-US" dirty="0"/>
              <a:t>Insert chart here</a:t>
            </a: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8"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908856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hart with title (1)">
    <p:spTree>
      <p:nvGrpSpPr>
        <p:cNvPr id="1" name=""/>
        <p:cNvGrpSpPr/>
        <p:nvPr/>
      </p:nvGrpSpPr>
      <p:grpSpPr>
        <a:xfrm>
          <a:off x="0" y="0"/>
          <a:ext cx="0" cy="0"/>
          <a:chOff x="0" y="0"/>
          <a:chExt cx="0" cy="0"/>
        </a:xfrm>
      </p:grpSpPr>
      <p:sp>
        <p:nvSpPr>
          <p:cNvPr id="11" name="Rectangle 10"/>
          <p:cNvSpPr/>
          <p:nvPr userDrawn="1"/>
        </p:nvSpPr>
        <p:spPr bwMode="auto">
          <a:xfrm>
            <a:off x="-16375"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3471" y="6112080"/>
            <a:ext cx="423309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19" name="Text Placeholder 3"/>
          <p:cNvSpPr>
            <a:spLocks noGrp="1"/>
          </p:cNvSpPr>
          <p:nvPr>
            <p:ph type="body" sz="half" idx="11" hasCustomPrompt="1"/>
          </p:nvPr>
        </p:nvSpPr>
        <p:spPr>
          <a:xfrm>
            <a:off x="5494465" y="564185"/>
            <a:ext cx="3175841"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4158219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hart with title (2)">
    <p:spTree>
      <p:nvGrpSpPr>
        <p:cNvPr id="1" name=""/>
        <p:cNvGrpSpPr/>
        <p:nvPr/>
      </p:nvGrpSpPr>
      <p:grpSpPr>
        <a:xfrm>
          <a:off x="0" y="0"/>
          <a:ext cx="0" cy="0"/>
          <a:chOff x="0" y="0"/>
          <a:chExt cx="0" cy="0"/>
        </a:xfrm>
      </p:grpSpPr>
      <p:sp>
        <p:nvSpPr>
          <p:cNvPr id="11" name="Rectangle 10"/>
          <p:cNvSpPr/>
          <p:nvPr userDrawn="1"/>
        </p:nvSpPr>
        <p:spPr bwMode="auto">
          <a:xfrm>
            <a:off x="0"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17" name="Text Placeholder 5"/>
          <p:cNvSpPr>
            <a:spLocks noGrp="1"/>
          </p:cNvSpPr>
          <p:nvPr>
            <p:ph type="body" sz="quarter" idx="10" hasCustomPrompt="1"/>
          </p:nvPr>
        </p:nvSpPr>
        <p:spPr>
          <a:xfrm>
            <a:off x="4507471" y="6112080"/>
            <a:ext cx="4233097" cy="528224"/>
          </a:xfrm>
        </p:spPr>
        <p:txBody>
          <a:bodyPr>
            <a:normAutofit/>
          </a:bodyPr>
          <a:lstStyle>
            <a:lvl1pPr marL="0" indent="0" algn="r">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485021" y="564185"/>
            <a:ext cx="3175841" cy="705630"/>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5"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5772018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hart with title (3)">
    <p:spTree>
      <p:nvGrpSpPr>
        <p:cNvPr id="1" name=""/>
        <p:cNvGrpSpPr/>
        <p:nvPr/>
      </p:nvGrpSpPr>
      <p:grpSpPr>
        <a:xfrm>
          <a:off x="0" y="0"/>
          <a:ext cx="0" cy="0"/>
          <a:chOff x="0" y="0"/>
          <a:chExt cx="0" cy="0"/>
        </a:xfrm>
      </p:grpSpPr>
      <p:sp>
        <p:nvSpPr>
          <p:cNvPr id="11" name="Rectangle 10"/>
          <p:cNvSpPr/>
          <p:nvPr userDrawn="1"/>
        </p:nvSpPr>
        <p:spPr bwMode="auto">
          <a:xfrm>
            <a:off x="0"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17" name="Text Placeholder 5"/>
          <p:cNvSpPr>
            <a:spLocks noGrp="1"/>
          </p:cNvSpPr>
          <p:nvPr>
            <p:ph type="body" sz="quarter" idx="10" hasCustomPrompt="1"/>
          </p:nvPr>
        </p:nvSpPr>
        <p:spPr>
          <a:xfrm>
            <a:off x="485021" y="6112080"/>
            <a:ext cx="507475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485021" y="517967"/>
            <a:ext cx="8150979" cy="528224"/>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375781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934" y="6173787"/>
            <a:ext cx="1608989" cy="3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dirty="0"/>
          </a:p>
        </p:txBody>
      </p:sp>
      <p:sp>
        <p:nvSpPr>
          <p:cNvPr id="15"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8"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9"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602028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Slide (low ink)">
    <p:spTree>
      <p:nvGrpSpPr>
        <p:cNvPr id="1" name=""/>
        <p:cNvGrpSpPr/>
        <p:nvPr/>
      </p:nvGrpSpPr>
      <p:grpSpPr>
        <a:xfrm>
          <a:off x="0" y="0"/>
          <a:ext cx="0" cy="0"/>
          <a:chOff x="0" y="0"/>
          <a:chExt cx="0" cy="0"/>
        </a:xfrm>
      </p:grpSpPr>
      <p:pic>
        <p:nvPicPr>
          <p:cNvPr id="4" name="Picture 11"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1138"/>
            <a:ext cx="9155113" cy="709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1113" y="0"/>
            <a:ext cx="9144000"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dirty="0">
              <a:solidFill>
                <a:srgbClr val="101820"/>
              </a:solidFill>
            </a:endParaRPr>
          </a:p>
        </p:txBody>
      </p:sp>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 y="4395788"/>
            <a:ext cx="27797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53641" y="2164953"/>
            <a:ext cx="8036720" cy="743347"/>
          </a:xfrm>
        </p:spPr>
        <p:txBody>
          <a:bodyPr>
            <a:normAutofit/>
          </a:bodyPr>
          <a:lstStyle>
            <a:lvl1pPr>
              <a:defRPr sz="4000" b="0">
                <a:solidFill>
                  <a:schemeClr val="tx2"/>
                </a:solidFill>
                <a:latin typeface="Arial"/>
                <a:cs typeface="Arial"/>
              </a:defRPr>
            </a:lvl1pPr>
          </a:lstStyle>
          <a:p>
            <a:r>
              <a:rPr lang="en-US" dirty="0"/>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sz="1600">
                <a:solidFill>
                  <a:schemeClr val="accent3">
                    <a:lumMod val="75000"/>
                  </a:schemeClr>
                </a:solidFill>
                <a:latin typeface="+mj-lt"/>
                <a:cs typeface="Arial"/>
              </a:defRPr>
            </a:lvl1pPr>
          </a:lstStyle>
          <a:p>
            <a:pPr lvl="0"/>
            <a:r>
              <a:rPr lang="en-US" dirty="0"/>
              <a:t>Click to edit Master text styles</a:t>
            </a:r>
          </a:p>
        </p:txBody>
      </p:sp>
      <p:sp>
        <p:nvSpPr>
          <p:cNvPr id="8"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6062268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24" name="Content Placeholder 2"/>
          <p:cNvSpPr>
            <a:spLocks noGrp="1"/>
          </p:cNvSpPr>
          <p:nvPr>
            <p:ph sz="half" idx="1"/>
          </p:nvPr>
        </p:nvSpPr>
        <p:spPr>
          <a:xfrm>
            <a:off x="457200" y="1350183"/>
            <a:ext cx="813316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3124200" y="6173788"/>
            <a:ext cx="2133600" cy="365125"/>
          </a:xfrm>
          <a:prstGeom prst="rect">
            <a:avLst/>
          </a:prstGeom>
        </p:spPr>
        <p:txBody>
          <a:bodyPr/>
          <a:lstStyle>
            <a:lvl1pPr algn="ctr" defTabSz="914400">
              <a:defRPr sz="1200">
                <a:solidFill>
                  <a:srgbClr val="101820">
                    <a:tint val="75000"/>
                  </a:srgbClr>
                </a:solidFill>
              </a:defRPr>
            </a:lvl1pPr>
          </a:lstStyle>
          <a:p>
            <a:pPr>
              <a:defRPr/>
            </a:pPr>
            <a:endParaRPr lang="en-US" dirty="0"/>
          </a:p>
        </p:txBody>
      </p:sp>
      <p:sp>
        <p:nvSpPr>
          <p:cNvPr id="5" name="Footer Placeholder 4"/>
          <p:cNvSpPr>
            <a:spLocks noGrp="1"/>
          </p:cNvSpPr>
          <p:nvPr>
            <p:ph type="ftr" sz="quarter" idx="11"/>
          </p:nvPr>
        </p:nvSpPr>
        <p:spPr>
          <a:xfrm>
            <a:off x="5694760" y="6173788"/>
            <a:ext cx="2895600" cy="365125"/>
          </a:xfrm>
          <a:prstGeom prst="rect">
            <a:avLst/>
          </a:prstGeom>
        </p:spPr>
        <p:txBody>
          <a:bodyPr/>
          <a:lstStyle>
            <a:lvl1pPr defTabSz="914400">
              <a:defRPr/>
            </a:lvl1pPr>
          </a:lstStyle>
          <a:p>
            <a:pPr>
              <a:defRPr/>
            </a:pPr>
            <a:endParaRPr lang="en-US" altLang="en-US" dirty="0">
              <a:solidFill>
                <a:srgbClr val="101820">
                  <a:tint val="75000"/>
                </a:srgbClr>
              </a:solidFill>
            </a:endParaRPr>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64178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a:t>
            </a:r>
          </a:p>
        </p:txBody>
      </p:sp>
      <p:sp>
        <p:nvSpPr>
          <p:cNvPr id="11"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Tree>
    <p:extLst>
      <p:ext uri="{BB962C8B-B14F-4D97-AF65-F5344CB8AC3E}">
        <p14:creationId xmlns:p14="http://schemas.microsoft.com/office/powerpoint/2010/main" val="22485237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z="2400" dirty="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p:nvPr>
        </p:nvSpPr>
        <p:spPr>
          <a:xfrm>
            <a:off x="903112" y="2300174"/>
            <a:ext cx="7309556"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2"/>
                </a:solidFill>
              </a:defRPr>
            </a:lvl1pPr>
          </a:lstStyle>
          <a:p>
            <a:r>
              <a:rPr lang="en-US"/>
              <a:t>Click to edit Master title style</a:t>
            </a:r>
            <a:endParaRPr lang="en-US" dirty="0"/>
          </a:p>
        </p:txBody>
      </p:sp>
      <p:sp>
        <p:nvSpPr>
          <p:cNvPr id="22" name="Subtitle 2"/>
          <p:cNvSpPr>
            <a:spLocks noGrp="1"/>
          </p:cNvSpPr>
          <p:nvPr>
            <p:ph type="subTitle" idx="1"/>
          </p:nvPr>
        </p:nvSpPr>
        <p:spPr>
          <a:xfrm>
            <a:off x="903112" y="3202725"/>
            <a:ext cx="7309555" cy="717193"/>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edit Master subtitle style</a:t>
            </a:r>
            <a:endParaRPr lang="en-US" dirty="0"/>
          </a:p>
        </p:txBody>
      </p:sp>
      <p:sp>
        <p:nvSpPr>
          <p:cNvPr id="6" name="Footer Placeholder 4"/>
          <p:cNvSpPr>
            <a:spLocks noGrp="1"/>
          </p:cNvSpPr>
          <p:nvPr>
            <p:ph type="ftr" sz="quarter" idx="10"/>
          </p:nvPr>
        </p:nvSpPr>
        <p:spPr>
          <a:xfrm>
            <a:off x="5694760" y="6173788"/>
            <a:ext cx="2895600" cy="365125"/>
          </a:xfrm>
          <a:prstGeom prst="rect">
            <a:avLst/>
          </a:prstGeom>
        </p:spPr>
        <p:txBody>
          <a:bodyPr/>
          <a:lstStyle>
            <a:lvl1pPr defTabSz="914400">
              <a:defRPr/>
            </a:lvl1pPr>
          </a:lstStyle>
          <a:p>
            <a:pPr>
              <a:defRPr/>
            </a:pPr>
            <a:endParaRPr lang="en-US" altLang="en-US" dirty="0">
              <a:solidFill>
                <a:srgbClr val="101820">
                  <a:tint val="75000"/>
                </a:srgbClr>
              </a:solidFill>
            </a:endParaRPr>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309273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5" name="Date Placeholder 3"/>
          <p:cNvSpPr>
            <a:spLocks noGrp="1"/>
          </p:cNvSpPr>
          <p:nvPr>
            <p:ph type="dt" sz="half" idx="10"/>
          </p:nvPr>
        </p:nvSpPr>
        <p:spPr>
          <a:xfrm>
            <a:off x="3124200" y="6173788"/>
            <a:ext cx="2133600" cy="365125"/>
          </a:xfrm>
          <a:prstGeom prst="rect">
            <a:avLst/>
          </a:prstGeom>
        </p:spPr>
        <p:txBody>
          <a:bodyPr/>
          <a:lstStyle>
            <a:lvl1pPr algn="ctr" defTabSz="914400">
              <a:defRPr sz="1200">
                <a:solidFill>
                  <a:srgbClr val="101820">
                    <a:tint val="75000"/>
                  </a:srgbClr>
                </a:solidFill>
              </a:defRPr>
            </a:lvl1pPr>
          </a:lstStyle>
          <a:p>
            <a:pPr>
              <a:defRPr/>
            </a:pPr>
            <a:endParaRPr lang="en-US" dirty="0"/>
          </a:p>
        </p:txBody>
      </p:sp>
      <p:sp>
        <p:nvSpPr>
          <p:cNvPr id="6" name="Footer Placeholder 4"/>
          <p:cNvSpPr>
            <a:spLocks noGrp="1"/>
          </p:cNvSpPr>
          <p:nvPr>
            <p:ph type="ftr" sz="quarter" idx="11"/>
          </p:nvPr>
        </p:nvSpPr>
        <p:spPr>
          <a:xfrm>
            <a:off x="5694760" y="6173788"/>
            <a:ext cx="2895600" cy="365125"/>
          </a:xfrm>
          <a:prstGeom prst="rect">
            <a:avLst/>
          </a:prstGeom>
        </p:spPr>
        <p:txBody>
          <a:bodyPr/>
          <a:lstStyle>
            <a:lvl1pPr defTabSz="914400">
              <a:defRPr/>
            </a:lvl1pPr>
          </a:lstStyle>
          <a:p>
            <a:pPr>
              <a:defRPr/>
            </a:pPr>
            <a:endParaRPr lang="en-US" altLang="en-US" dirty="0">
              <a:solidFill>
                <a:srgbClr val="101820">
                  <a:tint val="75000"/>
                </a:srgbClr>
              </a:solidFill>
            </a:endParaRPr>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0446017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3644" y="1844849"/>
            <a:ext cx="3847345" cy="3951288"/>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41504"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41504" y="1844849"/>
            <a:ext cx="3848856" cy="3951288"/>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5"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19" name="Text Placeholder 4"/>
          <p:cNvSpPr>
            <a:spLocks noGrp="1"/>
          </p:cNvSpPr>
          <p:nvPr>
            <p:ph type="body" sz="quarter" idx="12"/>
          </p:nvPr>
        </p:nvSpPr>
        <p:spPr>
          <a:xfrm>
            <a:off x="533400"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3"/>
          <p:cNvSpPr>
            <a:spLocks noGrp="1"/>
          </p:cNvSpPr>
          <p:nvPr>
            <p:ph type="dt" sz="half" idx="13"/>
          </p:nvPr>
        </p:nvSpPr>
        <p:spPr>
          <a:xfrm>
            <a:off x="3124200" y="6173788"/>
            <a:ext cx="2133600" cy="365125"/>
          </a:xfrm>
          <a:prstGeom prst="rect">
            <a:avLst/>
          </a:prstGeom>
        </p:spPr>
        <p:txBody>
          <a:bodyPr/>
          <a:lstStyle>
            <a:lvl1pPr algn="ctr" defTabSz="914400">
              <a:defRPr sz="1200">
                <a:solidFill>
                  <a:srgbClr val="101820">
                    <a:tint val="75000"/>
                  </a:srgbClr>
                </a:solidFill>
              </a:defRPr>
            </a:lvl1pPr>
          </a:lstStyle>
          <a:p>
            <a:pPr>
              <a:defRPr/>
            </a:pPr>
            <a:endParaRPr lang="en-US" dirty="0"/>
          </a:p>
        </p:txBody>
      </p:sp>
      <p:sp>
        <p:nvSpPr>
          <p:cNvPr id="8" name="Footer Placeholder 4"/>
          <p:cNvSpPr>
            <a:spLocks noGrp="1"/>
          </p:cNvSpPr>
          <p:nvPr>
            <p:ph type="ftr" sz="quarter" idx="14"/>
          </p:nvPr>
        </p:nvSpPr>
        <p:spPr>
          <a:xfrm>
            <a:off x="5694760" y="6173788"/>
            <a:ext cx="2895600" cy="365125"/>
          </a:xfrm>
          <a:prstGeom prst="rect">
            <a:avLst/>
          </a:prstGeom>
        </p:spPr>
        <p:txBody>
          <a:bodyPr/>
          <a:lstStyle>
            <a:lvl1pPr defTabSz="914400">
              <a:defRPr/>
            </a:lvl1pPr>
          </a:lstStyle>
          <a:p>
            <a:pPr>
              <a:defRPr/>
            </a:pPr>
            <a:endParaRPr lang="en-US" altLang="en-US" dirty="0">
              <a:solidFill>
                <a:srgbClr val="101820">
                  <a:tint val="75000"/>
                </a:srgbClr>
              </a:solidFill>
            </a:endParaRPr>
          </a:p>
        </p:txBody>
      </p:sp>
      <p:sp>
        <p:nvSpPr>
          <p:cNvPr id="9"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42395846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3" name="Date Placeholder 3"/>
          <p:cNvSpPr>
            <a:spLocks noGrp="1"/>
          </p:cNvSpPr>
          <p:nvPr>
            <p:ph type="dt" sz="half" idx="10"/>
          </p:nvPr>
        </p:nvSpPr>
        <p:spPr>
          <a:xfrm>
            <a:off x="3124200" y="6173788"/>
            <a:ext cx="2133600" cy="365125"/>
          </a:xfrm>
          <a:prstGeom prst="rect">
            <a:avLst/>
          </a:prstGeom>
        </p:spPr>
        <p:txBody>
          <a:bodyPr/>
          <a:lstStyle>
            <a:lvl1pPr algn="ctr" defTabSz="914400">
              <a:defRPr sz="1200">
                <a:solidFill>
                  <a:srgbClr val="101820">
                    <a:tint val="75000"/>
                  </a:srgbClr>
                </a:solidFill>
              </a:defRPr>
            </a:lvl1pPr>
          </a:lstStyle>
          <a:p>
            <a:pPr>
              <a:defRPr/>
            </a:pPr>
            <a:endParaRPr lang="en-US" dirty="0"/>
          </a:p>
        </p:txBody>
      </p:sp>
      <p:sp>
        <p:nvSpPr>
          <p:cNvPr id="4" name="Footer Placeholder 4"/>
          <p:cNvSpPr>
            <a:spLocks noGrp="1"/>
          </p:cNvSpPr>
          <p:nvPr>
            <p:ph type="ftr" sz="quarter" idx="11"/>
          </p:nvPr>
        </p:nvSpPr>
        <p:spPr>
          <a:xfrm>
            <a:off x="5694760" y="6173788"/>
            <a:ext cx="2895600" cy="365125"/>
          </a:xfrm>
          <a:prstGeom prst="rect">
            <a:avLst/>
          </a:prstGeom>
        </p:spPr>
        <p:txBody>
          <a:bodyPr/>
          <a:lstStyle>
            <a:lvl1pPr defTabSz="914400">
              <a:defRPr/>
            </a:lvl1pPr>
          </a:lstStyle>
          <a:p>
            <a:pPr>
              <a:defRPr/>
            </a:pPr>
            <a:endParaRPr lang="en-US" altLang="en-US" dirty="0">
              <a:solidFill>
                <a:srgbClr val="101820">
                  <a:tint val="75000"/>
                </a:srgbClr>
              </a:solidFill>
            </a:endParaRPr>
          </a:p>
        </p:txBody>
      </p:sp>
      <p:sp>
        <p:nvSpPr>
          <p:cNvPr id="5"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8205008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Numbered list">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24" name="Content Placeholder 2"/>
          <p:cNvSpPr>
            <a:spLocks noGrp="1"/>
          </p:cNvSpPr>
          <p:nvPr>
            <p:ph sz="half" idx="1"/>
          </p:nvPr>
        </p:nvSpPr>
        <p:spPr>
          <a:xfrm>
            <a:off x="553643" y="1350183"/>
            <a:ext cx="8036719" cy="4525963"/>
          </a:xfrm>
          <a:prstGeom prst="rect">
            <a:avLst/>
          </a:prstGeom>
        </p:spPr>
        <p:txBody>
          <a:bodyPr/>
          <a:lstStyle>
            <a:lvl1pPr marL="452628" indent="-457200">
              <a:buFont typeface="+mj-lt"/>
              <a:buAutoNum type="arabicPeriod"/>
              <a:defRPr sz="2000"/>
            </a:lvl1pPr>
            <a:lvl2pPr marL="800100" indent="-342900">
              <a:spcBef>
                <a:spcPts val="1000"/>
              </a:spcBef>
              <a:buSzPct val="100000"/>
              <a:buFont typeface="+mj-lt"/>
              <a:buAutoNum type="alphaLcPeriod"/>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3124200" y="6173788"/>
            <a:ext cx="2133600" cy="365125"/>
          </a:xfrm>
          <a:prstGeom prst="rect">
            <a:avLst/>
          </a:prstGeom>
        </p:spPr>
        <p:txBody>
          <a:bodyPr/>
          <a:lstStyle>
            <a:lvl1pPr algn="ctr" defTabSz="914400">
              <a:defRPr sz="1200">
                <a:solidFill>
                  <a:srgbClr val="101820">
                    <a:tint val="75000"/>
                  </a:srgbClr>
                </a:solidFill>
              </a:defRPr>
            </a:lvl1pPr>
          </a:lstStyle>
          <a:p>
            <a:pPr>
              <a:defRPr/>
            </a:pPr>
            <a:endParaRPr lang="en-US" dirty="0"/>
          </a:p>
        </p:txBody>
      </p:sp>
      <p:sp>
        <p:nvSpPr>
          <p:cNvPr id="5" name="Footer Placeholder 4"/>
          <p:cNvSpPr>
            <a:spLocks noGrp="1"/>
          </p:cNvSpPr>
          <p:nvPr>
            <p:ph type="ftr" sz="quarter" idx="11"/>
          </p:nvPr>
        </p:nvSpPr>
        <p:spPr>
          <a:xfrm>
            <a:off x="5694760" y="6173788"/>
            <a:ext cx="2895600" cy="365125"/>
          </a:xfrm>
          <a:prstGeom prst="rect">
            <a:avLst/>
          </a:prstGeom>
        </p:spPr>
        <p:txBody>
          <a:bodyPr/>
          <a:lstStyle>
            <a:lvl1pPr defTabSz="914400">
              <a:defRPr/>
            </a:lvl1pPr>
          </a:lstStyle>
          <a:p>
            <a:pPr>
              <a:defRPr/>
            </a:pPr>
            <a:endParaRPr lang="en-US" altLang="en-US" dirty="0">
              <a:solidFill>
                <a:srgbClr val="101820">
                  <a:tint val="75000"/>
                </a:srgbClr>
              </a:solidFill>
            </a:endParaRPr>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895007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hart with caption ">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16" name="Text Placeholder 3"/>
          <p:cNvSpPr>
            <a:spLocks noGrp="1"/>
          </p:cNvSpPr>
          <p:nvPr>
            <p:ph type="body" sz="half" idx="10"/>
          </p:nvPr>
        </p:nvSpPr>
        <p:spPr>
          <a:xfrm>
            <a:off x="5414523" y="1370100"/>
            <a:ext cx="3175841" cy="4060021"/>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Content Placeholder 18"/>
          <p:cNvSpPr>
            <a:spLocks noGrp="1"/>
          </p:cNvSpPr>
          <p:nvPr>
            <p:ph sz="quarter" idx="11"/>
          </p:nvPr>
        </p:nvSpPr>
        <p:spPr>
          <a:xfrm>
            <a:off x="572256" y="1370099"/>
            <a:ext cx="4517885" cy="4060020"/>
          </a:xfrm>
        </p:spPr>
        <p:txBody>
          <a:bodyPr/>
          <a:lstStyle>
            <a:lvl1pPr marL="0" indent="0">
              <a:buNone/>
              <a:defRPr/>
            </a:lvl1pPr>
          </a:lstStyle>
          <a:p>
            <a:pPr lvl="0"/>
            <a:r>
              <a:rPr lang="en-US"/>
              <a:t>Click to edit Master text styles</a:t>
            </a:r>
          </a:p>
        </p:txBody>
      </p:sp>
      <p:sp>
        <p:nvSpPr>
          <p:cNvPr id="5" name="Date Placeholder 3"/>
          <p:cNvSpPr>
            <a:spLocks noGrp="1"/>
          </p:cNvSpPr>
          <p:nvPr>
            <p:ph type="dt" sz="half" idx="12"/>
          </p:nvPr>
        </p:nvSpPr>
        <p:spPr>
          <a:xfrm>
            <a:off x="3124200" y="6173788"/>
            <a:ext cx="2133600" cy="365125"/>
          </a:xfrm>
          <a:prstGeom prst="rect">
            <a:avLst/>
          </a:prstGeom>
        </p:spPr>
        <p:txBody>
          <a:bodyPr/>
          <a:lstStyle>
            <a:lvl1pPr algn="ctr" defTabSz="914400">
              <a:defRPr sz="1200">
                <a:solidFill>
                  <a:srgbClr val="101820">
                    <a:tint val="75000"/>
                  </a:srgbClr>
                </a:solidFill>
              </a:defRPr>
            </a:lvl1pPr>
          </a:lstStyle>
          <a:p>
            <a:pPr>
              <a:defRPr/>
            </a:pPr>
            <a:endParaRPr lang="en-US" dirty="0"/>
          </a:p>
        </p:txBody>
      </p:sp>
      <p:sp>
        <p:nvSpPr>
          <p:cNvPr id="6" name="Footer Placeholder 4"/>
          <p:cNvSpPr>
            <a:spLocks noGrp="1"/>
          </p:cNvSpPr>
          <p:nvPr>
            <p:ph type="ftr" sz="quarter" idx="13"/>
          </p:nvPr>
        </p:nvSpPr>
        <p:spPr>
          <a:xfrm>
            <a:off x="5694760" y="6173788"/>
            <a:ext cx="2895600" cy="365125"/>
          </a:xfrm>
          <a:prstGeom prst="rect">
            <a:avLst/>
          </a:prstGeom>
        </p:spPr>
        <p:txBody>
          <a:bodyPr/>
          <a:lstStyle>
            <a:lvl1pPr defTabSz="914400">
              <a:defRPr/>
            </a:lvl1pPr>
          </a:lstStyle>
          <a:p>
            <a:pPr>
              <a:defRPr/>
            </a:pPr>
            <a:endParaRPr lang="en-US" altLang="en-US" dirty="0">
              <a:solidFill>
                <a:srgbClr val="101820">
                  <a:tint val="75000"/>
                </a:srgbClr>
              </a:solidFill>
            </a:endParaRPr>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096789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hart with title (1)">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15875"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z="2400" dirty="0">
              <a:solidFill>
                <a:srgbClr val="000000"/>
              </a:solidFill>
              <a:latin typeface="Arial" pitchFamily="34" charset="0"/>
              <a:ea typeface="ヒラギノ角ゴ ProN W3"/>
              <a:cs typeface="ヒラギノ角ゴ ProN W3"/>
              <a:sym typeface="Arial" pitchFamily="34" charset="0"/>
            </a:endParaRPr>
          </a:p>
        </p:txBody>
      </p:sp>
      <p:sp>
        <p:nvSpPr>
          <p:cNvPr id="18" name="Text Placeholder 5"/>
          <p:cNvSpPr>
            <a:spLocks noGrp="1"/>
          </p:cNvSpPr>
          <p:nvPr>
            <p:ph type="body" sz="quarter" idx="10"/>
          </p:nvPr>
        </p:nvSpPr>
        <p:spPr>
          <a:xfrm>
            <a:off x="443471" y="6112080"/>
            <a:ext cx="423309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pPr lvl="0"/>
            <a:r>
              <a:rPr lang="en-US"/>
              <a:t>Click to edit Master text styles</a:t>
            </a:r>
          </a:p>
        </p:txBody>
      </p:sp>
      <p:sp>
        <p:nvSpPr>
          <p:cNvPr id="19" name="Text Placeholder 3"/>
          <p:cNvSpPr>
            <a:spLocks noGrp="1"/>
          </p:cNvSpPr>
          <p:nvPr>
            <p:ph type="body" sz="half" idx="11"/>
          </p:nvPr>
        </p:nvSpPr>
        <p:spPr>
          <a:xfrm>
            <a:off x="5494465" y="564185"/>
            <a:ext cx="3175841"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2"/>
          </p:nvPr>
        </p:nvSpPr>
        <p:spPr>
          <a:xfrm>
            <a:off x="5694760" y="6173788"/>
            <a:ext cx="2895600" cy="365125"/>
          </a:xfrm>
          <a:prstGeom prst="rect">
            <a:avLst/>
          </a:prstGeom>
        </p:spPr>
        <p:txBody>
          <a:bodyPr/>
          <a:lstStyle>
            <a:lvl1pPr defTabSz="914400">
              <a:defRPr/>
            </a:lvl1pPr>
          </a:lstStyle>
          <a:p>
            <a:pPr>
              <a:defRPr/>
            </a:pPr>
            <a:endParaRPr lang="en-US" altLang="en-US" dirty="0">
              <a:solidFill>
                <a:srgbClr val="101820">
                  <a:tint val="75000"/>
                </a:srgbClr>
              </a:solidFill>
            </a:endParaRPr>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3319776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hart with title (2)">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z="2400" dirty="0">
              <a:solidFill>
                <a:srgbClr val="000000"/>
              </a:solidFill>
              <a:latin typeface="Arial" pitchFamily="34" charset="0"/>
              <a:ea typeface="ヒラギノ角ゴ ProN W3"/>
              <a:cs typeface="ヒラギノ角ゴ ProN W3"/>
              <a:sym typeface="Arial" pitchFamily="34" charset="0"/>
            </a:endParaRPr>
          </a:p>
        </p:txBody>
      </p:sp>
      <p:sp>
        <p:nvSpPr>
          <p:cNvPr id="17" name="Text Placeholder 5"/>
          <p:cNvSpPr>
            <a:spLocks noGrp="1"/>
          </p:cNvSpPr>
          <p:nvPr>
            <p:ph type="body" sz="quarter" idx="10"/>
          </p:nvPr>
        </p:nvSpPr>
        <p:spPr>
          <a:xfrm>
            <a:off x="4507471" y="6112080"/>
            <a:ext cx="4233097" cy="528224"/>
          </a:xfrm>
        </p:spPr>
        <p:txBody>
          <a:bodyPr>
            <a:normAutofit/>
          </a:bodyPr>
          <a:lstStyle>
            <a:lvl1pPr marL="0" indent="0" algn="r">
              <a:buFontTx/>
              <a:buNone/>
              <a:defRPr sz="1200" i="1" baseline="0"/>
            </a:lvl1pPr>
            <a:lvl2pPr marL="457200" indent="0">
              <a:buFontTx/>
              <a:buNone/>
              <a:defRPr sz="1400"/>
            </a:lvl2pPr>
            <a:lvl3pPr marL="914400" indent="0">
              <a:buFontTx/>
              <a:buNone/>
              <a:defRPr sz="1400"/>
            </a:lvl3pPr>
          </a:lstStyle>
          <a:p>
            <a:pPr lvl="0"/>
            <a:r>
              <a:rPr lang="en-US"/>
              <a:t>Click to edit Master text styles</a:t>
            </a:r>
          </a:p>
        </p:txBody>
      </p:sp>
      <p:sp>
        <p:nvSpPr>
          <p:cNvPr id="7" name="Text Placeholder 3"/>
          <p:cNvSpPr>
            <a:spLocks noGrp="1"/>
          </p:cNvSpPr>
          <p:nvPr>
            <p:ph type="body" sz="half" idx="11"/>
          </p:nvPr>
        </p:nvSpPr>
        <p:spPr>
          <a:xfrm>
            <a:off x="485021" y="564185"/>
            <a:ext cx="3175841" cy="705630"/>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520497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hart with title (3)">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z="2400" dirty="0">
              <a:solidFill>
                <a:srgbClr val="000000"/>
              </a:solidFill>
              <a:latin typeface="Arial" pitchFamily="34" charset="0"/>
              <a:ea typeface="ヒラギノ角ゴ ProN W3"/>
              <a:cs typeface="ヒラギノ角ゴ ProN W3"/>
              <a:sym typeface="Arial" pitchFamily="34" charset="0"/>
            </a:endParaRPr>
          </a:p>
        </p:txBody>
      </p:sp>
      <p:sp>
        <p:nvSpPr>
          <p:cNvPr id="17" name="Text Placeholder 5"/>
          <p:cNvSpPr>
            <a:spLocks noGrp="1"/>
          </p:cNvSpPr>
          <p:nvPr>
            <p:ph type="body" sz="quarter" idx="10"/>
          </p:nvPr>
        </p:nvSpPr>
        <p:spPr>
          <a:xfrm>
            <a:off x="485021" y="6112080"/>
            <a:ext cx="507475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pPr lvl="0"/>
            <a:r>
              <a:rPr lang="en-US"/>
              <a:t>Click to edit Master text styles</a:t>
            </a:r>
          </a:p>
        </p:txBody>
      </p:sp>
      <p:sp>
        <p:nvSpPr>
          <p:cNvPr id="7" name="Text Placeholder 3"/>
          <p:cNvSpPr>
            <a:spLocks noGrp="1"/>
          </p:cNvSpPr>
          <p:nvPr>
            <p:ph type="body" sz="half" idx="11"/>
          </p:nvPr>
        </p:nvSpPr>
        <p:spPr>
          <a:xfrm>
            <a:off x="485021" y="517967"/>
            <a:ext cx="8150979" cy="528224"/>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2"/>
          </p:nvPr>
        </p:nvSpPr>
        <p:spPr>
          <a:xfrm>
            <a:off x="5694760" y="6173788"/>
            <a:ext cx="2895600" cy="365125"/>
          </a:xfrm>
          <a:prstGeom prst="rect">
            <a:avLst/>
          </a:prstGeom>
        </p:spPr>
        <p:txBody>
          <a:bodyPr/>
          <a:lstStyle>
            <a:lvl1pPr defTabSz="914400">
              <a:defRPr/>
            </a:lvl1pPr>
          </a:lstStyle>
          <a:p>
            <a:pPr>
              <a:defRPr/>
            </a:pPr>
            <a:endParaRPr lang="en-US" altLang="en-US" dirty="0">
              <a:solidFill>
                <a:srgbClr val="101820">
                  <a:tint val="75000"/>
                </a:srgbClr>
              </a:solidFill>
            </a:endParaRPr>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9010737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z="2400" dirty="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endParaRPr lang="en-US" dirty="0"/>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dirty="0"/>
          </a:p>
        </p:txBody>
      </p:sp>
      <p:sp>
        <p:nvSpPr>
          <p:cNvPr id="6" name="Date Placeholder 3"/>
          <p:cNvSpPr>
            <a:spLocks noGrp="1"/>
          </p:cNvSpPr>
          <p:nvPr>
            <p:ph type="dt" sz="half" idx="10"/>
          </p:nvPr>
        </p:nvSpPr>
        <p:spPr>
          <a:xfrm>
            <a:off x="3124200" y="6173788"/>
            <a:ext cx="2133600" cy="365125"/>
          </a:xfrm>
          <a:prstGeom prst="rect">
            <a:avLst/>
          </a:prstGeom>
        </p:spPr>
        <p:txBody>
          <a:bodyPr/>
          <a:lstStyle>
            <a:lvl1pPr algn="ctr" defTabSz="914400">
              <a:defRPr sz="1200">
                <a:solidFill>
                  <a:srgbClr val="101820">
                    <a:tint val="75000"/>
                  </a:srgbClr>
                </a:solidFill>
              </a:defRPr>
            </a:lvl1pPr>
          </a:lstStyle>
          <a:p>
            <a:pPr>
              <a:defRPr/>
            </a:pPr>
            <a:endParaRPr lang="en-US" dirty="0"/>
          </a:p>
        </p:txBody>
      </p:sp>
      <p:sp>
        <p:nvSpPr>
          <p:cNvPr id="7" name="Footer Placeholder 4"/>
          <p:cNvSpPr>
            <a:spLocks noGrp="1"/>
          </p:cNvSpPr>
          <p:nvPr>
            <p:ph type="ftr" sz="quarter" idx="11"/>
          </p:nvPr>
        </p:nvSpPr>
        <p:spPr>
          <a:xfrm>
            <a:off x="5694760" y="6173788"/>
            <a:ext cx="2895600" cy="365125"/>
          </a:xfrm>
          <a:prstGeom prst="rect">
            <a:avLst/>
          </a:prstGeom>
        </p:spPr>
        <p:txBody>
          <a:bodyPr/>
          <a:lstStyle>
            <a:lvl1pPr defTabSz="914400">
              <a:defRPr/>
            </a:lvl1pPr>
          </a:lstStyle>
          <a:p>
            <a:pPr>
              <a:defRPr/>
            </a:pPr>
            <a:endParaRPr lang="en-US" altLang="en-US" dirty="0">
              <a:solidFill>
                <a:srgbClr val="101820">
                  <a:tint val="75000"/>
                </a:srgbClr>
              </a:solidFill>
            </a:endParaRPr>
          </a:p>
        </p:txBody>
      </p:sp>
      <p:sp>
        <p:nvSpPr>
          <p:cNvPr id="8"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94745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101820">
                  <a:tint val="75000"/>
                </a:srgbClr>
              </a:solidFill>
            </a:endParaRPr>
          </a:p>
        </p:txBody>
      </p:sp>
      <p:sp>
        <p:nvSpPr>
          <p:cNvPr id="3" name="Footer Placeholder 2"/>
          <p:cNvSpPr>
            <a:spLocks noGrp="1"/>
          </p:cNvSpPr>
          <p:nvPr>
            <p:ph type="ftr" sz="quarter" idx="11"/>
          </p:nvPr>
        </p:nvSpPr>
        <p:spPr>
          <a:xfrm>
            <a:off x="5694760" y="6173788"/>
            <a:ext cx="2895600" cy="365125"/>
          </a:xfrm>
          <a:prstGeom prst="rect">
            <a:avLst/>
          </a:prstGeom>
        </p:spPr>
        <p:txBody>
          <a:bodyPr/>
          <a:lstStyle/>
          <a:p>
            <a:endParaRPr lang="en-US">
              <a:solidFill>
                <a:srgbClr val="101820">
                  <a:tint val="75000"/>
                </a:srgbClr>
              </a:solidFill>
            </a:endParaRPr>
          </a:p>
        </p:txBody>
      </p:sp>
      <p:sp>
        <p:nvSpPr>
          <p:cNvPr id="6" name="Rectangle 5"/>
          <p:cNvSpPr/>
          <p:nvPr userDrawn="1"/>
        </p:nvSpPr>
        <p:spPr bwMode="auto">
          <a:xfrm>
            <a:off x="1"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endParaRPr lang="en-US" sz="2400" dirty="0">
              <a:solidFill>
                <a:srgbClr val="000000"/>
              </a:solidFill>
              <a:latin typeface="Arial" charset="0"/>
              <a:ea typeface="ヒラギノ角ゴ ProN W3" charset="-128"/>
              <a:cs typeface="ヒラギノ角ゴ ProN W3" charset="-128"/>
              <a:sym typeface="Arial" charset="0"/>
            </a:endParaRPr>
          </a:p>
        </p:txBody>
      </p:sp>
      <p:sp>
        <p:nvSpPr>
          <p:cNvPr id="5"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5582101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Freeform 8"/>
          <p:cNvSpPr>
            <a:spLocks noChangeArrowheads="1"/>
          </p:cNvSpPr>
          <p:nvPr userDrawn="1"/>
        </p:nvSpPr>
        <p:spPr bwMode="auto">
          <a:xfrm>
            <a:off x="0" y="-3175"/>
            <a:ext cx="9153525" cy="5491163"/>
          </a:xfrm>
          <a:custGeom>
            <a:avLst/>
            <a:gdLst>
              <a:gd name="T0" fmla="*/ 0 w 13004800"/>
              <a:gd name="T1" fmla="*/ 0 h 7810500"/>
              <a:gd name="T2" fmla="*/ 4628408 w 13004800"/>
              <a:gd name="T3" fmla="*/ 0 h 7810500"/>
              <a:gd name="T4" fmla="*/ 4628408 w 13004800"/>
              <a:gd name="T5" fmla="*/ 2175977 h 7810500"/>
              <a:gd name="T6" fmla="*/ 0 w 13004800"/>
              <a:gd name="T7" fmla="*/ 2714454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pPr fontAlgn="base">
              <a:spcBef>
                <a:spcPct val="0"/>
              </a:spcBef>
              <a:spcAft>
                <a:spcPct val="0"/>
              </a:spcAft>
            </a:pPr>
            <a:endParaRPr lang="en-US" dirty="0">
              <a:solidFill>
                <a:srgbClr val="101820"/>
              </a:solidFill>
              <a:latin typeface="Arial" pitchFamily="34" charset="0"/>
              <a:ea typeface="ヒラギノ角ゴ ProN W3" pitchFamily="-109" charset="-128"/>
              <a:cs typeface="Arial" pitchFamily="34" charset="0"/>
              <a:sym typeface="Arial" charset="0"/>
            </a:endParaRPr>
          </a:p>
        </p:txBody>
      </p:sp>
      <p:sp>
        <p:nvSpPr>
          <p:cNvPr id="8" name="Title 1"/>
          <p:cNvSpPr>
            <a:spLocks noGrp="1"/>
          </p:cNvSpPr>
          <p:nvPr>
            <p:ph type="title"/>
          </p:nvPr>
        </p:nvSpPr>
        <p:spPr>
          <a:xfrm>
            <a:off x="536222" y="1731245"/>
            <a:ext cx="8102635" cy="1956280"/>
          </a:xfrm>
          <a:prstGeom prst="rect">
            <a:avLst/>
          </a:prstGeom>
        </p:spPr>
        <p:txBody>
          <a:bodyPr lIns="64291" tIns="32146" rIns="64291" bIns="32146"/>
          <a:lstStyle>
            <a:lvl1pPr algn="l">
              <a:defRPr sz="4000" baseline="0">
                <a:solidFill>
                  <a:srgbClr val="FFFFFF"/>
                </a:solidFill>
                <a:latin typeface="Arial"/>
                <a:cs typeface="Arial"/>
              </a:defRPr>
            </a:lvl1pPr>
          </a:lstStyle>
          <a:p>
            <a:r>
              <a:rPr lang="en-US"/>
              <a:t>Click to edit Master title style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40604115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Title Slide (low ink)">
    <p:spTree>
      <p:nvGrpSpPr>
        <p:cNvPr id="1" name=""/>
        <p:cNvGrpSpPr/>
        <p:nvPr/>
      </p:nvGrpSpPr>
      <p:grpSpPr>
        <a:xfrm>
          <a:off x="0" y="0"/>
          <a:ext cx="0" cy="0"/>
          <a:chOff x="0" y="0"/>
          <a:chExt cx="0" cy="0"/>
        </a:xfrm>
      </p:grpSpPr>
      <p:sp>
        <p:nvSpPr>
          <p:cNvPr id="5" name="Rectangle 4"/>
          <p:cNvSpPr/>
          <p:nvPr userDrawn="1"/>
        </p:nvSpPr>
        <p:spPr>
          <a:xfrm>
            <a:off x="11113" y="0"/>
            <a:ext cx="9144000"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dirty="0">
              <a:solidFill>
                <a:srgbClr val="101820"/>
              </a:solidFill>
              <a:sym typeface="Arial" charset="0"/>
            </a:endParaRPr>
          </a:p>
        </p:txBody>
      </p:sp>
      <p:pic>
        <p:nvPicPr>
          <p:cNvPr id="6"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536494" y="587544"/>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chemeClr val="tx2"/>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12" name="Title 1"/>
          <p:cNvSpPr>
            <a:spLocks noGrp="1"/>
          </p:cNvSpPr>
          <p:nvPr>
            <p:ph type="title"/>
          </p:nvPr>
        </p:nvSpPr>
        <p:spPr>
          <a:xfrm>
            <a:off x="536222" y="2081276"/>
            <a:ext cx="8102635" cy="1956280"/>
          </a:xfrm>
          <a:prstGeom prst="rect">
            <a:avLst/>
          </a:prstGeom>
        </p:spPr>
        <p:txBody>
          <a:bodyPr lIns="64291" tIns="32146" rIns="64291" bIns="32146"/>
          <a:lstStyle>
            <a:lvl1pPr algn="l">
              <a:defRPr sz="4000" baseline="0">
                <a:solidFill>
                  <a:schemeClr val="tx2"/>
                </a:solidFill>
                <a:latin typeface="Arial"/>
                <a:cs typeface="Arial"/>
              </a:defRPr>
            </a:lvl1pPr>
          </a:lstStyle>
          <a:p>
            <a:r>
              <a:rPr lang="en-US"/>
              <a:t>Click to edit Master title style</a:t>
            </a:r>
            <a:endParaRPr lang="en-US" dirty="0"/>
          </a:p>
        </p:txBody>
      </p:sp>
      <p:sp>
        <p:nvSpPr>
          <p:cNvPr id="13" name="Text Placeholder 22"/>
          <p:cNvSpPr>
            <a:spLocks noGrp="1"/>
          </p:cNvSpPr>
          <p:nvPr>
            <p:ph type="body" sz="quarter" idx="13"/>
          </p:nvPr>
        </p:nvSpPr>
        <p:spPr>
          <a:xfrm>
            <a:off x="536222" y="4045033"/>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chemeClr val="tx1"/>
                </a:solidFill>
                <a:latin typeface="Georgia"/>
                <a:cs typeface="Georgia"/>
              </a:defRPr>
            </a:lvl1pPr>
          </a:lstStyle>
          <a:p>
            <a:pPr lvl="0"/>
            <a:endParaRPr lang="en-US" dirty="0"/>
          </a:p>
        </p:txBody>
      </p:sp>
      <p:sp>
        <p:nvSpPr>
          <p:cNvPr id="7" name="Footer Placeholder 4"/>
          <p:cNvSpPr>
            <a:spLocks noGrp="1"/>
          </p:cNvSpPr>
          <p:nvPr>
            <p:ph type="ftr" sz="quarter" idx="14"/>
          </p:nvPr>
        </p:nvSpPr>
        <p:spPr>
          <a:xfrm>
            <a:off x="5694760" y="6173788"/>
            <a:ext cx="2895600" cy="365125"/>
          </a:xfrm>
          <a:prstGeom prst="rect">
            <a:avLst/>
          </a:prstGeom>
        </p:spPr>
        <p:txBody>
          <a:bodyPr/>
          <a:lstStyle>
            <a:lvl1pPr algn="r" defTabSz="914400" fontAlgn="base">
              <a:spcBef>
                <a:spcPct val="0"/>
              </a:spcBef>
              <a:spcAft>
                <a:spcPct val="0"/>
              </a:spcAft>
              <a:defRPr sz="1200">
                <a:solidFill>
                  <a:srgbClr val="101820">
                    <a:tint val="75000"/>
                  </a:srgbClr>
                </a:solidFill>
                <a:latin typeface="Arial"/>
                <a:cs typeface="Arial"/>
              </a:defRPr>
            </a:lvl1pPr>
          </a:lstStyle>
          <a:p>
            <a:pPr>
              <a:defRPr/>
            </a:pPr>
            <a:endParaRPr lang="en-US" dirty="0"/>
          </a:p>
        </p:txBody>
      </p:sp>
      <p:sp>
        <p:nvSpPr>
          <p:cNvPr id="8"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9624256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24" name="Content Placeholder 2"/>
          <p:cNvSpPr>
            <a:spLocks noGrp="1"/>
          </p:cNvSpPr>
          <p:nvPr>
            <p:ph sz="half" idx="1"/>
          </p:nvPr>
        </p:nvSpPr>
        <p:spPr>
          <a:xfrm>
            <a:off x="457200" y="1350183"/>
            <a:ext cx="813316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3124200" y="6173788"/>
            <a:ext cx="2133600" cy="365125"/>
          </a:xfrm>
          <a:prstGeom prst="rect">
            <a:avLst/>
          </a:prstGeom>
        </p:spPr>
        <p:txBody>
          <a:bodyPr/>
          <a:lstStyle>
            <a:lvl1pPr algn="ctr" defTabSz="914400" fontAlgn="base">
              <a:spcBef>
                <a:spcPct val="0"/>
              </a:spcBef>
              <a:spcAft>
                <a:spcPct val="0"/>
              </a:spcAft>
              <a:defRPr sz="1200">
                <a:solidFill>
                  <a:srgbClr val="101820">
                    <a:tint val="75000"/>
                  </a:srgbClr>
                </a:solidFill>
              </a:defRPr>
            </a:lvl1pPr>
          </a:lstStyle>
          <a:p>
            <a:pPr>
              <a:defRPr/>
            </a:pPr>
            <a:endParaRPr lang="en-US" dirty="0"/>
          </a:p>
        </p:txBody>
      </p:sp>
      <p:sp>
        <p:nvSpPr>
          <p:cNvPr id="5" name="Footer Placeholder 4"/>
          <p:cNvSpPr>
            <a:spLocks noGrp="1"/>
          </p:cNvSpPr>
          <p:nvPr>
            <p:ph type="ftr" sz="quarter" idx="11"/>
          </p:nvPr>
        </p:nvSpPr>
        <p:spPr>
          <a:xfrm>
            <a:off x="5694760" y="6173788"/>
            <a:ext cx="2895600" cy="365125"/>
          </a:xfrm>
          <a:prstGeom prst="rect">
            <a:avLst/>
          </a:prstGeom>
        </p:spPr>
        <p:txBody>
          <a:bodyPr/>
          <a:lstStyle>
            <a:lvl1pPr algn="r" defTabSz="914400" fontAlgn="base">
              <a:spcBef>
                <a:spcPct val="0"/>
              </a:spcBef>
              <a:spcAft>
                <a:spcPct val="0"/>
              </a:spcAft>
              <a:defRPr sz="1200">
                <a:solidFill>
                  <a:srgbClr val="101820">
                    <a:tint val="75000"/>
                  </a:srgbClr>
                </a:solidFill>
                <a:latin typeface="Arial"/>
                <a:cs typeface="Arial"/>
              </a:defRPr>
            </a:lvl1pPr>
          </a:lstStyle>
          <a:p>
            <a:pPr>
              <a:defRPr/>
            </a:pPr>
            <a:endParaRPr lang="en-US" dirty="0"/>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4149385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p>
            <a:pPr defTabSz="641350" fontAlgn="base">
              <a:spcBef>
                <a:spcPct val="0"/>
              </a:spcBef>
              <a:spcAft>
                <a:spcPct val="0"/>
              </a:spcAft>
            </a:pPr>
            <a:endParaRPr lang="en-US" sz="2400" dirty="0">
              <a:solidFill>
                <a:srgbClr val="000000"/>
              </a:solidFill>
              <a:latin typeface="Arial" pitchFamily="34" charset="0"/>
              <a:ea typeface="ヒラギノ角ゴ ProN W3"/>
              <a:cs typeface="ヒラギノ角ゴ ProN W3"/>
              <a:sym typeface="Arial" pitchFamily="34" charset="0"/>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p:nvPr>
        </p:nvSpPr>
        <p:spPr>
          <a:xfrm>
            <a:off x="903112" y="2300174"/>
            <a:ext cx="7309556"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2"/>
                </a:solidFill>
              </a:defRPr>
            </a:lvl1pPr>
          </a:lstStyle>
          <a:p>
            <a:r>
              <a:rPr lang="en-US"/>
              <a:t>Click to edit Master title style</a:t>
            </a:r>
            <a:endParaRPr lang="en-US" dirty="0"/>
          </a:p>
        </p:txBody>
      </p:sp>
      <p:sp>
        <p:nvSpPr>
          <p:cNvPr id="22" name="Subtitle 2"/>
          <p:cNvSpPr>
            <a:spLocks noGrp="1"/>
          </p:cNvSpPr>
          <p:nvPr>
            <p:ph type="subTitle" idx="1"/>
          </p:nvPr>
        </p:nvSpPr>
        <p:spPr>
          <a:xfrm>
            <a:off x="903112" y="3202725"/>
            <a:ext cx="7309555" cy="717193"/>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edit Master subtitle style</a:t>
            </a:r>
            <a:endParaRPr lang="en-US" dirty="0"/>
          </a:p>
        </p:txBody>
      </p:sp>
      <p:sp>
        <p:nvSpPr>
          <p:cNvPr id="6" name="Footer Placeholder 4"/>
          <p:cNvSpPr>
            <a:spLocks noGrp="1"/>
          </p:cNvSpPr>
          <p:nvPr>
            <p:ph type="ftr" sz="quarter" idx="10"/>
          </p:nvPr>
        </p:nvSpPr>
        <p:spPr>
          <a:xfrm>
            <a:off x="5694760" y="6173788"/>
            <a:ext cx="2895600" cy="365125"/>
          </a:xfrm>
          <a:prstGeom prst="rect">
            <a:avLst/>
          </a:prstGeom>
        </p:spPr>
        <p:txBody>
          <a:bodyPr/>
          <a:lstStyle>
            <a:lvl1pPr algn="r" defTabSz="914400" fontAlgn="base">
              <a:spcBef>
                <a:spcPct val="0"/>
              </a:spcBef>
              <a:spcAft>
                <a:spcPct val="0"/>
              </a:spcAft>
              <a:defRPr sz="1200">
                <a:solidFill>
                  <a:srgbClr val="101820">
                    <a:tint val="75000"/>
                  </a:srgbClr>
                </a:solidFill>
                <a:latin typeface="Arial"/>
                <a:cs typeface="Arial"/>
              </a:defRPr>
            </a:lvl1pPr>
          </a:lstStyle>
          <a:p>
            <a:pPr>
              <a:defRPr/>
            </a:pPr>
            <a:endParaRPr lang="en-US" dirty="0"/>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88980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5" name="Date Placeholder 3"/>
          <p:cNvSpPr>
            <a:spLocks noGrp="1"/>
          </p:cNvSpPr>
          <p:nvPr>
            <p:ph type="dt" sz="half" idx="10"/>
          </p:nvPr>
        </p:nvSpPr>
        <p:spPr>
          <a:xfrm>
            <a:off x="3124200" y="6173788"/>
            <a:ext cx="2133600" cy="365125"/>
          </a:xfrm>
          <a:prstGeom prst="rect">
            <a:avLst/>
          </a:prstGeom>
        </p:spPr>
        <p:txBody>
          <a:bodyPr/>
          <a:lstStyle>
            <a:lvl1pPr algn="ctr" defTabSz="914400" fontAlgn="base">
              <a:spcBef>
                <a:spcPct val="0"/>
              </a:spcBef>
              <a:spcAft>
                <a:spcPct val="0"/>
              </a:spcAft>
              <a:defRPr sz="1200">
                <a:solidFill>
                  <a:srgbClr val="101820">
                    <a:tint val="75000"/>
                  </a:srgbClr>
                </a:solidFill>
              </a:defRPr>
            </a:lvl1pPr>
          </a:lstStyle>
          <a:p>
            <a:pPr>
              <a:defRPr/>
            </a:pPr>
            <a:endParaRPr lang="en-US" dirty="0"/>
          </a:p>
        </p:txBody>
      </p:sp>
      <p:sp>
        <p:nvSpPr>
          <p:cNvPr id="6" name="Footer Placeholder 4"/>
          <p:cNvSpPr>
            <a:spLocks noGrp="1"/>
          </p:cNvSpPr>
          <p:nvPr>
            <p:ph type="ftr" sz="quarter" idx="11"/>
          </p:nvPr>
        </p:nvSpPr>
        <p:spPr>
          <a:xfrm>
            <a:off x="5694760" y="6173788"/>
            <a:ext cx="2895600" cy="365125"/>
          </a:xfrm>
          <a:prstGeom prst="rect">
            <a:avLst/>
          </a:prstGeom>
        </p:spPr>
        <p:txBody>
          <a:bodyPr/>
          <a:lstStyle>
            <a:lvl1pPr algn="r" defTabSz="914400" fontAlgn="base">
              <a:spcBef>
                <a:spcPct val="0"/>
              </a:spcBef>
              <a:spcAft>
                <a:spcPct val="0"/>
              </a:spcAft>
              <a:defRPr sz="1200">
                <a:solidFill>
                  <a:srgbClr val="101820">
                    <a:tint val="75000"/>
                  </a:srgbClr>
                </a:solidFill>
                <a:latin typeface="Arial"/>
                <a:cs typeface="Arial"/>
              </a:defRPr>
            </a:lvl1pPr>
          </a:lstStyle>
          <a:p>
            <a:pPr>
              <a:defRPr/>
            </a:pPr>
            <a:endParaRPr lang="en-US" dirty="0"/>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658820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3644" y="1844849"/>
            <a:ext cx="3847345" cy="3951288"/>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41504"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41504" y="1844849"/>
            <a:ext cx="3848856" cy="3951288"/>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5"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19" name="Text Placeholder 4"/>
          <p:cNvSpPr>
            <a:spLocks noGrp="1"/>
          </p:cNvSpPr>
          <p:nvPr>
            <p:ph type="body" sz="quarter" idx="12"/>
          </p:nvPr>
        </p:nvSpPr>
        <p:spPr>
          <a:xfrm>
            <a:off x="533400"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3"/>
          <p:cNvSpPr>
            <a:spLocks noGrp="1"/>
          </p:cNvSpPr>
          <p:nvPr>
            <p:ph type="dt" sz="half" idx="13"/>
          </p:nvPr>
        </p:nvSpPr>
        <p:spPr>
          <a:xfrm>
            <a:off x="3124200" y="6173788"/>
            <a:ext cx="2133600" cy="365125"/>
          </a:xfrm>
          <a:prstGeom prst="rect">
            <a:avLst/>
          </a:prstGeom>
        </p:spPr>
        <p:txBody>
          <a:bodyPr/>
          <a:lstStyle>
            <a:lvl1pPr algn="ctr" defTabSz="914400" fontAlgn="base">
              <a:spcBef>
                <a:spcPct val="0"/>
              </a:spcBef>
              <a:spcAft>
                <a:spcPct val="0"/>
              </a:spcAft>
              <a:defRPr sz="1200">
                <a:solidFill>
                  <a:srgbClr val="101820">
                    <a:tint val="75000"/>
                  </a:srgbClr>
                </a:solidFill>
              </a:defRPr>
            </a:lvl1pPr>
          </a:lstStyle>
          <a:p>
            <a:pPr>
              <a:defRPr/>
            </a:pPr>
            <a:endParaRPr lang="en-US" dirty="0"/>
          </a:p>
        </p:txBody>
      </p:sp>
      <p:sp>
        <p:nvSpPr>
          <p:cNvPr id="8" name="Footer Placeholder 4"/>
          <p:cNvSpPr>
            <a:spLocks noGrp="1"/>
          </p:cNvSpPr>
          <p:nvPr>
            <p:ph type="ftr" sz="quarter" idx="14"/>
          </p:nvPr>
        </p:nvSpPr>
        <p:spPr>
          <a:xfrm>
            <a:off x="5694760" y="6173788"/>
            <a:ext cx="2895600" cy="365125"/>
          </a:xfrm>
          <a:prstGeom prst="rect">
            <a:avLst/>
          </a:prstGeom>
        </p:spPr>
        <p:txBody>
          <a:bodyPr/>
          <a:lstStyle>
            <a:lvl1pPr algn="r" defTabSz="914400" fontAlgn="base">
              <a:spcBef>
                <a:spcPct val="0"/>
              </a:spcBef>
              <a:spcAft>
                <a:spcPct val="0"/>
              </a:spcAft>
              <a:defRPr sz="1200">
                <a:solidFill>
                  <a:srgbClr val="101820">
                    <a:tint val="75000"/>
                  </a:srgbClr>
                </a:solidFill>
                <a:latin typeface="Arial"/>
                <a:cs typeface="Arial"/>
              </a:defRPr>
            </a:lvl1pPr>
          </a:lstStyle>
          <a:p>
            <a:pPr>
              <a:defRPr/>
            </a:pPr>
            <a:endParaRPr lang="en-US" dirty="0"/>
          </a:p>
        </p:txBody>
      </p:sp>
      <p:sp>
        <p:nvSpPr>
          <p:cNvPr id="9"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42013723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3" name="Date Placeholder 3"/>
          <p:cNvSpPr>
            <a:spLocks noGrp="1"/>
          </p:cNvSpPr>
          <p:nvPr>
            <p:ph type="dt" sz="half" idx="10"/>
          </p:nvPr>
        </p:nvSpPr>
        <p:spPr>
          <a:xfrm>
            <a:off x="3124200" y="6173788"/>
            <a:ext cx="2133600" cy="365125"/>
          </a:xfrm>
          <a:prstGeom prst="rect">
            <a:avLst/>
          </a:prstGeom>
        </p:spPr>
        <p:txBody>
          <a:bodyPr/>
          <a:lstStyle>
            <a:lvl1pPr algn="ctr" defTabSz="914400" fontAlgn="base">
              <a:spcBef>
                <a:spcPct val="0"/>
              </a:spcBef>
              <a:spcAft>
                <a:spcPct val="0"/>
              </a:spcAft>
              <a:defRPr sz="1200">
                <a:solidFill>
                  <a:srgbClr val="101820">
                    <a:tint val="75000"/>
                  </a:srgbClr>
                </a:solidFill>
              </a:defRPr>
            </a:lvl1pPr>
          </a:lstStyle>
          <a:p>
            <a:pPr>
              <a:defRPr/>
            </a:pPr>
            <a:endParaRPr lang="en-US" dirty="0"/>
          </a:p>
        </p:txBody>
      </p:sp>
      <p:sp>
        <p:nvSpPr>
          <p:cNvPr id="4" name="Footer Placeholder 4"/>
          <p:cNvSpPr>
            <a:spLocks noGrp="1"/>
          </p:cNvSpPr>
          <p:nvPr>
            <p:ph type="ftr" sz="quarter" idx="11"/>
          </p:nvPr>
        </p:nvSpPr>
        <p:spPr>
          <a:xfrm>
            <a:off x="5694760" y="6173788"/>
            <a:ext cx="2895600" cy="365125"/>
          </a:xfrm>
          <a:prstGeom prst="rect">
            <a:avLst/>
          </a:prstGeom>
        </p:spPr>
        <p:txBody>
          <a:bodyPr/>
          <a:lstStyle>
            <a:lvl1pPr algn="r" defTabSz="914400" fontAlgn="base">
              <a:spcBef>
                <a:spcPct val="0"/>
              </a:spcBef>
              <a:spcAft>
                <a:spcPct val="0"/>
              </a:spcAft>
              <a:defRPr sz="1200">
                <a:solidFill>
                  <a:srgbClr val="101820">
                    <a:tint val="75000"/>
                  </a:srgbClr>
                </a:solidFill>
                <a:latin typeface="Arial"/>
                <a:cs typeface="Arial"/>
              </a:defRPr>
            </a:lvl1pPr>
          </a:lstStyle>
          <a:p>
            <a:pPr>
              <a:defRPr/>
            </a:pPr>
            <a:endParaRPr lang="en-US" dirty="0"/>
          </a:p>
        </p:txBody>
      </p:sp>
      <p:sp>
        <p:nvSpPr>
          <p:cNvPr id="5"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2645788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Numbered list">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24" name="Content Placeholder 2"/>
          <p:cNvSpPr>
            <a:spLocks noGrp="1"/>
          </p:cNvSpPr>
          <p:nvPr>
            <p:ph sz="half" idx="1"/>
          </p:nvPr>
        </p:nvSpPr>
        <p:spPr>
          <a:xfrm>
            <a:off x="553643" y="1350183"/>
            <a:ext cx="8036719" cy="4525963"/>
          </a:xfrm>
          <a:prstGeom prst="rect">
            <a:avLst/>
          </a:prstGeom>
        </p:spPr>
        <p:txBody>
          <a:bodyPr/>
          <a:lstStyle>
            <a:lvl1pPr marL="452628" indent="-457200">
              <a:buFont typeface="+mj-lt"/>
              <a:buAutoNum type="arabicPeriod"/>
              <a:defRPr sz="2000"/>
            </a:lvl1pPr>
            <a:lvl2pPr marL="800100" indent="-342900">
              <a:spcBef>
                <a:spcPts val="1000"/>
              </a:spcBef>
              <a:buSzPct val="100000"/>
              <a:buFont typeface="+mj-lt"/>
              <a:buAutoNum type="alphaLcPeriod"/>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3124200" y="6173788"/>
            <a:ext cx="2133600" cy="365125"/>
          </a:xfrm>
          <a:prstGeom prst="rect">
            <a:avLst/>
          </a:prstGeom>
        </p:spPr>
        <p:txBody>
          <a:bodyPr/>
          <a:lstStyle>
            <a:lvl1pPr algn="ctr" defTabSz="914400" fontAlgn="base">
              <a:spcBef>
                <a:spcPct val="0"/>
              </a:spcBef>
              <a:spcAft>
                <a:spcPct val="0"/>
              </a:spcAft>
              <a:defRPr sz="1200">
                <a:solidFill>
                  <a:srgbClr val="101820">
                    <a:tint val="75000"/>
                  </a:srgbClr>
                </a:solidFill>
              </a:defRPr>
            </a:lvl1pPr>
          </a:lstStyle>
          <a:p>
            <a:pPr>
              <a:defRPr/>
            </a:pPr>
            <a:endParaRPr lang="en-US" dirty="0"/>
          </a:p>
        </p:txBody>
      </p:sp>
      <p:sp>
        <p:nvSpPr>
          <p:cNvPr id="5" name="Footer Placeholder 4"/>
          <p:cNvSpPr>
            <a:spLocks noGrp="1"/>
          </p:cNvSpPr>
          <p:nvPr>
            <p:ph type="ftr" sz="quarter" idx="11"/>
          </p:nvPr>
        </p:nvSpPr>
        <p:spPr>
          <a:xfrm>
            <a:off x="5694760" y="6173788"/>
            <a:ext cx="2895600" cy="365125"/>
          </a:xfrm>
          <a:prstGeom prst="rect">
            <a:avLst/>
          </a:prstGeom>
        </p:spPr>
        <p:txBody>
          <a:bodyPr/>
          <a:lstStyle>
            <a:lvl1pPr algn="r" defTabSz="914400" fontAlgn="base">
              <a:spcBef>
                <a:spcPct val="0"/>
              </a:spcBef>
              <a:spcAft>
                <a:spcPct val="0"/>
              </a:spcAft>
              <a:defRPr sz="1200">
                <a:solidFill>
                  <a:srgbClr val="101820">
                    <a:tint val="75000"/>
                  </a:srgbClr>
                </a:solidFill>
                <a:latin typeface="Arial"/>
                <a:cs typeface="Arial"/>
              </a:defRPr>
            </a:lvl1pPr>
          </a:lstStyle>
          <a:p>
            <a:pPr>
              <a:defRPr/>
            </a:pPr>
            <a:endParaRPr lang="en-US" dirty="0"/>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112579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hart with caption ">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553641" y="274637"/>
            <a:ext cx="8036720" cy="743347"/>
          </a:xfrm>
          <a:prstGeom prst="rect">
            <a:avLst/>
          </a:prstGeom>
        </p:spPr>
        <p:txBody>
          <a:bodyPr rtlCol="0">
            <a:normAutofit/>
          </a:bodyPr>
          <a:lstStyle/>
          <a:p>
            <a:r>
              <a:rPr lang="en-US"/>
              <a:t>Click to edit Master title style</a:t>
            </a:r>
            <a:endParaRPr lang="en-US" dirty="0"/>
          </a:p>
        </p:txBody>
      </p:sp>
      <p:sp>
        <p:nvSpPr>
          <p:cNvPr id="16" name="Text Placeholder 3"/>
          <p:cNvSpPr>
            <a:spLocks noGrp="1"/>
          </p:cNvSpPr>
          <p:nvPr>
            <p:ph type="body" sz="half" idx="10"/>
          </p:nvPr>
        </p:nvSpPr>
        <p:spPr>
          <a:xfrm>
            <a:off x="5414523" y="1370100"/>
            <a:ext cx="3175841" cy="4060021"/>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Content Placeholder 18"/>
          <p:cNvSpPr>
            <a:spLocks noGrp="1"/>
          </p:cNvSpPr>
          <p:nvPr>
            <p:ph sz="quarter" idx="11"/>
          </p:nvPr>
        </p:nvSpPr>
        <p:spPr>
          <a:xfrm>
            <a:off x="572256" y="1370099"/>
            <a:ext cx="4517885" cy="4060020"/>
          </a:xfrm>
        </p:spPr>
        <p:txBody>
          <a:bodyPr/>
          <a:lstStyle>
            <a:lvl1pPr marL="0" indent="0">
              <a:buNone/>
              <a:defRPr/>
            </a:lvl1pPr>
          </a:lstStyle>
          <a:p>
            <a:pPr lvl="0"/>
            <a:r>
              <a:rPr lang="en-US"/>
              <a:t>Click to edit Master text styles</a:t>
            </a:r>
          </a:p>
        </p:txBody>
      </p:sp>
      <p:sp>
        <p:nvSpPr>
          <p:cNvPr id="5" name="Date Placeholder 3"/>
          <p:cNvSpPr>
            <a:spLocks noGrp="1"/>
          </p:cNvSpPr>
          <p:nvPr>
            <p:ph type="dt" sz="half" idx="12"/>
          </p:nvPr>
        </p:nvSpPr>
        <p:spPr>
          <a:xfrm>
            <a:off x="3124200" y="6173788"/>
            <a:ext cx="2133600" cy="365125"/>
          </a:xfrm>
          <a:prstGeom prst="rect">
            <a:avLst/>
          </a:prstGeom>
        </p:spPr>
        <p:txBody>
          <a:bodyPr/>
          <a:lstStyle>
            <a:lvl1pPr algn="ctr" defTabSz="914400" fontAlgn="base">
              <a:spcBef>
                <a:spcPct val="0"/>
              </a:spcBef>
              <a:spcAft>
                <a:spcPct val="0"/>
              </a:spcAft>
              <a:defRPr sz="1200">
                <a:solidFill>
                  <a:srgbClr val="101820">
                    <a:tint val="75000"/>
                  </a:srgbClr>
                </a:solidFill>
              </a:defRPr>
            </a:lvl1pPr>
          </a:lstStyle>
          <a:p>
            <a:pPr>
              <a:defRPr/>
            </a:pPr>
            <a:endParaRPr lang="en-US" dirty="0"/>
          </a:p>
        </p:txBody>
      </p:sp>
      <p:sp>
        <p:nvSpPr>
          <p:cNvPr id="6" name="Footer Placeholder 4"/>
          <p:cNvSpPr>
            <a:spLocks noGrp="1"/>
          </p:cNvSpPr>
          <p:nvPr>
            <p:ph type="ftr" sz="quarter" idx="13"/>
          </p:nvPr>
        </p:nvSpPr>
        <p:spPr>
          <a:xfrm>
            <a:off x="5694760" y="6173788"/>
            <a:ext cx="2895600" cy="365125"/>
          </a:xfrm>
          <a:prstGeom prst="rect">
            <a:avLst/>
          </a:prstGeom>
        </p:spPr>
        <p:txBody>
          <a:bodyPr/>
          <a:lstStyle>
            <a:lvl1pPr algn="r" defTabSz="914400" fontAlgn="base">
              <a:spcBef>
                <a:spcPct val="0"/>
              </a:spcBef>
              <a:spcAft>
                <a:spcPct val="0"/>
              </a:spcAft>
              <a:defRPr sz="1200">
                <a:solidFill>
                  <a:srgbClr val="101820">
                    <a:tint val="75000"/>
                  </a:srgbClr>
                </a:solidFill>
                <a:latin typeface="Arial"/>
                <a:cs typeface="Arial"/>
              </a:defRPr>
            </a:lvl1pPr>
          </a:lstStyle>
          <a:p>
            <a:pPr>
              <a:defRPr/>
            </a:pPr>
            <a:endParaRPr lang="en-US" dirty="0"/>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4393138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hart with title (1)">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5875"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p>
            <a:pPr defTabSz="641350" fontAlgn="base">
              <a:spcBef>
                <a:spcPct val="0"/>
              </a:spcBef>
              <a:spcAft>
                <a:spcPct val="0"/>
              </a:spcAft>
            </a:pPr>
            <a:endParaRPr lang="en-US" sz="2400" dirty="0">
              <a:solidFill>
                <a:srgbClr val="000000"/>
              </a:solidFill>
              <a:latin typeface="Arial" pitchFamily="34" charset="0"/>
              <a:ea typeface="ヒラギノ角ゴ ProN W3"/>
              <a:cs typeface="ヒラギノ角ゴ ProN W3"/>
              <a:sym typeface="Arial" pitchFamily="34" charset="0"/>
            </a:endParaRPr>
          </a:p>
        </p:txBody>
      </p:sp>
      <p:sp>
        <p:nvSpPr>
          <p:cNvPr id="18" name="Text Placeholder 5"/>
          <p:cNvSpPr>
            <a:spLocks noGrp="1"/>
          </p:cNvSpPr>
          <p:nvPr>
            <p:ph type="body" sz="quarter" idx="10"/>
          </p:nvPr>
        </p:nvSpPr>
        <p:spPr>
          <a:xfrm>
            <a:off x="443471" y="6112080"/>
            <a:ext cx="423309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pPr lvl="0"/>
            <a:r>
              <a:rPr lang="en-US"/>
              <a:t>Click to edit Master text styles</a:t>
            </a:r>
          </a:p>
        </p:txBody>
      </p:sp>
      <p:sp>
        <p:nvSpPr>
          <p:cNvPr id="19" name="Text Placeholder 3"/>
          <p:cNvSpPr>
            <a:spLocks noGrp="1"/>
          </p:cNvSpPr>
          <p:nvPr>
            <p:ph type="body" sz="half" idx="11"/>
          </p:nvPr>
        </p:nvSpPr>
        <p:spPr>
          <a:xfrm>
            <a:off x="5494465" y="564185"/>
            <a:ext cx="3175841"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2"/>
          </p:nvPr>
        </p:nvSpPr>
        <p:spPr>
          <a:xfrm>
            <a:off x="5694760" y="6173788"/>
            <a:ext cx="2895600" cy="365125"/>
          </a:xfrm>
          <a:prstGeom prst="rect">
            <a:avLst/>
          </a:prstGeom>
        </p:spPr>
        <p:txBody>
          <a:bodyPr/>
          <a:lstStyle>
            <a:lvl1pPr algn="r" defTabSz="914400" fontAlgn="base">
              <a:spcBef>
                <a:spcPct val="0"/>
              </a:spcBef>
              <a:spcAft>
                <a:spcPct val="0"/>
              </a:spcAft>
              <a:defRPr sz="1200">
                <a:solidFill>
                  <a:srgbClr val="101820">
                    <a:tint val="75000"/>
                  </a:srgbClr>
                </a:solidFill>
                <a:latin typeface="Arial"/>
                <a:cs typeface="Arial"/>
              </a:defRPr>
            </a:lvl1pPr>
          </a:lstStyle>
          <a:p>
            <a:pPr>
              <a:defRPr/>
            </a:pPr>
            <a:endParaRPr lang="en-US" dirty="0"/>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99423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2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 </a:t>
            </a:r>
          </a:p>
        </p:txBody>
      </p:sp>
      <p:sp>
        <p:nvSpPr>
          <p:cNvPr id="24" name="Content Placeholder 2"/>
          <p:cNvSpPr>
            <a:spLocks noGrp="1"/>
          </p:cNvSpPr>
          <p:nvPr>
            <p:ph sz="half" idx="1" hasCustomPrompt="1"/>
          </p:nvPr>
        </p:nvSpPr>
        <p:spPr>
          <a:xfrm>
            <a:off x="553643" y="1350183"/>
            <a:ext cx="8036719" cy="4525963"/>
          </a:xfrm>
          <a:prstGeom prst="rect">
            <a:avLst/>
          </a:prstGeom>
        </p:spPr>
        <p:txBody>
          <a:bodyPr/>
          <a:lstStyle>
            <a:lvl1pPr marL="452628" indent="-457200">
              <a:buFont typeface="+mj-lt"/>
              <a:buAutoNum type="arabicPeriod"/>
              <a:defRPr sz="2000"/>
            </a:lvl1pPr>
            <a:lvl2pPr marL="800100" indent="-342900">
              <a:spcBef>
                <a:spcPts val="1000"/>
              </a:spcBef>
              <a:buSzPct val="100000"/>
              <a:buFont typeface="+mj-lt"/>
              <a:buAutoNum type="alphaLcPeriod"/>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Tree>
    <p:extLst>
      <p:ext uri="{BB962C8B-B14F-4D97-AF65-F5344CB8AC3E}">
        <p14:creationId xmlns:p14="http://schemas.microsoft.com/office/powerpoint/2010/main" val="9946115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Chart with title (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p>
            <a:pPr defTabSz="641350" fontAlgn="base">
              <a:spcBef>
                <a:spcPct val="0"/>
              </a:spcBef>
              <a:spcAft>
                <a:spcPct val="0"/>
              </a:spcAft>
            </a:pPr>
            <a:endParaRPr lang="en-US" sz="2400" dirty="0">
              <a:solidFill>
                <a:srgbClr val="000000"/>
              </a:solidFill>
              <a:latin typeface="Arial" pitchFamily="34" charset="0"/>
              <a:ea typeface="ヒラギノ角ゴ ProN W3"/>
              <a:cs typeface="ヒラギノ角ゴ ProN W3"/>
              <a:sym typeface="Arial" pitchFamily="34" charset="0"/>
            </a:endParaRPr>
          </a:p>
        </p:txBody>
      </p:sp>
      <p:sp>
        <p:nvSpPr>
          <p:cNvPr id="17" name="Text Placeholder 5"/>
          <p:cNvSpPr>
            <a:spLocks noGrp="1"/>
          </p:cNvSpPr>
          <p:nvPr>
            <p:ph type="body" sz="quarter" idx="10"/>
          </p:nvPr>
        </p:nvSpPr>
        <p:spPr>
          <a:xfrm>
            <a:off x="4507471" y="6112080"/>
            <a:ext cx="4233097" cy="528224"/>
          </a:xfrm>
        </p:spPr>
        <p:txBody>
          <a:bodyPr>
            <a:normAutofit/>
          </a:bodyPr>
          <a:lstStyle>
            <a:lvl1pPr marL="0" indent="0" algn="r">
              <a:buFontTx/>
              <a:buNone/>
              <a:defRPr sz="1200" i="1" baseline="0"/>
            </a:lvl1pPr>
            <a:lvl2pPr marL="457200" indent="0">
              <a:buFontTx/>
              <a:buNone/>
              <a:defRPr sz="1400"/>
            </a:lvl2pPr>
            <a:lvl3pPr marL="914400" indent="0">
              <a:buFontTx/>
              <a:buNone/>
              <a:defRPr sz="1400"/>
            </a:lvl3pPr>
          </a:lstStyle>
          <a:p>
            <a:pPr lvl="0"/>
            <a:r>
              <a:rPr lang="en-US"/>
              <a:t>Click to edit Master text styles</a:t>
            </a:r>
          </a:p>
        </p:txBody>
      </p:sp>
      <p:sp>
        <p:nvSpPr>
          <p:cNvPr id="7" name="Text Placeholder 3"/>
          <p:cNvSpPr>
            <a:spLocks noGrp="1"/>
          </p:cNvSpPr>
          <p:nvPr>
            <p:ph type="body" sz="half" idx="11"/>
          </p:nvPr>
        </p:nvSpPr>
        <p:spPr>
          <a:xfrm>
            <a:off x="485021" y="564185"/>
            <a:ext cx="3175841" cy="705630"/>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4615612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hart with title (3)">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p>
            <a:pPr defTabSz="641350" fontAlgn="base">
              <a:spcBef>
                <a:spcPct val="0"/>
              </a:spcBef>
              <a:spcAft>
                <a:spcPct val="0"/>
              </a:spcAft>
            </a:pPr>
            <a:endParaRPr lang="en-US" sz="2400" dirty="0">
              <a:solidFill>
                <a:srgbClr val="000000"/>
              </a:solidFill>
              <a:latin typeface="Arial" pitchFamily="34" charset="0"/>
              <a:ea typeface="ヒラギノ角ゴ ProN W3"/>
              <a:cs typeface="ヒラギノ角ゴ ProN W3"/>
              <a:sym typeface="Arial" pitchFamily="34" charset="0"/>
            </a:endParaRPr>
          </a:p>
        </p:txBody>
      </p:sp>
      <p:sp>
        <p:nvSpPr>
          <p:cNvPr id="17" name="Text Placeholder 5"/>
          <p:cNvSpPr>
            <a:spLocks noGrp="1"/>
          </p:cNvSpPr>
          <p:nvPr>
            <p:ph type="body" sz="quarter" idx="10"/>
          </p:nvPr>
        </p:nvSpPr>
        <p:spPr>
          <a:xfrm>
            <a:off x="485021" y="6112080"/>
            <a:ext cx="507475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pPr lvl="0"/>
            <a:r>
              <a:rPr lang="en-US"/>
              <a:t>Click to edit Master text styles</a:t>
            </a:r>
          </a:p>
        </p:txBody>
      </p:sp>
      <p:sp>
        <p:nvSpPr>
          <p:cNvPr id="7" name="Text Placeholder 3"/>
          <p:cNvSpPr>
            <a:spLocks noGrp="1"/>
          </p:cNvSpPr>
          <p:nvPr>
            <p:ph type="body" sz="half" idx="11"/>
          </p:nvPr>
        </p:nvSpPr>
        <p:spPr>
          <a:xfrm>
            <a:off x="485021" y="517967"/>
            <a:ext cx="8150979" cy="528224"/>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2"/>
          </p:nvPr>
        </p:nvSpPr>
        <p:spPr>
          <a:xfrm>
            <a:off x="5694760" y="6173788"/>
            <a:ext cx="2895600" cy="365125"/>
          </a:xfrm>
          <a:prstGeom prst="rect">
            <a:avLst/>
          </a:prstGeom>
        </p:spPr>
        <p:txBody>
          <a:bodyPr/>
          <a:lstStyle>
            <a:lvl1pPr algn="r" defTabSz="914400" fontAlgn="base">
              <a:spcBef>
                <a:spcPct val="0"/>
              </a:spcBef>
              <a:spcAft>
                <a:spcPct val="0"/>
              </a:spcAft>
              <a:defRPr sz="1200">
                <a:solidFill>
                  <a:srgbClr val="101820">
                    <a:tint val="75000"/>
                  </a:srgbClr>
                </a:solidFill>
                <a:latin typeface="Arial"/>
                <a:cs typeface="Arial"/>
              </a:defRPr>
            </a:lvl1pPr>
          </a:lstStyle>
          <a:p>
            <a:pPr>
              <a:defRPr/>
            </a:pPr>
            <a:endParaRPr lang="en-US" dirty="0"/>
          </a:p>
        </p:txBody>
      </p:sp>
      <p:sp>
        <p:nvSpPr>
          <p:cNvPr id="6"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9538552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Closing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p>
            <a:pPr defTabSz="641350" fontAlgn="base">
              <a:spcBef>
                <a:spcPct val="0"/>
              </a:spcBef>
              <a:spcAft>
                <a:spcPct val="0"/>
              </a:spcAft>
            </a:pPr>
            <a:endParaRPr lang="en-US" sz="2400" dirty="0">
              <a:solidFill>
                <a:srgbClr val="000000"/>
              </a:solidFill>
              <a:latin typeface="Arial" pitchFamily="34" charset="0"/>
              <a:ea typeface="ヒラギノ角ゴ ProN W3"/>
              <a:cs typeface="ヒラギノ角ゴ ProN W3"/>
              <a:sym typeface="Arial" pitchFamily="34" charset="0"/>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endParaRPr lang="en-US" dirty="0"/>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dirty="0"/>
          </a:p>
        </p:txBody>
      </p:sp>
      <p:sp>
        <p:nvSpPr>
          <p:cNvPr id="6" name="Date Placeholder 3"/>
          <p:cNvSpPr>
            <a:spLocks noGrp="1"/>
          </p:cNvSpPr>
          <p:nvPr>
            <p:ph type="dt" sz="half" idx="10"/>
          </p:nvPr>
        </p:nvSpPr>
        <p:spPr>
          <a:xfrm>
            <a:off x="3124200" y="6173788"/>
            <a:ext cx="2133600" cy="365125"/>
          </a:xfrm>
          <a:prstGeom prst="rect">
            <a:avLst/>
          </a:prstGeom>
        </p:spPr>
        <p:txBody>
          <a:bodyPr/>
          <a:lstStyle>
            <a:lvl1pPr algn="ctr" defTabSz="914400" fontAlgn="base">
              <a:spcBef>
                <a:spcPct val="0"/>
              </a:spcBef>
              <a:spcAft>
                <a:spcPct val="0"/>
              </a:spcAft>
              <a:defRPr sz="1200">
                <a:solidFill>
                  <a:srgbClr val="101820">
                    <a:tint val="75000"/>
                  </a:srgbClr>
                </a:solidFill>
              </a:defRPr>
            </a:lvl1pPr>
          </a:lstStyle>
          <a:p>
            <a:pPr>
              <a:defRPr/>
            </a:pPr>
            <a:endParaRPr lang="en-US" dirty="0"/>
          </a:p>
        </p:txBody>
      </p:sp>
      <p:sp>
        <p:nvSpPr>
          <p:cNvPr id="7" name="Footer Placeholder 4"/>
          <p:cNvSpPr>
            <a:spLocks noGrp="1"/>
          </p:cNvSpPr>
          <p:nvPr>
            <p:ph type="ftr" sz="quarter" idx="11"/>
          </p:nvPr>
        </p:nvSpPr>
        <p:spPr>
          <a:xfrm>
            <a:off x="5694760" y="6173788"/>
            <a:ext cx="2895600" cy="365125"/>
          </a:xfrm>
          <a:prstGeom prst="rect">
            <a:avLst/>
          </a:prstGeom>
        </p:spPr>
        <p:txBody>
          <a:bodyPr/>
          <a:lstStyle>
            <a:lvl1pPr algn="r" defTabSz="914400" fontAlgn="base">
              <a:spcBef>
                <a:spcPct val="0"/>
              </a:spcBef>
              <a:spcAft>
                <a:spcPct val="0"/>
              </a:spcAft>
              <a:defRPr sz="1200">
                <a:solidFill>
                  <a:srgbClr val="101820">
                    <a:tint val="75000"/>
                  </a:srgbClr>
                </a:solidFill>
                <a:latin typeface="Arial"/>
                <a:cs typeface="Arial"/>
              </a:defRPr>
            </a:lvl1pPr>
          </a:lstStyle>
          <a:p>
            <a:pPr>
              <a:defRPr/>
            </a:pPr>
            <a:endParaRPr lang="en-US" dirty="0"/>
          </a:p>
        </p:txBody>
      </p:sp>
      <p:sp>
        <p:nvSpPr>
          <p:cNvPr id="8"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2553960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_Draft">
    <p:spTree>
      <p:nvGrpSpPr>
        <p:cNvPr id="1" name=""/>
        <p:cNvGrpSpPr/>
        <p:nvPr/>
      </p:nvGrpSpPr>
      <p:grpSpPr>
        <a:xfrm>
          <a:off x="0" y="0"/>
          <a:ext cx="0" cy="0"/>
          <a:chOff x="0" y="0"/>
          <a:chExt cx="0" cy="0"/>
        </a:xfrm>
      </p:grpSpPr>
      <p:sp>
        <p:nvSpPr>
          <p:cNvPr id="5" name="Freeform 8"/>
          <p:cNvSpPr>
            <a:spLocks noChangeArrowheads="1"/>
          </p:cNvSpPr>
          <p:nvPr userDrawn="1"/>
        </p:nvSpPr>
        <p:spPr bwMode="auto">
          <a:xfrm>
            <a:off x="0" y="-3175"/>
            <a:ext cx="9153525" cy="5491163"/>
          </a:xfrm>
          <a:custGeom>
            <a:avLst/>
            <a:gdLst>
              <a:gd name="T0" fmla="*/ 0 w 13004800"/>
              <a:gd name="T1" fmla="*/ 0 h 7810500"/>
              <a:gd name="T2" fmla="*/ 4628408 w 13004800"/>
              <a:gd name="T3" fmla="*/ 0 h 7810500"/>
              <a:gd name="T4" fmla="*/ 4628408 w 13004800"/>
              <a:gd name="T5" fmla="*/ 2175977 h 7810500"/>
              <a:gd name="T6" fmla="*/ 0 w 13004800"/>
              <a:gd name="T7" fmla="*/ 2714454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pPr fontAlgn="base">
              <a:spcBef>
                <a:spcPct val="0"/>
              </a:spcBef>
              <a:spcAft>
                <a:spcPct val="0"/>
              </a:spcAft>
            </a:pPr>
            <a:endParaRPr lang="en-US" dirty="0">
              <a:solidFill>
                <a:srgbClr val="101820"/>
              </a:solidFill>
              <a:latin typeface="Arial" pitchFamily="34" charset="0"/>
              <a:ea typeface="ヒラギノ角ゴ ProN W3" pitchFamily="-109" charset="-128"/>
              <a:cs typeface="Arial" pitchFamily="34" charset="0"/>
              <a:sym typeface="Arial" charset="0"/>
            </a:endParaRPr>
          </a:p>
        </p:txBody>
      </p:sp>
      <p:sp>
        <p:nvSpPr>
          <p:cNvPr id="6" name="TextBox 11"/>
          <p:cNvSpPr txBox="1">
            <a:spLocks noChangeArrowheads="1"/>
          </p:cNvSpPr>
          <p:nvPr userDrawn="1"/>
        </p:nvSpPr>
        <p:spPr bwMode="auto">
          <a:xfrm rot="717706">
            <a:off x="6623050" y="5424488"/>
            <a:ext cx="18891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US" b="1" dirty="0">
                <a:solidFill>
                  <a:srgbClr val="101820"/>
                </a:solidFill>
                <a:ea typeface="ヒラギノ角ゴ ProN W3" pitchFamily="-109" charset="-128"/>
                <a:sym typeface="Arial" charset="0"/>
              </a:rPr>
              <a:t>DRAFT</a:t>
            </a:r>
          </a:p>
          <a:p>
            <a:pPr algn="ctr" eaLnBrk="1" fontAlgn="base" hangingPunct="1">
              <a:spcBef>
                <a:spcPct val="0"/>
              </a:spcBef>
              <a:spcAft>
                <a:spcPct val="0"/>
              </a:spcAft>
              <a:defRPr/>
            </a:pPr>
            <a:r>
              <a:rPr lang="en-US" sz="1400" dirty="0">
                <a:solidFill>
                  <a:srgbClr val="101820"/>
                </a:solidFill>
                <a:ea typeface="ヒラギノ角ゴ ProN W3" pitchFamily="-109" charset="-128"/>
                <a:sym typeface="Arial" charset="0"/>
              </a:rPr>
              <a:t>3/8/2013</a:t>
            </a:r>
          </a:p>
          <a:p>
            <a:pPr algn="ctr" eaLnBrk="1" fontAlgn="base" hangingPunct="1">
              <a:spcBef>
                <a:spcPct val="0"/>
              </a:spcBef>
              <a:spcAft>
                <a:spcPct val="0"/>
              </a:spcAft>
              <a:defRPr/>
            </a:pPr>
            <a:r>
              <a:rPr lang="en-US" sz="1400" dirty="0">
                <a:solidFill>
                  <a:srgbClr val="101820"/>
                </a:solidFill>
                <a:ea typeface="ヒラギノ角ゴ ProN W3" pitchFamily="-109" charset="-128"/>
                <a:sym typeface="Arial" charset="0"/>
              </a:rPr>
              <a:t>4:00 pm</a:t>
            </a:r>
          </a:p>
        </p:txBody>
      </p:sp>
      <p:sp>
        <p:nvSpPr>
          <p:cNvPr id="7" name="Rectangle 6"/>
          <p:cNvSpPr/>
          <p:nvPr userDrawn="1"/>
        </p:nvSpPr>
        <p:spPr>
          <a:xfrm rot="717706">
            <a:off x="6896100" y="5289550"/>
            <a:ext cx="1395413" cy="1071563"/>
          </a:xfrm>
          <a:prstGeom prst="rect">
            <a:avLst/>
          </a:prstGeom>
          <a:noFill/>
          <a:ln w="3175" cmpd="sng"/>
        </p:spPr>
        <p:style>
          <a:lnRef idx="2">
            <a:schemeClr val="dk1"/>
          </a:lnRef>
          <a:fillRef idx="1">
            <a:schemeClr val="lt1"/>
          </a:fillRef>
          <a:effectRef idx="0">
            <a:schemeClr val="dk1"/>
          </a:effectRef>
          <a:fontRef idx="minor">
            <a:schemeClr val="dk1"/>
          </a:fontRef>
        </p:style>
        <p:txBody>
          <a:bodyPr anchor="ctr"/>
          <a:lstStyle/>
          <a:p>
            <a:pPr algn="ctr" defTabSz="457200">
              <a:defRPr/>
            </a:pPr>
            <a:endParaRPr lang="en-US" dirty="0">
              <a:solidFill>
                <a:srgbClr val="101820"/>
              </a:solidFill>
              <a:sym typeface="Arial" charset="0"/>
            </a:endParaRPr>
          </a:p>
        </p:txBody>
      </p:sp>
      <p:sp>
        <p:nvSpPr>
          <p:cNvPr id="8" name="Title 1"/>
          <p:cNvSpPr>
            <a:spLocks noGrp="1"/>
          </p:cNvSpPr>
          <p:nvPr>
            <p:ph type="title"/>
          </p:nvPr>
        </p:nvSpPr>
        <p:spPr>
          <a:xfrm>
            <a:off x="536222" y="1731245"/>
            <a:ext cx="8102635" cy="1956280"/>
          </a:xfrm>
          <a:prstGeom prst="rect">
            <a:avLst/>
          </a:prstGeom>
        </p:spPr>
        <p:txBody>
          <a:bodyPr lIns="64291" tIns="32146" rIns="64291" bIns="32146"/>
          <a:lstStyle>
            <a:lvl1pPr algn="l">
              <a:defRPr sz="4000" baseline="0">
                <a:solidFill>
                  <a:srgbClr val="FFFFFF"/>
                </a:solidFill>
                <a:latin typeface="Arial"/>
                <a:cs typeface="Arial"/>
              </a:defRPr>
            </a:lvl1pPr>
          </a:lstStyle>
          <a:p>
            <a:r>
              <a:rPr lang="en-US"/>
              <a:t>Click to edit Master title style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32507667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_External (not for discussion)">
    <p:spTree>
      <p:nvGrpSpPr>
        <p:cNvPr id="1" name=""/>
        <p:cNvGrpSpPr/>
        <p:nvPr/>
      </p:nvGrpSpPr>
      <p:grpSpPr>
        <a:xfrm>
          <a:off x="0" y="0"/>
          <a:ext cx="0" cy="0"/>
          <a:chOff x="0" y="0"/>
          <a:chExt cx="0" cy="0"/>
        </a:xfrm>
      </p:grpSpPr>
      <p:sp>
        <p:nvSpPr>
          <p:cNvPr id="5" name="Freeform 8"/>
          <p:cNvSpPr>
            <a:spLocks noChangeArrowheads="1"/>
          </p:cNvSpPr>
          <p:nvPr userDrawn="1"/>
        </p:nvSpPr>
        <p:spPr bwMode="auto">
          <a:xfrm>
            <a:off x="0" y="-3175"/>
            <a:ext cx="9153525" cy="5491163"/>
          </a:xfrm>
          <a:custGeom>
            <a:avLst/>
            <a:gdLst>
              <a:gd name="T0" fmla="*/ 0 w 13004800"/>
              <a:gd name="T1" fmla="*/ 0 h 7810500"/>
              <a:gd name="T2" fmla="*/ 4628408 w 13004800"/>
              <a:gd name="T3" fmla="*/ 0 h 7810500"/>
              <a:gd name="T4" fmla="*/ 4628408 w 13004800"/>
              <a:gd name="T5" fmla="*/ 2175977 h 7810500"/>
              <a:gd name="T6" fmla="*/ 0 w 13004800"/>
              <a:gd name="T7" fmla="*/ 2714454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pPr fontAlgn="base">
              <a:spcBef>
                <a:spcPct val="0"/>
              </a:spcBef>
              <a:spcAft>
                <a:spcPct val="0"/>
              </a:spcAft>
            </a:pPr>
            <a:endParaRPr lang="en-US" dirty="0">
              <a:solidFill>
                <a:srgbClr val="101820"/>
              </a:solidFill>
              <a:latin typeface="Arial" pitchFamily="34" charset="0"/>
              <a:ea typeface="ヒラギノ角ゴ ProN W3" pitchFamily="-109" charset="-128"/>
              <a:cs typeface="Arial" pitchFamily="34" charset="0"/>
              <a:sym typeface="Arial" charset="0"/>
            </a:endParaRPr>
          </a:p>
        </p:txBody>
      </p:sp>
      <p:sp>
        <p:nvSpPr>
          <p:cNvPr id="8" name="Title 1"/>
          <p:cNvSpPr>
            <a:spLocks noGrp="1"/>
          </p:cNvSpPr>
          <p:nvPr>
            <p:ph type="title"/>
          </p:nvPr>
        </p:nvSpPr>
        <p:spPr>
          <a:xfrm>
            <a:off x="536222" y="1731245"/>
            <a:ext cx="8102635" cy="1956280"/>
          </a:xfrm>
          <a:prstGeom prst="rect">
            <a:avLst/>
          </a:prstGeom>
        </p:spPr>
        <p:txBody>
          <a:bodyPr lIns="64291" tIns="32146" rIns="64291" bIns="32146"/>
          <a:lstStyle>
            <a:lvl1pPr algn="l">
              <a:defRPr sz="4000" baseline="0">
                <a:solidFill>
                  <a:srgbClr val="FFFFFF"/>
                </a:solidFill>
                <a:latin typeface="Arial"/>
                <a:cs typeface="Arial"/>
              </a:defRPr>
            </a:lvl1pPr>
          </a:lstStyle>
          <a:p>
            <a:r>
              <a:rPr lang="en-US"/>
              <a:t>Click to edit Master title style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6" name="Footer Placeholder 4"/>
          <p:cNvSpPr>
            <a:spLocks noGrp="1"/>
          </p:cNvSpPr>
          <p:nvPr>
            <p:ph type="ftr" sz="quarter" idx="14"/>
          </p:nvPr>
        </p:nvSpPr>
        <p:spPr>
          <a:xfrm>
            <a:off x="4565650" y="5862638"/>
            <a:ext cx="4073525" cy="755650"/>
          </a:xfrm>
          <a:prstGeom prst="rect">
            <a:avLst/>
          </a:prstGeom>
          <a:ln w="3175">
            <a:solidFill>
              <a:schemeClr val="accent3">
                <a:lumMod val="60000"/>
                <a:lumOff val="40000"/>
              </a:schemeClr>
            </a:solidFill>
          </a:ln>
        </p:spPr>
        <p:txBody>
          <a:bodyPr/>
          <a:lstStyle>
            <a:lvl1pPr algn="l" defTabSz="914400" fontAlgn="base">
              <a:spcBef>
                <a:spcPct val="0"/>
              </a:spcBef>
              <a:spcAft>
                <a:spcPct val="0"/>
              </a:spcAft>
              <a:defRPr sz="1100">
                <a:solidFill>
                  <a:srgbClr val="33363A"/>
                </a:solidFill>
              </a:defRPr>
            </a:lvl1pPr>
          </a:lstStyle>
          <a:p>
            <a:pPr>
              <a:defRPr/>
            </a:pPr>
            <a:endParaRPr lang="en-US" dirty="0"/>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9144956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_Internal sensitive and pre-decisional">
    <p:spTree>
      <p:nvGrpSpPr>
        <p:cNvPr id="1" name=""/>
        <p:cNvGrpSpPr/>
        <p:nvPr/>
      </p:nvGrpSpPr>
      <p:grpSpPr>
        <a:xfrm>
          <a:off x="0" y="0"/>
          <a:ext cx="0" cy="0"/>
          <a:chOff x="0" y="0"/>
          <a:chExt cx="0" cy="0"/>
        </a:xfrm>
      </p:grpSpPr>
      <p:sp>
        <p:nvSpPr>
          <p:cNvPr id="5" name="Freeform 8"/>
          <p:cNvSpPr>
            <a:spLocks noChangeArrowheads="1"/>
          </p:cNvSpPr>
          <p:nvPr userDrawn="1"/>
        </p:nvSpPr>
        <p:spPr bwMode="auto">
          <a:xfrm>
            <a:off x="0" y="-3175"/>
            <a:ext cx="9153525" cy="5491163"/>
          </a:xfrm>
          <a:custGeom>
            <a:avLst/>
            <a:gdLst>
              <a:gd name="T0" fmla="*/ 0 w 13004800"/>
              <a:gd name="T1" fmla="*/ 0 h 7810500"/>
              <a:gd name="T2" fmla="*/ 4628408 w 13004800"/>
              <a:gd name="T3" fmla="*/ 0 h 7810500"/>
              <a:gd name="T4" fmla="*/ 4628408 w 13004800"/>
              <a:gd name="T5" fmla="*/ 2175977 h 7810500"/>
              <a:gd name="T6" fmla="*/ 0 w 13004800"/>
              <a:gd name="T7" fmla="*/ 2714454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pPr fontAlgn="base">
              <a:spcBef>
                <a:spcPct val="0"/>
              </a:spcBef>
              <a:spcAft>
                <a:spcPct val="0"/>
              </a:spcAft>
            </a:pPr>
            <a:endParaRPr lang="en-US" dirty="0">
              <a:solidFill>
                <a:srgbClr val="101820"/>
              </a:solidFill>
              <a:latin typeface="Arial" pitchFamily="34" charset="0"/>
              <a:ea typeface="ヒラギノ角ゴ ProN W3" pitchFamily="-109" charset="-128"/>
              <a:cs typeface="Arial" pitchFamily="34" charset="0"/>
              <a:sym typeface="Arial" charset="0"/>
            </a:endParaRPr>
          </a:p>
        </p:txBody>
      </p:sp>
      <p:sp>
        <p:nvSpPr>
          <p:cNvPr id="8" name="Title 1"/>
          <p:cNvSpPr>
            <a:spLocks noGrp="1"/>
          </p:cNvSpPr>
          <p:nvPr>
            <p:ph type="title"/>
          </p:nvPr>
        </p:nvSpPr>
        <p:spPr>
          <a:xfrm>
            <a:off x="536222" y="1731245"/>
            <a:ext cx="8102635" cy="1956280"/>
          </a:xfrm>
          <a:prstGeom prst="rect">
            <a:avLst/>
          </a:prstGeom>
        </p:spPr>
        <p:txBody>
          <a:bodyPr lIns="64291" tIns="32146" rIns="64291" bIns="32146"/>
          <a:lstStyle>
            <a:lvl1pPr algn="l">
              <a:defRPr sz="4000" baseline="0">
                <a:solidFill>
                  <a:srgbClr val="FFFFFF"/>
                </a:solidFill>
                <a:latin typeface="Arial"/>
                <a:cs typeface="Arial"/>
              </a:defRPr>
            </a:lvl1pPr>
          </a:lstStyle>
          <a:p>
            <a:r>
              <a:rPr lang="en-US"/>
              <a:t>Click to edit Master title style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6" name="Footer Placeholder 4"/>
          <p:cNvSpPr>
            <a:spLocks noGrp="1"/>
          </p:cNvSpPr>
          <p:nvPr>
            <p:ph type="ftr" sz="quarter" idx="14"/>
          </p:nvPr>
        </p:nvSpPr>
        <p:spPr>
          <a:xfrm>
            <a:off x="5784850" y="6037263"/>
            <a:ext cx="2854325" cy="546100"/>
          </a:xfrm>
          <a:prstGeom prst="rect">
            <a:avLst/>
          </a:prstGeom>
        </p:spPr>
        <p:txBody>
          <a:bodyPr/>
          <a:lstStyle>
            <a:lvl1pPr algn="l" defTabSz="914400" fontAlgn="base">
              <a:spcBef>
                <a:spcPct val="0"/>
              </a:spcBef>
              <a:spcAft>
                <a:spcPct val="0"/>
              </a:spcAft>
              <a:defRPr sz="1200" b="1" i="0">
                <a:solidFill>
                  <a:srgbClr val="33363A"/>
                </a:solidFill>
                <a:latin typeface="Arial"/>
                <a:cs typeface="Arial"/>
              </a:defRPr>
            </a:lvl1pPr>
          </a:lstStyle>
          <a:p>
            <a:pPr>
              <a:defRPr/>
            </a:pPr>
            <a:endParaRPr lang="en-US" dirty="0"/>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725145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_Internal supervisory or confidential information">
    <p:spTree>
      <p:nvGrpSpPr>
        <p:cNvPr id="1" name=""/>
        <p:cNvGrpSpPr/>
        <p:nvPr/>
      </p:nvGrpSpPr>
      <p:grpSpPr>
        <a:xfrm>
          <a:off x="0" y="0"/>
          <a:ext cx="0" cy="0"/>
          <a:chOff x="0" y="0"/>
          <a:chExt cx="0" cy="0"/>
        </a:xfrm>
      </p:grpSpPr>
      <p:sp>
        <p:nvSpPr>
          <p:cNvPr id="5" name="Freeform 8"/>
          <p:cNvSpPr>
            <a:spLocks noChangeArrowheads="1"/>
          </p:cNvSpPr>
          <p:nvPr userDrawn="1"/>
        </p:nvSpPr>
        <p:spPr bwMode="auto">
          <a:xfrm>
            <a:off x="0" y="-3175"/>
            <a:ext cx="9153525" cy="5491163"/>
          </a:xfrm>
          <a:custGeom>
            <a:avLst/>
            <a:gdLst>
              <a:gd name="T0" fmla="*/ 0 w 13004800"/>
              <a:gd name="T1" fmla="*/ 0 h 7810500"/>
              <a:gd name="T2" fmla="*/ 4628408 w 13004800"/>
              <a:gd name="T3" fmla="*/ 0 h 7810500"/>
              <a:gd name="T4" fmla="*/ 4628408 w 13004800"/>
              <a:gd name="T5" fmla="*/ 2175977 h 7810500"/>
              <a:gd name="T6" fmla="*/ 0 w 13004800"/>
              <a:gd name="T7" fmla="*/ 2714454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pPr fontAlgn="base">
              <a:spcBef>
                <a:spcPct val="0"/>
              </a:spcBef>
              <a:spcAft>
                <a:spcPct val="0"/>
              </a:spcAft>
            </a:pPr>
            <a:endParaRPr lang="en-US" dirty="0">
              <a:solidFill>
                <a:srgbClr val="101820"/>
              </a:solidFill>
              <a:latin typeface="Arial" pitchFamily="34" charset="0"/>
              <a:ea typeface="ヒラギノ角ゴ ProN W3" pitchFamily="-109" charset="-128"/>
              <a:cs typeface="Arial" pitchFamily="34" charset="0"/>
              <a:sym typeface="Arial" charset="0"/>
            </a:endParaRPr>
          </a:p>
        </p:txBody>
      </p:sp>
      <p:sp>
        <p:nvSpPr>
          <p:cNvPr id="8" name="Title 1"/>
          <p:cNvSpPr>
            <a:spLocks noGrp="1"/>
          </p:cNvSpPr>
          <p:nvPr>
            <p:ph type="title"/>
          </p:nvPr>
        </p:nvSpPr>
        <p:spPr>
          <a:xfrm>
            <a:off x="536222" y="1731245"/>
            <a:ext cx="8102635" cy="1956280"/>
          </a:xfrm>
          <a:prstGeom prst="rect">
            <a:avLst/>
          </a:prstGeom>
        </p:spPr>
        <p:txBody>
          <a:bodyPr lIns="64291" tIns="32146" rIns="64291" bIns="32146"/>
          <a:lstStyle>
            <a:lvl1pPr algn="l">
              <a:defRPr sz="4000" baseline="0">
                <a:solidFill>
                  <a:srgbClr val="FFFFFF"/>
                </a:solidFill>
                <a:latin typeface="Arial"/>
                <a:cs typeface="Arial"/>
              </a:defRPr>
            </a:lvl1pPr>
          </a:lstStyle>
          <a:p>
            <a:r>
              <a:rPr lang="en-US"/>
              <a:t>Click to edit Master title style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6" name="Footer Placeholder 4"/>
          <p:cNvSpPr>
            <a:spLocks noGrp="1"/>
          </p:cNvSpPr>
          <p:nvPr>
            <p:ph type="ftr" sz="quarter" idx="14"/>
          </p:nvPr>
        </p:nvSpPr>
        <p:spPr>
          <a:xfrm>
            <a:off x="5033963" y="6042025"/>
            <a:ext cx="3600450" cy="544513"/>
          </a:xfrm>
          <a:prstGeom prst="rect">
            <a:avLst/>
          </a:prstGeom>
        </p:spPr>
        <p:txBody>
          <a:bodyPr/>
          <a:lstStyle>
            <a:lvl1pPr algn="l" defTabSz="914400" fontAlgn="base">
              <a:spcBef>
                <a:spcPct val="0"/>
              </a:spcBef>
              <a:spcAft>
                <a:spcPct val="0"/>
              </a:spcAft>
              <a:defRPr sz="1200" b="1" i="0">
                <a:ln>
                  <a:noFill/>
                </a:ln>
                <a:solidFill>
                  <a:srgbClr val="33363A"/>
                </a:solidFill>
                <a:latin typeface="Arial"/>
                <a:cs typeface="Arial"/>
              </a:defRPr>
            </a:lvl1pPr>
          </a:lstStyle>
          <a:p>
            <a:pPr>
              <a:defRPr/>
            </a:pPr>
            <a:endParaRPr lang="en-US" dirty="0"/>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8453843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18064623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8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7"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8"/>
          <p:cNvSpPr>
            <a:spLocks noChangeArrowheads="1"/>
          </p:cNvSpPr>
          <p:nvPr userDrawn="1"/>
        </p:nvSpPr>
        <p:spPr bwMode="auto">
          <a:xfrm>
            <a:off x="0" y="-3175"/>
            <a:ext cx="9153525" cy="5491163"/>
          </a:xfrm>
          <a:custGeom>
            <a:avLst/>
            <a:gdLst>
              <a:gd name="T0" fmla="*/ 0 w 13004800"/>
              <a:gd name="T1" fmla="*/ 0 h 7810500"/>
              <a:gd name="T2" fmla="*/ 9342481 w 13004800"/>
              <a:gd name="T3" fmla="*/ 0 h 7810500"/>
              <a:gd name="T4" fmla="*/ 9342481 w 13004800"/>
              <a:gd name="T5" fmla="*/ 4402337 h 7810500"/>
              <a:gd name="T6" fmla="*/ 0 w 13004800"/>
              <a:gd name="T7" fmla="*/ 5491759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pPr fontAlgn="base">
              <a:spcBef>
                <a:spcPct val="0"/>
              </a:spcBef>
              <a:spcAft>
                <a:spcPct val="0"/>
              </a:spcAft>
            </a:pPr>
            <a:endParaRPr lang="en-US" dirty="0">
              <a:solidFill>
                <a:srgbClr val="101820"/>
              </a:solidFill>
              <a:cs typeface="Arial" pitchFamily="34" charset="0"/>
            </a:endParaRPr>
          </a:p>
        </p:txBody>
      </p:sp>
      <p:sp>
        <p:nvSpPr>
          <p:cNvPr id="12" name="Footer Placeholder 5"/>
          <p:cNvSpPr txBox="1">
            <a:spLocks/>
          </p:cNvSpPr>
          <p:nvPr userDrawn="1"/>
        </p:nvSpPr>
        <p:spPr>
          <a:xfrm>
            <a:off x="1160463" y="6507163"/>
            <a:ext cx="6796087"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dirty="0">
                <a:solidFill>
                  <a:srgbClr val="101820">
                    <a:tint val="75000"/>
                  </a:srgbClr>
                </a:solidFill>
              </a:rPr>
              <a:t>SENSITIVE &amp; PRE-DECISIONAL NOT FOR EXTERNAL DISTRIBUTION</a:t>
            </a:r>
          </a:p>
        </p:txBody>
      </p:sp>
      <p:sp>
        <p:nvSpPr>
          <p:cNvPr id="13" name="TextBox 12"/>
          <p:cNvSpPr txBox="1">
            <a:spLocks noChangeArrowheads="1"/>
          </p:cNvSpPr>
          <p:nvPr userDrawn="1"/>
        </p:nvSpPr>
        <p:spPr bwMode="auto">
          <a:xfrm>
            <a:off x="3262313" y="0"/>
            <a:ext cx="2701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Georgia" pitchFamily="18" charset="0"/>
                <a:cs typeface="Arial" pitchFamily="34" charset="0"/>
              </a:defRPr>
            </a:lvl1pPr>
            <a:lvl2pPr marL="742950" indent="-285750" defTabSz="457200" eaLnBrk="0" hangingPunct="0">
              <a:defRPr>
                <a:solidFill>
                  <a:schemeClr val="tx1"/>
                </a:solidFill>
                <a:latin typeface="Georgia" pitchFamily="18" charset="0"/>
                <a:cs typeface="Arial" pitchFamily="34" charset="0"/>
              </a:defRPr>
            </a:lvl2pPr>
            <a:lvl3pPr marL="1143000" indent="-228600" defTabSz="457200" eaLnBrk="0" hangingPunct="0">
              <a:defRPr>
                <a:solidFill>
                  <a:schemeClr val="tx1"/>
                </a:solidFill>
                <a:latin typeface="Georgia" pitchFamily="18" charset="0"/>
                <a:cs typeface="Arial" pitchFamily="34" charset="0"/>
              </a:defRPr>
            </a:lvl3pPr>
            <a:lvl4pPr marL="1600200" indent="-228600" defTabSz="457200" eaLnBrk="0" hangingPunct="0">
              <a:defRPr>
                <a:solidFill>
                  <a:schemeClr val="tx1"/>
                </a:solidFill>
                <a:latin typeface="Georgia" pitchFamily="18" charset="0"/>
                <a:cs typeface="Arial" pitchFamily="34" charset="0"/>
              </a:defRPr>
            </a:lvl4pPr>
            <a:lvl5pPr marL="2057400" indent="-228600" defTabSz="457200" eaLnBrk="0" hangingPunct="0">
              <a:defRPr>
                <a:solidFill>
                  <a:schemeClr val="tx1"/>
                </a:solidFill>
                <a:latin typeface="Georgia"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Georgia" pitchFamily="18" charset="0"/>
                <a:cs typeface="Arial" pitchFamily="34" charset="0"/>
              </a:defRPr>
            </a:lvl9pPr>
          </a:lstStyle>
          <a:p>
            <a:pPr algn="ctr" eaLnBrk="1" fontAlgn="base" hangingPunct="1">
              <a:spcBef>
                <a:spcPct val="0"/>
              </a:spcBef>
              <a:spcAft>
                <a:spcPct val="0"/>
              </a:spcAft>
            </a:pPr>
            <a:r>
              <a:rPr lang="en-US" altLang="en-US" sz="1400" dirty="0">
                <a:solidFill>
                  <a:srgbClr val="641910"/>
                </a:solidFill>
              </a:rPr>
              <a:t>DRAFT for discussion only</a:t>
            </a:r>
          </a:p>
        </p:txBody>
      </p:sp>
      <p:sp>
        <p:nvSpPr>
          <p:cNvPr id="8" name="Title 1"/>
          <p:cNvSpPr>
            <a:spLocks noGrp="1"/>
          </p:cNvSpPr>
          <p:nvPr>
            <p:ph type="title"/>
          </p:nvPr>
        </p:nvSpPr>
        <p:spPr>
          <a:xfrm>
            <a:off x="536222" y="1731245"/>
            <a:ext cx="8102635" cy="1956280"/>
          </a:xfrm>
          <a:prstGeom prst="rect">
            <a:avLst/>
          </a:prstGeom>
        </p:spPr>
        <p:txBody>
          <a:bodyPr lIns="64291" tIns="32146" rIns="64291" bIns="32146"/>
          <a:lstStyle>
            <a:lvl1pPr algn="l">
              <a:defRPr sz="4000" baseline="0">
                <a:solidFill>
                  <a:srgbClr val="FFFFFF"/>
                </a:solidFill>
                <a:latin typeface="Arial"/>
                <a:cs typeface="Arial"/>
              </a:defRPr>
            </a:lvl1pPr>
          </a:lstStyle>
          <a:p>
            <a:r>
              <a:rPr lang="en-US"/>
              <a:t>Click to edit Master title style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14"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11133721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5_Title Slide (low ink)">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0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13"/>
          <p:cNvCxnSpPr>
            <a:cxnSpLocks noChangeShapeType="1"/>
          </p:cNvCxnSpPr>
          <p:nvPr userDrawn="1"/>
        </p:nvCxnSpPr>
        <p:spPr bwMode="auto">
          <a:xfrm>
            <a:off x="554038" y="1017588"/>
            <a:ext cx="8035925"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7" name="Picture 10" descr="CFPB_Horizontal_RGB_CG9.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4038" y="6173788"/>
            <a:ext cx="16303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1113" y="0"/>
            <a:ext cx="9144000"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dirty="0">
              <a:solidFill>
                <a:srgbClr val="101820"/>
              </a:solidFill>
            </a:endParaRPr>
          </a:p>
        </p:txBody>
      </p:sp>
      <p:pic>
        <p:nvPicPr>
          <p:cNvPr id="9" name="Picture 1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536494" y="587544"/>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chemeClr val="tx2"/>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a:t>Click to edit Master subtitle style</a:t>
            </a:r>
            <a:endParaRPr lang="en-US" dirty="0"/>
          </a:p>
        </p:txBody>
      </p:sp>
      <p:sp>
        <p:nvSpPr>
          <p:cNvPr id="12" name="Title 1"/>
          <p:cNvSpPr>
            <a:spLocks noGrp="1"/>
          </p:cNvSpPr>
          <p:nvPr>
            <p:ph type="title"/>
          </p:nvPr>
        </p:nvSpPr>
        <p:spPr>
          <a:xfrm>
            <a:off x="536222" y="2081276"/>
            <a:ext cx="8102635" cy="1956280"/>
          </a:xfrm>
          <a:prstGeom prst="rect">
            <a:avLst/>
          </a:prstGeom>
        </p:spPr>
        <p:txBody>
          <a:bodyPr lIns="64291" tIns="32146" rIns="64291" bIns="32146"/>
          <a:lstStyle>
            <a:lvl1pPr algn="l">
              <a:defRPr sz="4000" baseline="0">
                <a:solidFill>
                  <a:schemeClr val="tx2"/>
                </a:solidFill>
                <a:latin typeface="Arial"/>
                <a:cs typeface="Arial"/>
              </a:defRPr>
            </a:lvl1pPr>
          </a:lstStyle>
          <a:p>
            <a:r>
              <a:rPr lang="en-US"/>
              <a:t>Click to edit Master title style</a:t>
            </a:r>
            <a:endParaRPr lang="en-US" dirty="0"/>
          </a:p>
        </p:txBody>
      </p:sp>
      <p:sp>
        <p:nvSpPr>
          <p:cNvPr id="13" name="Text Placeholder 22"/>
          <p:cNvSpPr>
            <a:spLocks noGrp="1"/>
          </p:cNvSpPr>
          <p:nvPr>
            <p:ph type="body" sz="quarter" idx="13"/>
          </p:nvPr>
        </p:nvSpPr>
        <p:spPr>
          <a:xfrm>
            <a:off x="536222" y="4045033"/>
            <a:ext cx="3200449" cy="342554"/>
          </a:xfrm>
          <a:prstGeom prst="rect">
            <a:avLst/>
          </a:prstGeom>
        </p:spPr>
        <p:txBody>
          <a:bodyPr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chemeClr val="tx1"/>
                </a:solidFill>
                <a:latin typeface="Georgia"/>
                <a:cs typeface="Georgia"/>
              </a:defRPr>
            </a:lvl1pPr>
          </a:lstStyle>
          <a:p>
            <a:pPr lvl="0"/>
            <a:endParaRPr lang="en-US" dirty="0"/>
          </a:p>
        </p:txBody>
      </p:sp>
      <p:sp>
        <p:nvSpPr>
          <p:cNvPr id="10" name="Footer Placeholder 4"/>
          <p:cNvSpPr>
            <a:spLocks noGrp="1"/>
          </p:cNvSpPr>
          <p:nvPr>
            <p:ph type="ftr" sz="quarter" idx="14"/>
          </p:nvPr>
        </p:nvSpPr>
        <p:spPr>
          <a:xfrm>
            <a:off x="5694760" y="6173788"/>
            <a:ext cx="2895600" cy="365125"/>
          </a:xfrm>
          <a:prstGeom prst="rect">
            <a:avLst/>
          </a:prstGeom>
        </p:spPr>
        <p:txBody>
          <a:bodyPr/>
          <a:lstStyle>
            <a:lvl1pPr algn="r" defTabSz="914400" fontAlgn="base">
              <a:spcBef>
                <a:spcPct val="0"/>
              </a:spcBef>
              <a:spcAft>
                <a:spcPct val="0"/>
              </a:spcAft>
              <a:defRPr sz="1200" smtClean="0">
                <a:solidFill>
                  <a:srgbClr val="101820">
                    <a:tint val="75000"/>
                  </a:srgbClr>
                </a:solidFill>
                <a:latin typeface="Arial"/>
                <a:cs typeface="Arial"/>
              </a:defRPr>
            </a:lvl1pPr>
          </a:lstStyle>
          <a:p>
            <a:pPr>
              <a:defRPr/>
            </a:pPr>
            <a:endParaRPr lang="en-US" dirty="0"/>
          </a:p>
        </p:txBody>
      </p:sp>
      <p:sp>
        <p:nvSpPr>
          <p:cNvPr id="11"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solidFill>
                  <a:srgbClr val="101820">
                    <a:tint val="75000"/>
                  </a:srgbClr>
                </a:solidFill>
              </a:rPr>
              <a:pPr/>
              <a:t>‹#›</a:t>
            </a:fld>
            <a:endParaRPr lang="en-US" dirty="0">
              <a:solidFill>
                <a:srgbClr val="101820">
                  <a:tint val="75000"/>
                </a:srgbClr>
              </a:solidFill>
            </a:endParaRPr>
          </a:p>
        </p:txBody>
      </p:sp>
    </p:spTree>
    <p:extLst>
      <p:ext uri="{BB962C8B-B14F-4D97-AF65-F5344CB8AC3E}">
        <p14:creationId xmlns:p14="http://schemas.microsoft.com/office/powerpoint/2010/main" val="253863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slideLayout" Target="../slideLayouts/slideLayout77.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slideLayout" Target="../slideLayouts/slideLayout80.xml"/><Relationship Id="rId47" Type="http://schemas.openxmlformats.org/officeDocument/2006/relationships/slideLayout" Target="../slideLayouts/slideLayout85.xml"/><Relationship Id="rId50" Type="http://schemas.openxmlformats.org/officeDocument/2006/relationships/slideLayout" Target="../slideLayouts/slideLayout88.xml"/><Relationship Id="rId55" Type="http://schemas.openxmlformats.org/officeDocument/2006/relationships/slideLayout" Target="../slideLayouts/slideLayout93.xml"/><Relationship Id="rId63" Type="http://schemas.openxmlformats.org/officeDocument/2006/relationships/slideLayout" Target="../slideLayouts/slideLayout101.xml"/><Relationship Id="rId68" Type="http://schemas.openxmlformats.org/officeDocument/2006/relationships/slideLayout" Target="../slideLayouts/slideLayout106.xml"/><Relationship Id="rId76" Type="http://schemas.openxmlformats.org/officeDocument/2006/relationships/slideLayout" Target="../slideLayouts/slideLayout114.xml"/><Relationship Id="rId7" Type="http://schemas.openxmlformats.org/officeDocument/2006/relationships/slideLayout" Target="../slideLayouts/slideLayout45.xml"/><Relationship Id="rId71" Type="http://schemas.openxmlformats.org/officeDocument/2006/relationships/slideLayout" Target="../slideLayouts/slideLayout109.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9" Type="http://schemas.openxmlformats.org/officeDocument/2006/relationships/slideLayout" Target="../slideLayouts/slideLayout67.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45" Type="http://schemas.openxmlformats.org/officeDocument/2006/relationships/slideLayout" Target="../slideLayouts/slideLayout83.xml"/><Relationship Id="rId53" Type="http://schemas.openxmlformats.org/officeDocument/2006/relationships/slideLayout" Target="../slideLayouts/slideLayout91.xml"/><Relationship Id="rId58" Type="http://schemas.openxmlformats.org/officeDocument/2006/relationships/slideLayout" Target="../slideLayouts/slideLayout96.xml"/><Relationship Id="rId66" Type="http://schemas.openxmlformats.org/officeDocument/2006/relationships/slideLayout" Target="../slideLayouts/slideLayout104.xml"/><Relationship Id="rId74" Type="http://schemas.openxmlformats.org/officeDocument/2006/relationships/slideLayout" Target="../slideLayouts/slideLayout112.xml"/><Relationship Id="rId79" Type="http://schemas.openxmlformats.org/officeDocument/2006/relationships/slideLayout" Target="../slideLayouts/slideLayout117.xml"/><Relationship Id="rId5" Type="http://schemas.openxmlformats.org/officeDocument/2006/relationships/slideLayout" Target="../slideLayouts/slideLayout43.xml"/><Relationship Id="rId61" Type="http://schemas.openxmlformats.org/officeDocument/2006/relationships/slideLayout" Target="../slideLayouts/slideLayout99.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4" Type="http://schemas.openxmlformats.org/officeDocument/2006/relationships/slideLayout" Target="../slideLayouts/slideLayout82.xml"/><Relationship Id="rId52" Type="http://schemas.openxmlformats.org/officeDocument/2006/relationships/slideLayout" Target="../slideLayouts/slideLayout90.xml"/><Relationship Id="rId60" Type="http://schemas.openxmlformats.org/officeDocument/2006/relationships/slideLayout" Target="../slideLayouts/slideLayout98.xml"/><Relationship Id="rId65" Type="http://schemas.openxmlformats.org/officeDocument/2006/relationships/slideLayout" Target="../slideLayouts/slideLayout103.xml"/><Relationship Id="rId73" Type="http://schemas.openxmlformats.org/officeDocument/2006/relationships/slideLayout" Target="../slideLayouts/slideLayout111.xml"/><Relationship Id="rId78" Type="http://schemas.openxmlformats.org/officeDocument/2006/relationships/slideLayout" Target="../slideLayouts/slideLayout116.xml"/><Relationship Id="rId81" Type="http://schemas.openxmlformats.org/officeDocument/2006/relationships/image" Target="../media/image1.jpe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slideLayout" Target="../slideLayouts/slideLayout81.xml"/><Relationship Id="rId48" Type="http://schemas.openxmlformats.org/officeDocument/2006/relationships/slideLayout" Target="../slideLayouts/slideLayout86.xml"/><Relationship Id="rId56" Type="http://schemas.openxmlformats.org/officeDocument/2006/relationships/slideLayout" Target="../slideLayouts/slideLayout94.xml"/><Relationship Id="rId64" Type="http://schemas.openxmlformats.org/officeDocument/2006/relationships/slideLayout" Target="../slideLayouts/slideLayout102.xml"/><Relationship Id="rId69" Type="http://schemas.openxmlformats.org/officeDocument/2006/relationships/slideLayout" Target="../slideLayouts/slideLayout107.xml"/><Relationship Id="rId77" Type="http://schemas.openxmlformats.org/officeDocument/2006/relationships/slideLayout" Target="../slideLayouts/slideLayout115.xml"/><Relationship Id="rId8" Type="http://schemas.openxmlformats.org/officeDocument/2006/relationships/slideLayout" Target="../slideLayouts/slideLayout46.xml"/><Relationship Id="rId51" Type="http://schemas.openxmlformats.org/officeDocument/2006/relationships/slideLayout" Target="../slideLayouts/slideLayout89.xml"/><Relationship Id="rId72" Type="http://schemas.openxmlformats.org/officeDocument/2006/relationships/slideLayout" Target="../slideLayouts/slideLayout110.xml"/><Relationship Id="rId80" Type="http://schemas.openxmlformats.org/officeDocument/2006/relationships/theme" Target="../theme/theme4.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46" Type="http://schemas.openxmlformats.org/officeDocument/2006/relationships/slideLayout" Target="../slideLayouts/slideLayout84.xml"/><Relationship Id="rId59" Type="http://schemas.openxmlformats.org/officeDocument/2006/relationships/slideLayout" Target="../slideLayouts/slideLayout97.xml"/><Relationship Id="rId67" Type="http://schemas.openxmlformats.org/officeDocument/2006/relationships/slideLayout" Target="../slideLayouts/slideLayout105.xml"/><Relationship Id="rId20" Type="http://schemas.openxmlformats.org/officeDocument/2006/relationships/slideLayout" Target="../slideLayouts/slideLayout58.xml"/><Relationship Id="rId41" Type="http://schemas.openxmlformats.org/officeDocument/2006/relationships/slideLayout" Target="../slideLayouts/slideLayout79.xml"/><Relationship Id="rId54" Type="http://schemas.openxmlformats.org/officeDocument/2006/relationships/slideLayout" Target="../slideLayouts/slideLayout92.xml"/><Relationship Id="rId62" Type="http://schemas.openxmlformats.org/officeDocument/2006/relationships/slideLayout" Target="../slideLayouts/slideLayout100.xml"/><Relationship Id="rId70" Type="http://schemas.openxmlformats.org/officeDocument/2006/relationships/slideLayout" Target="../slideLayouts/slideLayout108.xml"/><Relationship Id="rId75" Type="http://schemas.openxmlformats.org/officeDocument/2006/relationships/slideLayout" Target="../slideLayouts/slideLayout11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49" Type="http://schemas.openxmlformats.org/officeDocument/2006/relationships/slideLayout" Target="../slideLayouts/slideLayout87.xml"/><Relationship Id="rId57"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sp>
        <p:nvSpPr>
          <p:cNvPr id="7" name="Title Placeholder 1"/>
          <p:cNvSpPr>
            <a:spLocks noGrp="1"/>
          </p:cNvSpPr>
          <p:nvPr>
            <p:ph type="title"/>
          </p:nvPr>
        </p:nvSpPr>
        <p:spPr>
          <a:xfrm>
            <a:off x="553641" y="274637"/>
            <a:ext cx="8036720" cy="743347"/>
          </a:xfrm>
          <a:prstGeom prst="rect">
            <a:avLst/>
          </a:prstGeom>
        </p:spPr>
        <p:txBody>
          <a:bodyPr vert="horz" lIns="91440" tIns="45720" rIns="91440" bIns="45720" rtlCol="0" anchor="ctr">
            <a:normAutofit/>
          </a:bodyPr>
          <a:lstStyle/>
          <a:p>
            <a:r>
              <a:rPr lang="en-US" dirty="0"/>
              <a:t>Click to edit master title style</a:t>
            </a:r>
          </a:p>
        </p:txBody>
      </p:sp>
      <p:cxnSp>
        <p:nvCxnSpPr>
          <p:cNvPr id="8" name="Straight Connector 13"/>
          <p:cNvCxnSpPr>
            <a:cxnSpLocks noChangeShapeType="1"/>
          </p:cNvCxnSpPr>
          <p:nvPr/>
        </p:nvCxnSpPr>
        <p:spPr bwMode="auto">
          <a:xfrm>
            <a:off x="553644" y="1017984"/>
            <a:ext cx="8036719"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sp>
        <p:nvSpPr>
          <p:cNvPr id="9" name="Text Placeholder 2"/>
          <p:cNvSpPr>
            <a:spLocks noGrp="1"/>
          </p:cNvSpPr>
          <p:nvPr>
            <p:ph type="body" idx="1"/>
          </p:nvPr>
        </p:nvSpPr>
        <p:spPr>
          <a:xfrm>
            <a:off x="553641" y="1340182"/>
            <a:ext cx="8036720" cy="42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auto">
          <a:xfrm>
            <a:off x="553936" y="6173787"/>
            <a:ext cx="1608985" cy="39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spTree>
    <p:extLst>
      <p:ext uri="{BB962C8B-B14F-4D97-AF65-F5344CB8AC3E}">
        <p14:creationId xmlns:p14="http://schemas.microsoft.com/office/powerpoint/2010/main" val="2454362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tx2"/>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tx2"/>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5586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p:hf hdr="0" ftr="0" dt="0"/>
  <p:txStyles>
    <p:titleStyle>
      <a:lvl1pPr algn="ctr" rtl="0" eaLnBrk="1" fontAlgn="base" hangingPunct="1">
        <a:spcBef>
          <a:spcPct val="0"/>
        </a:spcBef>
        <a:spcAft>
          <a:spcPct val="0"/>
        </a:spcAft>
        <a:defRPr sz="5900">
          <a:solidFill>
            <a:schemeClr val="tx1"/>
          </a:solidFill>
          <a:latin typeface="+mj-lt"/>
          <a:ea typeface="+mj-ea"/>
          <a:cs typeface="+mj-cs"/>
          <a:sym typeface="Gill Sans" pitchFamily="-109" charset="0"/>
        </a:defRPr>
      </a:lvl1pPr>
      <a:lvl2pPr algn="ctr" rtl="0" eaLnBrk="1" fontAlgn="base" hangingPunct="1">
        <a:spcBef>
          <a:spcPct val="0"/>
        </a:spcBef>
        <a:spcAft>
          <a:spcPct val="0"/>
        </a:spcAft>
        <a:defRPr sz="5900">
          <a:solidFill>
            <a:schemeClr val="tx1"/>
          </a:solidFill>
          <a:latin typeface="Verdana" pitchFamily="-109" charset="0"/>
          <a:ea typeface="ヒラギノ角ゴ ProN W3" charset="-128"/>
          <a:cs typeface="ヒラギノ角ゴ ProN W3" charset="-128"/>
          <a:sym typeface="Gill Sans" pitchFamily="-109" charset="0"/>
        </a:defRPr>
      </a:lvl2pPr>
      <a:lvl3pPr algn="ctr" rtl="0" eaLnBrk="1" fontAlgn="base" hangingPunct="1">
        <a:spcBef>
          <a:spcPct val="0"/>
        </a:spcBef>
        <a:spcAft>
          <a:spcPct val="0"/>
        </a:spcAft>
        <a:defRPr sz="5900">
          <a:solidFill>
            <a:schemeClr val="tx1"/>
          </a:solidFill>
          <a:latin typeface="Verdana" pitchFamily="-109" charset="0"/>
          <a:ea typeface="ヒラギノ角ゴ ProN W3" charset="-128"/>
          <a:cs typeface="ヒラギノ角ゴ ProN W3" charset="-128"/>
          <a:sym typeface="Gill Sans" pitchFamily="-109" charset="0"/>
        </a:defRPr>
      </a:lvl3pPr>
      <a:lvl4pPr algn="ctr" rtl="0" eaLnBrk="1" fontAlgn="base" hangingPunct="1">
        <a:spcBef>
          <a:spcPct val="0"/>
        </a:spcBef>
        <a:spcAft>
          <a:spcPct val="0"/>
        </a:spcAft>
        <a:defRPr sz="5900">
          <a:solidFill>
            <a:schemeClr val="tx1"/>
          </a:solidFill>
          <a:latin typeface="Verdana" pitchFamily="-109" charset="0"/>
          <a:ea typeface="ヒラギノ角ゴ ProN W3" charset="-128"/>
          <a:cs typeface="ヒラギノ角ゴ ProN W3" charset="-128"/>
          <a:sym typeface="Gill Sans" pitchFamily="-109" charset="0"/>
        </a:defRPr>
      </a:lvl4pPr>
      <a:lvl5pPr algn="ctr" rtl="0" eaLnBrk="1" fontAlgn="base" hangingPunct="1">
        <a:spcBef>
          <a:spcPct val="0"/>
        </a:spcBef>
        <a:spcAft>
          <a:spcPct val="0"/>
        </a:spcAft>
        <a:defRPr sz="5900">
          <a:solidFill>
            <a:schemeClr val="tx1"/>
          </a:solidFill>
          <a:latin typeface="Verdana" pitchFamily="-109" charset="0"/>
          <a:ea typeface="ヒラギノ角ゴ ProN W3" charset="-128"/>
          <a:cs typeface="ヒラギノ角ゴ ProN W3" charset="-128"/>
          <a:sym typeface="Gill Sans" pitchFamily="-109" charset="0"/>
        </a:defRPr>
      </a:lvl5pPr>
      <a:lvl6pPr marL="321407"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642816"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964224"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285631"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622300" indent="-398463" algn="l" rtl="0" eaLnBrk="1" fontAlgn="base" hangingPunct="1">
        <a:spcBef>
          <a:spcPts val="1688"/>
        </a:spcBef>
        <a:spcAft>
          <a:spcPct val="0"/>
        </a:spcAft>
        <a:buSzPct val="171000"/>
        <a:buFont typeface="Gill Sans" pitchFamily="-109" charset="0"/>
        <a:buChar char="•"/>
        <a:defRPr sz="3000">
          <a:solidFill>
            <a:schemeClr val="tx1"/>
          </a:solidFill>
          <a:latin typeface="+mn-lt"/>
          <a:ea typeface="+mn-ea"/>
          <a:cs typeface="+mn-cs"/>
          <a:sym typeface="Gill Sans" pitchFamily="-109" charset="0"/>
        </a:defRPr>
      </a:lvl1pPr>
      <a:lvl2pPr marL="935038" indent="-398463" algn="l" rtl="0" eaLnBrk="1" fontAlgn="base" hangingPunct="1">
        <a:spcBef>
          <a:spcPts val="1688"/>
        </a:spcBef>
        <a:spcAft>
          <a:spcPct val="0"/>
        </a:spcAft>
        <a:buSzPct val="171000"/>
        <a:buFont typeface="Gill Sans" pitchFamily="-109" charset="0"/>
        <a:buChar char="•"/>
        <a:defRPr sz="3000">
          <a:solidFill>
            <a:schemeClr val="tx1"/>
          </a:solidFill>
          <a:latin typeface="+mn-lt"/>
          <a:ea typeface="+mn-ea"/>
          <a:cs typeface="+mn-cs"/>
          <a:sym typeface="Gill Sans" pitchFamily="-109" charset="0"/>
        </a:defRPr>
      </a:lvl2pPr>
      <a:lvl3pPr marL="1247775" indent="-398463" algn="l" rtl="0" eaLnBrk="1" fontAlgn="base" hangingPunct="1">
        <a:spcBef>
          <a:spcPts val="1688"/>
        </a:spcBef>
        <a:spcAft>
          <a:spcPct val="0"/>
        </a:spcAft>
        <a:buSzPct val="171000"/>
        <a:buFont typeface="Gill Sans" pitchFamily="-109" charset="0"/>
        <a:buChar char="•"/>
        <a:defRPr sz="3000">
          <a:solidFill>
            <a:schemeClr val="tx1"/>
          </a:solidFill>
          <a:latin typeface="+mn-lt"/>
          <a:ea typeface="+mn-ea"/>
          <a:cs typeface="+mn-cs"/>
          <a:sym typeface="Gill Sans" pitchFamily="-109" charset="0"/>
        </a:defRPr>
      </a:lvl3pPr>
      <a:lvl4pPr marL="1558925" indent="-398463" algn="l" rtl="0" eaLnBrk="1" fontAlgn="base" hangingPunct="1">
        <a:spcBef>
          <a:spcPts val="1688"/>
        </a:spcBef>
        <a:spcAft>
          <a:spcPct val="0"/>
        </a:spcAft>
        <a:buSzPct val="171000"/>
        <a:buFont typeface="Gill Sans" pitchFamily="-109" charset="0"/>
        <a:buChar char="•"/>
        <a:defRPr sz="3000">
          <a:solidFill>
            <a:schemeClr val="tx1"/>
          </a:solidFill>
          <a:latin typeface="+mn-lt"/>
          <a:ea typeface="+mn-ea"/>
          <a:cs typeface="+mn-cs"/>
          <a:sym typeface="Gill Sans" pitchFamily="-109" charset="0"/>
        </a:defRPr>
      </a:lvl4pPr>
      <a:lvl5pPr marL="1871663" indent="-398463" algn="l" rtl="0" eaLnBrk="1" fontAlgn="base" hangingPunct="1">
        <a:spcBef>
          <a:spcPts val="1688"/>
        </a:spcBef>
        <a:spcAft>
          <a:spcPct val="0"/>
        </a:spcAft>
        <a:buSzPct val="171000"/>
        <a:buFont typeface="Gill Sans" pitchFamily="-109" charset="0"/>
        <a:buChar char="•"/>
        <a:defRPr sz="3000">
          <a:solidFill>
            <a:schemeClr val="tx1"/>
          </a:solidFill>
          <a:latin typeface="+mn-lt"/>
          <a:ea typeface="+mn-ea"/>
          <a:cs typeface="+mn-cs"/>
          <a:sym typeface="Gill Sans" pitchFamily="-109" charset="0"/>
        </a:defRPr>
      </a:lvl5pPr>
      <a:lvl6pPr marL="2196289"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695"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104"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513"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07" rtl="0" eaLnBrk="1" latinLnBrk="0" hangingPunct="1">
        <a:defRPr sz="1300" kern="1200">
          <a:solidFill>
            <a:schemeClr val="tx1"/>
          </a:solidFill>
          <a:latin typeface="+mn-lt"/>
          <a:ea typeface="+mn-ea"/>
          <a:cs typeface="+mn-cs"/>
        </a:defRPr>
      </a:lvl1pPr>
      <a:lvl2pPr marL="321407" algn="l" defTabSz="321407" rtl="0" eaLnBrk="1" latinLnBrk="0" hangingPunct="1">
        <a:defRPr sz="1300" kern="1200">
          <a:solidFill>
            <a:schemeClr val="tx1"/>
          </a:solidFill>
          <a:latin typeface="+mn-lt"/>
          <a:ea typeface="+mn-ea"/>
          <a:cs typeface="+mn-cs"/>
        </a:defRPr>
      </a:lvl2pPr>
      <a:lvl3pPr marL="642816" algn="l" defTabSz="321407" rtl="0" eaLnBrk="1" latinLnBrk="0" hangingPunct="1">
        <a:defRPr sz="1300" kern="1200">
          <a:solidFill>
            <a:schemeClr val="tx1"/>
          </a:solidFill>
          <a:latin typeface="+mn-lt"/>
          <a:ea typeface="+mn-ea"/>
          <a:cs typeface="+mn-cs"/>
        </a:defRPr>
      </a:lvl3pPr>
      <a:lvl4pPr marL="964224" algn="l" defTabSz="321407" rtl="0" eaLnBrk="1" latinLnBrk="0" hangingPunct="1">
        <a:defRPr sz="1300" kern="1200">
          <a:solidFill>
            <a:schemeClr val="tx1"/>
          </a:solidFill>
          <a:latin typeface="+mn-lt"/>
          <a:ea typeface="+mn-ea"/>
          <a:cs typeface="+mn-cs"/>
        </a:defRPr>
      </a:lvl4pPr>
      <a:lvl5pPr marL="1285631" algn="l" defTabSz="321407" rtl="0" eaLnBrk="1" latinLnBrk="0" hangingPunct="1">
        <a:defRPr sz="1300" kern="1200">
          <a:solidFill>
            <a:schemeClr val="tx1"/>
          </a:solidFill>
          <a:latin typeface="+mn-lt"/>
          <a:ea typeface="+mn-ea"/>
          <a:cs typeface="+mn-cs"/>
        </a:defRPr>
      </a:lvl5pPr>
      <a:lvl6pPr marL="1607041" algn="l" defTabSz="321407" rtl="0" eaLnBrk="1" latinLnBrk="0" hangingPunct="1">
        <a:defRPr sz="1300" kern="1200">
          <a:solidFill>
            <a:schemeClr val="tx1"/>
          </a:solidFill>
          <a:latin typeface="+mn-lt"/>
          <a:ea typeface="+mn-ea"/>
          <a:cs typeface="+mn-cs"/>
        </a:defRPr>
      </a:lvl6pPr>
      <a:lvl7pPr marL="1928447" algn="l" defTabSz="321407" rtl="0" eaLnBrk="1" latinLnBrk="0" hangingPunct="1">
        <a:defRPr sz="1300" kern="1200">
          <a:solidFill>
            <a:schemeClr val="tx1"/>
          </a:solidFill>
          <a:latin typeface="+mn-lt"/>
          <a:ea typeface="+mn-ea"/>
          <a:cs typeface="+mn-cs"/>
        </a:defRPr>
      </a:lvl7pPr>
      <a:lvl8pPr marL="2249856" algn="l" defTabSz="321407" rtl="0" eaLnBrk="1" latinLnBrk="0" hangingPunct="1">
        <a:defRPr sz="1300" kern="1200">
          <a:solidFill>
            <a:schemeClr val="tx1"/>
          </a:solidFill>
          <a:latin typeface="+mn-lt"/>
          <a:ea typeface="+mn-ea"/>
          <a:cs typeface="+mn-cs"/>
        </a:defRPr>
      </a:lvl8pPr>
      <a:lvl9pPr marL="2571264" algn="l" defTabSz="32140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fpb_logo_2tone_small_rgb.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7177" y="6045992"/>
            <a:ext cx="1943100" cy="673100"/>
          </a:xfrm>
          <a:prstGeom prst="rect">
            <a:avLst/>
          </a:prstGeom>
        </p:spPr>
      </p:pic>
      <p:sp>
        <p:nvSpPr>
          <p:cNvPr id="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pPr defTabSz="457200"/>
            <a:endParaRPr lang="en-US" dirty="0">
              <a:solidFill>
                <a:srgbClr val="101820">
                  <a:tint val="75000"/>
                </a:srgbClr>
              </a:solidFill>
            </a:endParaRPr>
          </a:p>
        </p:txBody>
      </p:sp>
      <p:sp>
        <p:nvSpPr>
          <p:cNvPr id="7"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a:t>Click to edit master title style</a:t>
            </a:r>
          </a:p>
        </p:txBody>
      </p:sp>
      <p:cxnSp>
        <p:nvCxnSpPr>
          <p:cNvPr id="8" name="Straight Connector 13"/>
          <p:cNvCxnSpPr>
            <a:cxnSpLocks noChangeShapeType="1"/>
          </p:cNvCxnSpPr>
          <p:nvPr/>
        </p:nvCxnSpPr>
        <p:spPr bwMode="auto">
          <a:xfrm>
            <a:off x="553644" y="1297384"/>
            <a:ext cx="8036719"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sp>
        <p:nvSpPr>
          <p:cNvPr id="9" name="Text Placeholder 2"/>
          <p:cNvSpPr>
            <a:spLocks noGrp="1"/>
          </p:cNvSpPr>
          <p:nvPr>
            <p:ph type="body" idx="1"/>
          </p:nvPr>
        </p:nvSpPr>
        <p:spPr>
          <a:xfrm>
            <a:off x="553641" y="1524000"/>
            <a:ext cx="8036720"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2F4EA49-4DE8-45E5-9319-BFA5B182D417}" type="slidenum">
              <a:rPr lang="en-US" smtClean="0">
                <a:solidFill>
                  <a:srgbClr val="101820">
                    <a:tint val="75000"/>
                  </a:srgbClr>
                </a:solidFill>
              </a:rPr>
              <a:pPr defTabSz="457200"/>
              <a:t>‹#›</a:t>
            </a:fld>
            <a:endParaRPr lang="en-US">
              <a:solidFill>
                <a:srgbClr val="101820">
                  <a:tint val="75000"/>
                </a:srgbClr>
              </a:solidFill>
            </a:endParaRPr>
          </a:p>
        </p:txBody>
      </p:sp>
    </p:spTree>
    <p:extLst>
      <p:ext uri="{BB962C8B-B14F-4D97-AF65-F5344CB8AC3E}">
        <p14:creationId xmlns:p14="http://schemas.microsoft.com/office/powerpoint/2010/main" val="109998240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tx2"/>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tx2"/>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53641" y="274637"/>
            <a:ext cx="8036720" cy="743347"/>
          </a:xfrm>
          <a:prstGeom prst="rect">
            <a:avLst/>
          </a:prstGeom>
        </p:spPr>
        <p:txBody>
          <a:bodyPr vert="horz" lIns="91440" tIns="45720" rIns="91440" bIns="45720" rtlCol="0" anchor="ctr">
            <a:normAutofit/>
          </a:bodyPr>
          <a:lstStyle/>
          <a:p>
            <a:r>
              <a:rPr lang="en-US" dirty="0"/>
              <a:t>Click to edit master title style</a:t>
            </a:r>
          </a:p>
        </p:txBody>
      </p:sp>
      <p:cxnSp>
        <p:nvCxnSpPr>
          <p:cNvPr id="8" name="Straight Connector 13"/>
          <p:cNvCxnSpPr>
            <a:cxnSpLocks noChangeShapeType="1"/>
          </p:cNvCxnSpPr>
          <p:nvPr/>
        </p:nvCxnSpPr>
        <p:spPr bwMode="auto">
          <a:xfrm>
            <a:off x="553644" y="1017984"/>
            <a:ext cx="8036719"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sp>
        <p:nvSpPr>
          <p:cNvPr id="9" name="Text Placeholder 2"/>
          <p:cNvSpPr>
            <a:spLocks noGrp="1"/>
          </p:cNvSpPr>
          <p:nvPr>
            <p:ph type="body" idx="1"/>
          </p:nvPr>
        </p:nvSpPr>
        <p:spPr>
          <a:xfrm>
            <a:off x="553641" y="1340182"/>
            <a:ext cx="8036720" cy="42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10" name="Picture 9"/>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bwMode="auto">
          <a:xfrm>
            <a:off x="553936" y="6173787"/>
            <a:ext cx="1608985" cy="39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8229600" y="6173788"/>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D70CA13-E1DE-4977-840C-C465E150F4EF}" type="slidenum">
              <a:rPr lang="en-US" smtClean="0">
                <a:solidFill>
                  <a:srgbClr val="101820">
                    <a:tint val="75000"/>
                  </a:srgbClr>
                </a:solidFill>
              </a:rPr>
              <a:pPr defTabSz="457200"/>
              <a:t>‹#›</a:t>
            </a:fld>
            <a:endParaRPr lang="en-US" dirty="0">
              <a:solidFill>
                <a:srgbClr val="101820">
                  <a:tint val="75000"/>
                </a:srgbClr>
              </a:solidFill>
            </a:endParaRPr>
          </a:p>
        </p:txBody>
      </p:sp>
      <p:sp>
        <p:nvSpPr>
          <p:cNvPr id="3"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891348D-4F44-4B84-86B3-4AD4144E3233}" type="datetimeFigureOut">
              <a:rPr lang="en-US" smtClean="0">
                <a:solidFill>
                  <a:srgbClr val="101820">
                    <a:tint val="75000"/>
                  </a:srgbClr>
                </a:solidFill>
              </a:rPr>
              <a:pPr defTabSz="457200"/>
              <a:t>4/9/2018</a:t>
            </a:fld>
            <a:endParaRPr lang="en-US" dirty="0">
              <a:solidFill>
                <a:srgbClr val="10182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101820">
                  <a:tint val="75000"/>
                </a:srgbClr>
              </a:solidFill>
            </a:endParaRPr>
          </a:p>
        </p:txBody>
      </p:sp>
    </p:spTree>
    <p:extLst>
      <p:ext uri="{BB962C8B-B14F-4D97-AF65-F5344CB8AC3E}">
        <p14:creationId xmlns:p14="http://schemas.microsoft.com/office/powerpoint/2010/main" val="94549907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9" r:id="rId30"/>
    <p:sldLayoutId id="2147483841" r:id="rId31"/>
    <p:sldLayoutId id="2147483842" r:id="rId32"/>
    <p:sldLayoutId id="2147483843" r:id="rId33"/>
    <p:sldLayoutId id="2147483844" r:id="rId34"/>
    <p:sldLayoutId id="2147483845" r:id="rId35"/>
    <p:sldLayoutId id="2147483846" r:id="rId36"/>
    <p:sldLayoutId id="2147483847" r:id="rId37"/>
    <p:sldLayoutId id="2147483848" r:id="rId38"/>
    <p:sldLayoutId id="2147483849" r:id="rId39"/>
    <p:sldLayoutId id="2147483850" r:id="rId40"/>
    <p:sldLayoutId id="2147483851" r:id="rId41"/>
    <p:sldLayoutId id="2147483852" r:id="rId42"/>
    <p:sldLayoutId id="2147483853" r:id="rId43"/>
    <p:sldLayoutId id="2147483854" r:id="rId44"/>
    <p:sldLayoutId id="2147483855" r:id="rId45"/>
    <p:sldLayoutId id="2147483856" r:id="rId46"/>
    <p:sldLayoutId id="2147483857" r:id="rId47"/>
    <p:sldLayoutId id="2147483858" r:id="rId48"/>
    <p:sldLayoutId id="2147483859" r:id="rId49"/>
    <p:sldLayoutId id="2147483860" r:id="rId50"/>
    <p:sldLayoutId id="2147483861" r:id="rId51"/>
    <p:sldLayoutId id="2147483862" r:id="rId52"/>
    <p:sldLayoutId id="2147483863" r:id="rId53"/>
    <p:sldLayoutId id="2147483864" r:id="rId54"/>
    <p:sldLayoutId id="2147483865" r:id="rId55"/>
    <p:sldLayoutId id="2147483866" r:id="rId56"/>
    <p:sldLayoutId id="2147483867" r:id="rId57"/>
    <p:sldLayoutId id="2147483868" r:id="rId58"/>
    <p:sldLayoutId id="2147483869" r:id="rId59"/>
    <p:sldLayoutId id="2147483870" r:id="rId60"/>
    <p:sldLayoutId id="2147483871" r:id="rId61"/>
    <p:sldLayoutId id="2147483872" r:id="rId62"/>
    <p:sldLayoutId id="2147483873" r:id="rId63"/>
    <p:sldLayoutId id="2147483874" r:id="rId64"/>
    <p:sldLayoutId id="2147483875" r:id="rId65"/>
    <p:sldLayoutId id="2147483876" r:id="rId66"/>
    <p:sldLayoutId id="2147483877" r:id="rId67"/>
    <p:sldLayoutId id="2147483878" r:id="rId68"/>
    <p:sldLayoutId id="2147483879" r:id="rId69"/>
    <p:sldLayoutId id="2147483880" r:id="rId70"/>
    <p:sldLayoutId id="2147483881" r:id="rId71"/>
    <p:sldLayoutId id="2147483882" r:id="rId72"/>
    <p:sldLayoutId id="2147483883" r:id="rId73"/>
    <p:sldLayoutId id="2147483884" r:id="rId74"/>
    <p:sldLayoutId id="2147483885" r:id="rId75"/>
    <p:sldLayoutId id="2147483886" r:id="rId76"/>
    <p:sldLayoutId id="2147483887" r:id="rId77"/>
    <p:sldLayoutId id="2147483889" r:id="rId78"/>
    <p:sldLayoutId id="2147483894" r:id="rId79"/>
  </p:sldLayoutIdLst>
  <p:hf hdr="0" ft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tx2"/>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tx2"/>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consumerfinance.gov/askcfpb/" TargetMode="External"/><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consumerfinance.gov/consumer-tools/financial-well-being/" TargetMode="External"/><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consumerfinance.gov/paying-for-colleg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www.consumerfinance.gov/owning-a-hom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consumerfinance.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consumerfinance.gov/retirement/before-you-clai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onsumerfinance.gov/parent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nsumerfinance.gov/consumer-tools/debt-collection/"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s://www.consumerfinance.gov/consumer-tools/credit-reports-and-scores/"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s://www.consumerfinance.gov/consumer-tools/credit-reports-and-scores/"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hyperlink" Target="https://www.consumerfinance.gov/consumer-tools/credit-reports-and-scores/"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hyperlink" Target="https://www.consumerfinance.gov/consumer-tools/prepaid-cards/"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consumerfinance.gov/library-resource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hyperlink" Target="http://www.consumerfinance.gov/adult-financial-educatio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consumerfinance.gov/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hyperlink" Target="http://www.consumerfinance.gov/about-us/blog/the-newcomers-guides-to-managing-money/"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promotions.usa.gov/cfpbpubs.htm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4.emf"/></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www.consumerfinance.gov/adult-financial-educatio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www.consumerfinance.gov/adult-financial-educa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hyperlink" Target="http://www.consumerfinance.gov/adult-financial-educati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onsumerfinance.gov/adult-financial-education"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consumerfinance.gov/placemats" TargetMode="External"/><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71.png"/><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hyperlink" Target="http://www.consumerfinance.gov/retirement/before-you-claim/"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74.emf"/></Relationships>
</file>

<file path=ppt/slides/_rels/slide6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6.png"/><Relationship Id="rId7" Type="http://schemas.openxmlformats.org/officeDocument/2006/relationships/hyperlink" Target="https://www.linkedin.com/groups?mostRecent=&amp;gid=5056623"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hyperlink" Target="http://twitter.com/CFPB" TargetMode="External"/><Relationship Id="rId5" Type="http://schemas.openxmlformats.org/officeDocument/2006/relationships/image" Target="../media/image77.png"/><Relationship Id="rId4" Type="http://schemas.openxmlformats.org/officeDocument/2006/relationships/hyperlink" Target="http://facebook.com/cfpb"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Consumer Financial Protection Bureau</a:t>
            </a:r>
            <a:endParaRPr lang="en-US" b="0" dirty="0"/>
          </a:p>
        </p:txBody>
      </p:sp>
      <p:sp>
        <p:nvSpPr>
          <p:cNvPr id="3" name="Text Placeholder 2"/>
          <p:cNvSpPr>
            <a:spLocks noGrp="1"/>
          </p:cNvSpPr>
          <p:nvPr>
            <p:ph type="body" sz="quarter" idx="10"/>
          </p:nvPr>
        </p:nvSpPr>
        <p:spPr/>
        <p:txBody>
          <a:bodyPr>
            <a:normAutofit/>
          </a:bodyPr>
          <a:lstStyle/>
          <a:p>
            <a:r>
              <a:rPr lang="en-US" sz="1400" dirty="0">
                <a:solidFill>
                  <a:schemeClr val="accent2"/>
                </a:solidFill>
              </a:rPr>
              <a:t>Montana Financial Education Coalition| April 3, 2018</a:t>
            </a:r>
          </a:p>
          <a:p>
            <a:endParaRPr lang="en-US" sz="1400" dirty="0">
              <a:solidFill>
                <a:schemeClr val="accent2"/>
              </a:solidFill>
            </a:endParaRPr>
          </a:p>
        </p:txBody>
      </p:sp>
    </p:spTree>
    <p:extLst>
      <p:ext uri="{BB962C8B-B14F-4D97-AF65-F5344CB8AC3E}">
        <p14:creationId xmlns:p14="http://schemas.microsoft.com/office/powerpoint/2010/main" val="24521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3B3C3E"/>
                </a:solidFill>
              </a:rPr>
              <a:t>Meet Consumer Education &amp; Engagement</a:t>
            </a:r>
          </a:p>
        </p:txBody>
      </p:sp>
      <p:graphicFrame>
        <p:nvGraphicFramePr>
          <p:cNvPr id="8" name="Table 7"/>
          <p:cNvGraphicFramePr>
            <a:graphicFrameLocks noGrp="1"/>
          </p:cNvGraphicFramePr>
          <p:nvPr>
            <p:extLst>
              <p:ext uri="{D42A27DB-BD31-4B8C-83A1-F6EECF244321}">
                <p14:modId xmlns:p14="http://schemas.microsoft.com/office/powerpoint/2010/main" val="1775342481"/>
              </p:ext>
            </p:extLst>
          </p:nvPr>
        </p:nvGraphicFramePr>
        <p:xfrm>
          <a:off x="553643" y="2362200"/>
          <a:ext cx="8036720" cy="4223265"/>
        </p:xfrm>
        <a:graphic>
          <a:graphicData uri="http://schemas.openxmlformats.org/drawingml/2006/table">
            <a:tbl>
              <a:tblPr firstRow="1"/>
              <a:tblGrid>
                <a:gridCol w="2009180">
                  <a:extLst>
                    <a:ext uri="{9D8B030D-6E8A-4147-A177-3AD203B41FA5}">
                      <a16:colId xmlns:a16="http://schemas.microsoft.com/office/drawing/2014/main" val="20000"/>
                    </a:ext>
                  </a:extLst>
                </a:gridCol>
                <a:gridCol w="2009180">
                  <a:extLst>
                    <a:ext uri="{9D8B030D-6E8A-4147-A177-3AD203B41FA5}">
                      <a16:colId xmlns:a16="http://schemas.microsoft.com/office/drawing/2014/main" val="20001"/>
                    </a:ext>
                  </a:extLst>
                </a:gridCol>
                <a:gridCol w="2009180">
                  <a:extLst>
                    <a:ext uri="{9D8B030D-6E8A-4147-A177-3AD203B41FA5}">
                      <a16:colId xmlns:a16="http://schemas.microsoft.com/office/drawing/2014/main" val="20002"/>
                    </a:ext>
                  </a:extLst>
                </a:gridCol>
                <a:gridCol w="2009180">
                  <a:extLst>
                    <a:ext uri="{9D8B030D-6E8A-4147-A177-3AD203B41FA5}">
                      <a16:colId xmlns:a16="http://schemas.microsoft.com/office/drawing/2014/main" val="20003"/>
                    </a:ext>
                  </a:extLst>
                </a:gridCol>
              </a:tblGrid>
              <a:tr h="535787">
                <a:tc>
                  <a:txBody>
                    <a:bodyPr/>
                    <a:lstStyle/>
                    <a:p>
                      <a:pPr lvl="0"/>
                      <a:r>
                        <a:rPr lang="en-US" sz="1400" b="1" dirty="0" err="1">
                          <a:solidFill>
                            <a:sysClr val="windowText" lastClr="000000"/>
                          </a:solidFill>
                          <a:latin typeface="+mn-lt"/>
                        </a:rPr>
                        <a:t>Servicemembers</a:t>
                      </a:r>
                      <a:endParaRPr lang="en-US" sz="1400" b="1" dirty="0">
                        <a:solidFill>
                          <a:sysClr val="windowText" lastClr="000000"/>
                        </a:solidFill>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lvl="0"/>
                      <a:r>
                        <a:rPr lang="en-US" sz="1400" b="1" dirty="0">
                          <a:solidFill>
                            <a:sysClr val="windowText" lastClr="000000"/>
                          </a:solidFill>
                          <a:latin typeface="+mn-lt"/>
                        </a:rPr>
                        <a:t>Older Americans</a:t>
                      </a:r>
                      <a:endParaRPr lang="en-US" sz="1400" b="1" dirty="0">
                        <a:solidFill>
                          <a:sysClr val="windowText" lastClr="000000"/>
                        </a:solidFill>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lvl="0"/>
                      <a:r>
                        <a:rPr lang="en-US" sz="1400" b="1" dirty="0">
                          <a:solidFill>
                            <a:sysClr val="windowText" lastClr="000000"/>
                          </a:solidFill>
                        </a:rPr>
                        <a:t>Students and Young Consumers</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lvl="0"/>
                      <a:r>
                        <a:rPr lang="en-US" sz="1400" b="1" dirty="0">
                          <a:solidFill>
                            <a:sysClr val="windowText" lastClr="000000"/>
                          </a:solidFill>
                        </a:rPr>
                        <a:t>Financial Empowerment</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197643">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Improve financial protection</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Protect against financial abuse</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Increase awareness of debt in college choice</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lvl="0"/>
                      <a:r>
                        <a:rPr lang="en-US" sz="1400" dirty="0"/>
                        <a:t>Empowering economically vulnerable consumers to make informed financial decisions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5787">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Monitor complaints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Improve financial literacy</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Monitor complaints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dirty="0"/>
                        <a:t>68 million unbanked or </a:t>
                      </a:r>
                      <a:r>
                        <a:rPr lang="en-US" sz="1400" dirty="0" err="1"/>
                        <a:t>underbanked</a:t>
                      </a:r>
                      <a:endParaRPr lang="en-US" sz="1400" dirty="0"/>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977024">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Coordinate with  Department of Defense </a:t>
                      </a:r>
                      <a:r>
                        <a:rPr lang="en-US" sz="1400" kern="1200">
                          <a:solidFill>
                            <a:schemeClr val="tx1"/>
                          </a:solidFill>
                          <a:latin typeface="+mn-lt"/>
                          <a:ea typeface="+mn-ea"/>
                          <a:cs typeface="+mn-cs"/>
                        </a:rPr>
                        <a:t>and military </a:t>
                      </a:r>
                      <a:r>
                        <a:rPr lang="en-US" sz="1400" kern="1200" dirty="0">
                          <a:solidFill>
                            <a:schemeClr val="tx1"/>
                          </a:solidFill>
                          <a:latin typeface="+mn-lt"/>
                          <a:ea typeface="+mn-ea"/>
                          <a:cs typeface="+mn-cs"/>
                        </a:rPr>
                        <a:t>service organizations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Help with planning for life events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Build campus awareness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a:t>Work with non-profit, public, and private organizations</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400" dirty="0"/>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7024">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Audience: 2.2 million military personnel and 22.6 million veterans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Audience: 50 million aged 62+</a:t>
                      </a:r>
                    </a:p>
                    <a:p>
                      <a:pPr algn="l" fontAlgn="ctr"/>
                      <a:endParaRPr lang="en-US" sz="1400" kern="1200" dirty="0">
                        <a:solidFill>
                          <a:schemeClr val="tx1"/>
                        </a:solidFill>
                        <a:latin typeface="+mn-lt"/>
                        <a:ea typeface="+mn-ea"/>
                        <a:cs typeface="+mn-cs"/>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Audience:</a:t>
                      </a:r>
                      <a:r>
                        <a:rPr lang="en-US" sz="1400" b="0" kern="1200" baseline="0" dirty="0">
                          <a:solidFill>
                            <a:schemeClr val="tx1"/>
                          </a:solidFill>
                          <a:latin typeface="+mn-lt"/>
                          <a:ea typeface="+mn-ea"/>
                          <a:cs typeface="+mn-cs"/>
                        </a:rPr>
                        <a:t> </a:t>
                      </a:r>
                      <a:r>
                        <a:rPr lang="en-US" sz="1400" b="0" kern="1200" dirty="0">
                          <a:solidFill>
                            <a:schemeClr val="tx1"/>
                          </a:solidFill>
                          <a:latin typeface="+mn-lt"/>
                          <a:ea typeface="+mn-ea"/>
                          <a:cs typeface="+mn-cs"/>
                        </a:rPr>
                        <a:t>22-28 million (age 16-26)</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dirty="0"/>
                        <a:t>Audience:</a:t>
                      </a:r>
                      <a:r>
                        <a:rPr lang="en-US" sz="1400" baseline="0" dirty="0"/>
                        <a:t> </a:t>
                      </a:r>
                      <a:r>
                        <a:rPr lang="en-US" sz="1400" dirty="0"/>
                        <a:t>33% of Americans earn less than twice the poverty line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535828" y="1181593"/>
            <a:ext cx="4000546" cy="1104407"/>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t" anchorCtr="0"/>
          <a:lstStyle/>
          <a:p>
            <a:pPr defTabSz="457200"/>
            <a:r>
              <a:rPr lang="en-US" sz="1400" b="1" dirty="0">
                <a:solidFill>
                  <a:schemeClr val="tx1"/>
                </a:solidFill>
                <a:ea typeface="ヒラギノ角ゴ ProN W3" charset="-128"/>
                <a:cs typeface="ヒラギノ角ゴ ProN W3" charset="-128"/>
              </a:rPr>
              <a:t>Financial Education</a:t>
            </a:r>
          </a:p>
          <a:p>
            <a:pPr marL="228600" indent="-228600" defTabSz="457200">
              <a:buFont typeface="Arial" pitchFamily="34" charset="0"/>
              <a:buChar char="•"/>
            </a:pPr>
            <a:r>
              <a:rPr lang="en-US" sz="1400" dirty="0">
                <a:solidFill>
                  <a:schemeClr val="tx1"/>
                </a:solidFill>
                <a:ea typeface="ヒラギノ角ゴ ProN W3" charset="-128"/>
                <a:cs typeface="ヒラギノ角ゴ ProN W3" charset="-128"/>
              </a:rPr>
              <a:t>Provide targeted educational content</a:t>
            </a:r>
          </a:p>
          <a:p>
            <a:pPr marL="228600" indent="-228600" defTabSz="457200">
              <a:buFont typeface="Arial" pitchFamily="34" charset="0"/>
              <a:buChar char="•"/>
            </a:pPr>
            <a:r>
              <a:rPr lang="en-US" sz="1400" dirty="0">
                <a:solidFill>
                  <a:schemeClr val="tx1"/>
                </a:solidFill>
                <a:ea typeface="ヒラギノ角ゴ ProN W3" charset="-128"/>
                <a:cs typeface="ヒラギノ角ゴ ProN W3" charset="-128"/>
              </a:rPr>
              <a:t>Identify and provide effective financial education practices</a:t>
            </a:r>
            <a:endParaRPr lang="en-US" sz="1400" dirty="0">
              <a:solidFill>
                <a:schemeClr val="tx1"/>
              </a:solidFill>
            </a:endParaRPr>
          </a:p>
        </p:txBody>
      </p:sp>
      <p:sp>
        <p:nvSpPr>
          <p:cNvPr id="9" name="Rectangle 8"/>
          <p:cNvSpPr/>
          <p:nvPr/>
        </p:nvSpPr>
        <p:spPr>
          <a:xfrm>
            <a:off x="4589814" y="1181594"/>
            <a:ext cx="4000546" cy="110440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t" anchorCtr="0"/>
          <a:lstStyle/>
          <a:p>
            <a:pPr defTabSz="457200"/>
            <a:r>
              <a:rPr lang="en-US" sz="1400" b="1" dirty="0">
                <a:solidFill>
                  <a:schemeClr val="tx1"/>
                </a:solidFill>
                <a:ea typeface="ヒラギノ角ゴ ProN W3" charset="-128"/>
                <a:cs typeface="ヒラギノ角ゴ ProN W3" charset="-128"/>
              </a:rPr>
              <a:t>Consumer Engagement</a:t>
            </a:r>
            <a:endParaRPr lang="en-US" sz="1400" dirty="0">
              <a:solidFill>
                <a:schemeClr val="tx1"/>
              </a:solidFill>
              <a:ea typeface="ヒラギノ角ゴ ProN W3" charset="-128"/>
              <a:cs typeface="ヒラギノ角ゴ ProN W3" charset="-128"/>
            </a:endParaRPr>
          </a:p>
          <a:p>
            <a:pPr marL="228600" indent="-228600" defTabSz="457200">
              <a:buFont typeface="Arial" pitchFamily="34" charset="0"/>
              <a:buChar char="•"/>
            </a:pPr>
            <a:r>
              <a:rPr lang="en-US" sz="1400" dirty="0">
                <a:solidFill>
                  <a:schemeClr val="tx1"/>
                </a:solidFill>
                <a:ea typeface="ヒラギノ角ゴ ProN W3" charset="-128"/>
                <a:cs typeface="ヒラギノ角ゴ ProN W3" charset="-128"/>
              </a:rPr>
              <a:t>Create</a:t>
            </a:r>
            <a:r>
              <a:rPr lang="en-US" sz="1400" b="1" dirty="0">
                <a:solidFill>
                  <a:schemeClr val="tx1"/>
                </a:solidFill>
                <a:ea typeface="ヒラギノ角ゴ ProN W3" charset="-128"/>
                <a:cs typeface="ヒラギノ角ゴ ProN W3" charset="-128"/>
              </a:rPr>
              <a:t> </a:t>
            </a:r>
            <a:r>
              <a:rPr lang="en-US" sz="1400" dirty="0">
                <a:solidFill>
                  <a:schemeClr val="tx1"/>
                </a:solidFill>
                <a:ea typeface="ヒラギノ角ゴ ProN W3" charset="-128"/>
                <a:cs typeface="ヒラギノ角ゴ ProN W3" charset="-128"/>
              </a:rPr>
              <a:t>interactive, informative relationships with consumers</a:t>
            </a:r>
            <a:endParaRPr lang="en-US" sz="1400" dirty="0">
              <a:solidFill>
                <a:schemeClr val="tx1"/>
              </a:solidFill>
            </a:endParaRPr>
          </a:p>
        </p:txBody>
      </p:sp>
      <p:sp>
        <p:nvSpPr>
          <p:cNvPr id="7" name="TextBox 6"/>
          <p:cNvSpPr txBox="1"/>
          <p:nvPr/>
        </p:nvSpPr>
        <p:spPr>
          <a:xfrm>
            <a:off x="8382000" y="6216134"/>
            <a:ext cx="312906" cy="369332"/>
          </a:xfrm>
          <a:prstGeom prst="rect">
            <a:avLst/>
          </a:prstGeom>
          <a:noFill/>
        </p:spPr>
        <p:txBody>
          <a:bodyPr wrap="none" rtlCol="0">
            <a:spAutoFit/>
          </a:bodyPr>
          <a:lstStyle/>
          <a:p>
            <a:fld id="{FCE399CA-50BB-4C38-9444-066D44893335}" type="slidenum">
              <a:rPr lang="en-US" smtClean="0"/>
              <a:t>10</a:t>
            </a:fld>
            <a:endParaRPr lang="en-US" dirty="0"/>
          </a:p>
        </p:txBody>
      </p:sp>
    </p:spTree>
    <p:extLst>
      <p:ext uri="{BB962C8B-B14F-4D97-AF65-F5344CB8AC3E}">
        <p14:creationId xmlns:p14="http://schemas.microsoft.com/office/powerpoint/2010/main" val="306970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Education</a:t>
            </a:r>
          </a:p>
        </p:txBody>
      </p:sp>
      <p:sp>
        <p:nvSpPr>
          <p:cNvPr id="3" name="Subtitle 2"/>
          <p:cNvSpPr>
            <a:spLocks noGrp="1"/>
          </p:cNvSpPr>
          <p:nvPr>
            <p:ph type="subTitle" idx="1"/>
          </p:nvPr>
        </p:nvSpPr>
        <p:spPr>
          <a:xfrm>
            <a:off x="903112" y="3202725"/>
            <a:ext cx="7309555" cy="634842"/>
          </a:xfrm>
        </p:spPr>
        <p:txBody>
          <a:bodyPr/>
          <a:lstStyle/>
          <a:p>
            <a:r>
              <a:rPr lang="en-US" sz="3000" dirty="0"/>
              <a:t>On-Line Interactive Tools</a:t>
            </a:r>
          </a:p>
        </p:txBody>
      </p:sp>
    </p:spTree>
    <p:extLst>
      <p:ext uri="{BB962C8B-B14F-4D97-AF65-F5344CB8AC3E}">
        <p14:creationId xmlns:p14="http://schemas.microsoft.com/office/powerpoint/2010/main" val="1451114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3B3C3E"/>
                </a:solidFill>
                <a:cs typeface="Georgia"/>
              </a:rPr>
              <a:t>Ask CFPB</a:t>
            </a:r>
            <a:endParaRPr lang="en-US" sz="3200" dirty="0">
              <a:solidFill>
                <a:srgbClr val="3B3C3E"/>
              </a:solidFill>
            </a:endParaRPr>
          </a:p>
        </p:txBody>
      </p:sp>
      <p:sp>
        <p:nvSpPr>
          <p:cNvPr id="8" name="Slide Number Placeholder 3"/>
          <p:cNvSpPr>
            <a:spLocks noGrp="1"/>
          </p:cNvSpPr>
          <p:nvPr>
            <p:ph type="sldNum" sz="quarter" idx="12"/>
          </p:nvPr>
        </p:nvSpPr>
        <p:spPr>
          <a:xfrm>
            <a:off x="8229600" y="6173788"/>
            <a:ext cx="457200" cy="365125"/>
          </a:xfrm>
        </p:spPr>
        <p:txBody>
          <a:bodyPr/>
          <a:lstStyle/>
          <a:p>
            <a:fld id="{CD70CA13-E1DE-4977-840C-C465E150F4EF}" type="slidenum">
              <a:rPr lang="en-US" smtClean="0">
                <a:solidFill>
                  <a:srgbClr val="101820">
                    <a:tint val="75000"/>
                  </a:srgbClr>
                </a:solidFill>
              </a:rPr>
              <a:pPr/>
              <a:t>12</a:t>
            </a:fld>
            <a:endParaRPr lang="en-US" dirty="0">
              <a:solidFill>
                <a:srgbClr val="101820">
                  <a:tint val="75000"/>
                </a:srgbClr>
              </a:solidFill>
            </a:endParaRPr>
          </a:p>
        </p:txBody>
      </p:sp>
      <p:sp>
        <p:nvSpPr>
          <p:cNvPr id="5" name="TextBox 4"/>
          <p:cNvSpPr txBox="1"/>
          <p:nvPr/>
        </p:nvSpPr>
        <p:spPr>
          <a:xfrm>
            <a:off x="3657600" y="990600"/>
            <a:ext cx="4942286" cy="400110"/>
          </a:xfrm>
          <a:prstGeom prst="rect">
            <a:avLst/>
          </a:prstGeom>
          <a:noFill/>
        </p:spPr>
        <p:txBody>
          <a:bodyPr wrap="square" rtlCol="0">
            <a:spAutoFit/>
          </a:bodyPr>
          <a:lstStyle/>
          <a:p>
            <a:pPr algn="r" defTabSz="457200"/>
            <a:r>
              <a:rPr lang="en-US" sz="2000" dirty="0">
                <a:solidFill>
                  <a:srgbClr val="101820"/>
                </a:solidFill>
                <a:hlinkClick r:id="rId3"/>
              </a:rPr>
              <a:t>consumerfinance.gov/</a:t>
            </a:r>
            <a:r>
              <a:rPr lang="en-US" sz="2000" dirty="0" err="1">
                <a:solidFill>
                  <a:srgbClr val="101820"/>
                </a:solidFill>
                <a:hlinkClick r:id="rId3"/>
              </a:rPr>
              <a:t>askcfpb</a:t>
            </a:r>
            <a:endParaRPr lang="en-US" sz="2000" dirty="0">
              <a:solidFill>
                <a:srgbClr val="101820"/>
              </a:solidFill>
            </a:endParaRPr>
          </a:p>
        </p:txBody>
      </p:sp>
      <p:pic>
        <p:nvPicPr>
          <p:cNvPr id="129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62000" y="1524000"/>
            <a:ext cx="7837886" cy="4343400"/>
          </a:xfrm>
          <a:prstGeom prst="rect">
            <a:avLst/>
          </a:prstGeom>
          <a:noFill/>
          <a:ln w="9525">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472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altLang="en-US"/>
              <a:t>Find out your financial well-being</a:t>
            </a:r>
          </a:p>
        </p:txBody>
      </p:sp>
      <p:sp>
        <p:nvSpPr>
          <p:cNvPr id="4" name="Content Placeholder 6"/>
          <p:cNvSpPr txBox="1">
            <a:spLocks/>
          </p:cNvSpPr>
          <p:nvPr/>
        </p:nvSpPr>
        <p:spPr>
          <a:xfrm>
            <a:off x="5486400" y="1676400"/>
            <a:ext cx="3368675" cy="4724400"/>
          </a:xfrm>
          <a:prstGeom prst="rect">
            <a:avLst/>
          </a:prstGeom>
        </p:spPr>
        <p:txBody>
          <a:bodyPr>
            <a:normAutofit fontScale="85000" lnSpcReduction="10000"/>
          </a:bodyPr>
          <a:lstStyle>
            <a:lvl1pPr marL="342900" indent="-347472" algn="l" defTabSz="457200" rtl="0" eaLnBrk="1" latinLnBrk="0" hangingPunct="1">
              <a:lnSpc>
                <a:spcPts val="2600"/>
              </a:lnSpc>
              <a:spcBef>
                <a:spcPts val="1000"/>
              </a:spcBef>
              <a:buClr>
                <a:schemeClr val="tx2"/>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1000"/>
              </a:spcBef>
              <a:buClr>
                <a:schemeClr val="tx2"/>
              </a:buClr>
              <a:buSzPct val="5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indent="-342900" fontAlgn="auto">
              <a:spcAft>
                <a:spcPts val="0"/>
              </a:spcAft>
              <a:defRPr/>
            </a:pPr>
            <a:r>
              <a:rPr lang="en-US" sz="1800" dirty="0"/>
              <a:t>Ten questions to show consumers their financial well-being score, with tips for improving it</a:t>
            </a:r>
          </a:p>
          <a:p>
            <a:pPr indent="-342900" fontAlgn="auto">
              <a:spcAft>
                <a:spcPts val="0"/>
              </a:spcAft>
              <a:defRPr/>
            </a:pPr>
            <a:r>
              <a:rPr lang="en-US" sz="1800" dirty="0"/>
              <a:t>Links to background on financial well-being, what it means, and what affects it</a:t>
            </a:r>
          </a:p>
          <a:p>
            <a:pPr indent="-342900" fontAlgn="auto">
              <a:spcAft>
                <a:spcPts val="0"/>
              </a:spcAft>
              <a:defRPr/>
            </a:pPr>
            <a:r>
              <a:rPr lang="en-US" sz="1800" dirty="0"/>
              <a:t>Optimized for mobile use</a:t>
            </a:r>
          </a:p>
          <a:p>
            <a:pPr indent="-342900" fontAlgn="auto">
              <a:spcAft>
                <a:spcPts val="0"/>
              </a:spcAft>
              <a:defRPr/>
            </a:pPr>
            <a:r>
              <a:rPr lang="en-US" sz="1800" dirty="0"/>
              <a:t>Privacy is protected; no answers or scores are collected or stored</a:t>
            </a:r>
          </a:p>
          <a:p>
            <a:pPr indent="-342900" fontAlgn="auto">
              <a:spcAft>
                <a:spcPts val="0"/>
              </a:spcAft>
              <a:defRPr/>
            </a:pPr>
            <a:endParaRPr lang="en-US" sz="1800" dirty="0"/>
          </a:p>
          <a:p>
            <a:pPr marL="338138" indent="0" fontAlgn="auto">
              <a:lnSpc>
                <a:spcPct val="110000"/>
              </a:lnSpc>
              <a:spcBef>
                <a:spcPts val="0"/>
              </a:spcBef>
              <a:spcAft>
                <a:spcPts val="0"/>
              </a:spcAft>
              <a:buFont typeface="Wingdings" charset="2"/>
              <a:buNone/>
              <a:tabLst>
                <a:tab pos="2800350" algn="l"/>
                <a:tab pos="3138488" algn="l"/>
              </a:tabLst>
              <a:defRPr/>
            </a:pPr>
            <a:r>
              <a:rPr lang="en-US" sz="1800" dirty="0"/>
              <a:t>Shows quick comparisons by </a:t>
            </a:r>
          </a:p>
          <a:p>
            <a:pPr marL="338138" indent="0" fontAlgn="auto">
              <a:lnSpc>
                <a:spcPct val="110000"/>
              </a:lnSpc>
              <a:spcBef>
                <a:spcPts val="0"/>
              </a:spcBef>
              <a:spcAft>
                <a:spcPts val="0"/>
              </a:spcAft>
              <a:buFont typeface="Wingdings" charset="2"/>
              <a:buNone/>
              <a:tabLst>
                <a:tab pos="2800350" algn="l"/>
                <a:tab pos="3138488" algn="l"/>
              </a:tabLst>
              <a:defRPr/>
            </a:pPr>
            <a:r>
              <a:rPr lang="en-US" sz="1800" dirty="0"/>
              <a:t>age, household income, and employment status</a:t>
            </a:r>
          </a:p>
          <a:p>
            <a:pPr marL="0" indent="0" fontAlgn="auto">
              <a:spcAft>
                <a:spcPts val="0"/>
              </a:spcAft>
              <a:buFont typeface="Wingdings" charset="2"/>
              <a:buNone/>
              <a:defRPr/>
            </a:pPr>
            <a:endParaRPr lang="en-US" sz="1800" dirty="0"/>
          </a:p>
        </p:txBody>
      </p:sp>
      <p:sp>
        <p:nvSpPr>
          <p:cNvPr id="2052" name="TextBox 4"/>
          <p:cNvSpPr txBox="1">
            <a:spLocks noChangeArrowheads="1"/>
          </p:cNvSpPr>
          <p:nvPr/>
        </p:nvSpPr>
        <p:spPr bwMode="auto">
          <a:xfrm>
            <a:off x="3124200" y="1077913"/>
            <a:ext cx="5562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3200">
                <a:solidFill>
                  <a:schemeClr val="tx1"/>
                </a:solidFill>
                <a:latin typeface="Calibri" pitchFamily="34" charset="0"/>
              </a:defRPr>
            </a:lvl1pPr>
            <a:lvl2pPr marL="742950" indent="-285750"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600">
                <a:solidFill>
                  <a:srgbClr val="101820"/>
                </a:solidFill>
                <a:hlinkClick r:id="rId3"/>
              </a:rPr>
              <a:t>consumerfinance.gov/consumer-tools/financial-well-being</a:t>
            </a:r>
            <a:endParaRPr lang="en-US" altLang="en-US" sz="1600">
              <a:solidFill>
                <a:srgbClr val="101820"/>
              </a:solidFill>
            </a:endParaRPr>
          </a:p>
        </p:txBody>
      </p:sp>
      <p:pic>
        <p:nvPicPr>
          <p:cNvPr id="5017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1000" y="1524000"/>
            <a:ext cx="4937125"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752600" y="4151313"/>
            <a:ext cx="15240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486400" y="5302250"/>
            <a:ext cx="30480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a:stCxn id="2" idx="6"/>
          </p:cNvCxnSpPr>
          <p:nvPr/>
        </p:nvCxnSpPr>
        <p:spPr>
          <a:xfrm>
            <a:off x="3276600" y="4227513"/>
            <a:ext cx="2362200" cy="1411287"/>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2850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solidFill>
                  <a:srgbClr val="3B3C3E"/>
                </a:solidFill>
              </a:rPr>
              <a:t>Paying for College </a:t>
            </a:r>
          </a:p>
        </p:txBody>
      </p:sp>
      <p:sp>
        <p:nvSpPr>
          <p:cNvPr id="6" name="TextBox 5"/>
          <p:cNvSpPr txBox="1"/>
          <p:nvPr/>
        </p:nvSpPr>
        <p:spPr>
          <a:xfrm>
            <a:off x="3657600" y="990600"/>
            <a:ext cx="4942286" cy="400110"/>
          </a:xfrm>
          <a:prstGeom prst="rect">
            <a:avLst/>
          </a:prstGeom>
          <a:noFill/>
        </p:spPr>
        <p:txBody>
          <a:bodyPr wrap="square" rtlCol="0">
            <a:spAutoFit/>
          </a:bodyPr>
          <a:lstStyle/>
          <a:p>
            <a:pPr algn="r" defTabSz="457200"/>
            <a:r>
              <a:rPr lang="en-US" sz="2000" dirty="0">
                <a:solidFill>
                  <a:srgbClr val="101820"/>
                </a:solidFill>
                <a:hlinkClick r:id="rId3"/>
              </a:rPr>
              <a:t>consumerfinance.gov/paying-for-college</a:t>
            </a:r>
            <a:endParaRPr lang="en-US" sz="2000" dirty="0">
              <a:solidFill>
                <a:srgbClr val="101820"/>
              </a:solidFill>
            </a:endParaRPr>
          </a:p>
        </p:txBody>
      </p:sp>
      <p:sp>
        <p:nvSpPr>
          <p:cNvPr id="3" name="Slide Number Placeholder 2"/>
          <p:cNvSpPr>
            <a:spLocks noGrp="1"/>
          </p:cNvSpPr>
          <p:nvPr>
            <p:ph type="sldNum" sz="quarter" idx="4294967295"/>
          </p:nvPr>
        </p:nvSpPr>
        <p:spPr>
          <a:xfrm>
            <a:off x="8229600" y="6173788"/>
            <a:ext cx="457200" cy="365125"/>
          </a:xfrm>
          <a:prstGeom prst="rect">
            <a:avLst/>
          </a:prstGeom>
        </p:spPr>
        <p:txBody>
          <a:bodyPr/>
          <a:lstStyle/>
          <a:p>
            <a:fld id="{CD70CA13-E1DE-4977-840C-C465E150F4EF}" type="slidenum">
              <a:rPr lang="en-US" smtClean="0"/>
              <a:t>14</a:t>
            </a:fld>
            <a:endParaRPr lang="en-US" dirty="0"/>
          </a:p>
        </p:txBody>
      </p:sp>
      <p:sp>
        <p:nvSpPr>
          <p:cNvPr id="4" name="Content Placeholder 3"/>
          <p:cNvSpPr>
            <a:spLocks noGrp="1"/>
          </p:cNvSpPr>
          <p:nvPr>
            <p:ph sz="half" idx="1"/>
          </p:nvPr>
        </p:nvSpPr>
        <p:spPr>
          <a:xfrm>
            <a:off x="1190803" y="3923524"/>
            <a:ext cx="7267397" cy="2477276"/>
          </a:xfrm>
        </p:spPr>
        <p:txBody>
          <a:bodyPr>
            <a:normAutofit fontScale="85000" lnSpcReduction="10000"/>
          </a:bodyPr>
          <a:lstStyle/>
          <a:p>
            <a:r>
              <a:rPr lang="en-US" dirty="0"/>
              <a:t>Paying for college is a set of online tools targeted to students and families evaluating their options when financing a higher education</a:t>
            </a:r>
          </a:p>
          <a:p>
            <a:r>
              <a:rPr lang="en-US" dirty="0"/>
              <a:t>Provides information about financing college including: </a:t>
            </a:r>
          </a:p>
          <a:p>
            <a:pPr lvl="1"/>
            <a:r>
              <a:rPr lang="en-US" dirty="0"/>
              <a:t>Comparing college costs and financial aid offers</a:t>
            </a:r>
          </a:p>
          <a:p>
            <a:pPr lvl="1"/>
            <a:r>
              <a:rPr lang="en-US" dirty="0"/>
              <a:t>Shopping for a loan</a:t>
            </a:r>
          </a:p>
          <a:p>
            <a:pPr lvl="1"/>
            <a:r>
              <a:rPr lang="en-US" dirty="0"/>
              <a:t>Options to repay student loan debt</a:t>
            </a:r>
          </a:p>
          <a:p>
            <a:endParaRPr lang="en-US" dirty="0"/>
          </a:p>
          <a:p>
            <a:endParaRPr lang="en-US" dirty="0"/>
          </a:p>
        </p:txBody>
      </p:sp>
      <p:pic>
        <p:nvPicPr>
          <p:cNvPr id="12800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599" y="1487342"/>
            <a:ext cx="6906233" cy="2338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81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a House</a:t>
            </a:r>
          </a:p>
        </p:txBody>
      </p:sp>
      <p:sp>
        <p:nvSpPr>
          <p:cNvPr id="6" name="TextBox 5"/>
          <p:cNvSpPr txBox="1"/>
          <p:nvPr/>
        </p:nvSpPr>
        <p:spPr>
          <a:xfrm>
            <a:off x="4682248" y="1171575"/>
            <a:ext cx="4156952" cy="369332"/>
          </a:xfrm>
          <a:prstGeom prst="rect">
            <a:avLst/>
          </a:prstGeom>
          <a:noFill/>
        </p:spPr>
        <p:txBody>
          <a:bodyPr wrap="square" rtlCol="0">
            <a:spAutoFit/>
          </a:bodyPr>
          <a:lstStyle/>
          <a:p>
            <a:pPr defTabSz="457200"/>
            <a:r>
              <a:rPr lang="en-US" dirty="0">
                <a:solidFill>
                  <a:srgbClr val="101820"/>
                </a:solidFill>
                <a:hlinkClick r:id="rId3"/>
              </a:rPr>
              <a:t>consumerfinance.gov/owning-a-home</a:t>
            </a:r>
            <a:endParaRPr lang="en-US" dirty="0">
              <a:solidFill>
                <a:srgbClr val="101820"/>
              </a:solidFill>
            </a:endParaRPr>
          </a:p>
        </p:txBody>
      </p:sp>
      <p:sp>
        <p:nvSpPr>
          <p:cNvPr id="8" name="TextBox 7"/>
          <p:cNvSpPr txBox="1"/>
          <p:nvPr/>
        </p:nvSpPr>
        <p:spPr>
          <a:xfrm>
            <a:off x="8382000" y="6216134"/>
            <a:ext cx="312906" cy="369332"/>
          </a:xfrm>
          <a:prstGeom prst="rect">
            <a:avLst/>
          </a:prstGeom>
          <a:noFill/>
        </p:spPr>
        <p:txBody>
          <a:bodyPr wrap="none" rtlCol="0">
            <a:spAutoFit/>
          </a:bodyPr>
          <a:lstStyle/>
          <a:p>
            <a:fld id="{FCE399CA-50BB-4C38-9444-066D44893335}" type="slidenum">
              <a:rPr lang="en-US" smtClean="0"/>
              <a:t>15</a:t>
            </a:fld>
            <a:endParaRPr lang="en-US" dirty="0"/>
          </a:p>
        </p:txBody>
      </p:sp>
      <p:pic>
        <p:nvPicPr>
          <p:cNvPr id="4813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2000" y="1905000"/>
            <a:ext cx="3566160" cy="4784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5619" t="76535" r="51666" b="19182"/>
          <a:stretch/>
        </p:blipFill>
        <p:spPr bwMode="auto">
          <a:xfrm>
            <a:off x="2256215" y="5995850"/>
            <a:ext cx="1743892" cy="35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2286000" y="5867400"/>
            <a:ext cx="2396248" cy="533400"/>
          </a:xfrm>
          <a:prstGeom prst="rightArrow">
            <a:avLst/>
          </a:prstGeom>
          <a:solidFill>
            <a:schemeClr val="accent1">
              <a:alpha val="51000"/>
            </a:schemeClr>
          </a:solidFill>
          <a:ln w="127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9600" y="1171575"/>
            <a:ext cx="3581400" cy="48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171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54038" y="274638"/>
            <a:ext cx="8035925" cy="742950"/>
          </a:xfrm>
        </p:spPr>
        <p:txBody>
          <a:bodyPr/>
          <a:lstStyle/>
          <a:p>
            <a:pPr eaLnBrk="1" hangingPunct="1"/>
            <a:r>
              <a:rPr lang="en-US" altLang="en-US"/>
              <a:t>Your Home Loan Toolkit</a:t>
            </a:r>
          </a:p>
        </p:txBody>
      </p:sp>
      <p:sp>
        <p:nvSpPr>
          <p:cNvPr id="16387" name="TextBox 5"/>
          <p:cNvSpPr txBox="1">
            <a:spLocks noChangeArrowheads="1"/>
          </p:cNvSpPr>
          <p:nvPr/>
        </p:nvSpPr>
        <p:spPr bwMode="auto">
          <a:xfrm>
            <a:off x="4648200" y="1295400"/>
            <a:ext cx="389096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lnSpc>
                <a:spcPts val="2600"/>
              </a:lnSpc>
              <a:spcBef>
                <a:spcPts val="1000"/>
              </a:spcBef>
              <a:buClr>
                <a:schemeClr val="tx2"/>
              </a:buClr>
              <a:buFont typeface="Wingdings" pitchFamily="2" charset="2"/>
              <a:buChar char="§"/>
              <a:defRPr sz="2200">
                <a:solidFill>
                  <a:schemeClr val="tx1"/>
                </a:solidFill>
                <a:latin typeface="Georgia" pitchFamily="18" charset="0"/>
              </a:defRPr>
            </a:lvl1pPr>
            <a:lvl2pPr marL="742950" indent="-285750" defTabSz="457200" eaLnBrk="0" hangingPunct="0">
              <a:spcBef>
                <a:spcPts val="1000"/>
              </a:spcBef>
              <a:buClr>
                <a:schemeClr val="tx2"/>
              </a:buClr>
              <a:buSzPct val="50000"/>
              <a:buFont typeface="Wingdings" pitchFamily="2" charset="2"/>
              <a:buChar char=""/>
              <a:defRPr sz="2000">
                <a:solidFill>
                  <a:schemeClr val="tx1"/>
                </a:solidFill>
                <a:latin typeface="Georgia" pitchFamily="18" charset="0"/>
              </a:defRPr>
            </a:lvl2pPr>
            <a:lvl3pPr marL="1143000" indent="-228600" defTabSz="457200" eaLnBrk="0" hangingPunct="0">
              <a:spcBef>
                <a:spcPts val="1000"/>
              </a:spcBef>
              <a:buFont typeface="Arial" pitchFamily="34" charset="0"/>
              <a:buChar char="•"/>
              <a:defRPr>
                <a:solidFill>
                  <a:schemeClr val="tx1"/>
                </a:solidFill>
                <a:latin typeface="Georgia" pitchFamily="18" charset="0"/>
              </a:defRPr>
            </a:lvl3pPr>
            <a:lvl4pPr marL="1600200" indent="-228600" defTabSz="457200" eaLnBrk="0" hangingPunct="0">
              <a:spcBef>
                <a:spcPct val="20000"/>
              </a:spcBef>
              <a:buFont typeface="Arial" pitchFamily="34" charset="0"/>
              <a:buChar char="–"/>
              <a:defRPr sz="2000">
                <a:solidFill>
                  <a:schemeClr val="tx1"/>
                </a:solidFill>
                <a:latin typeface="Georgia" pitchFamily="18" charset="0"/>
              </a:defRPr>
            </a:lvl4pPr>
            <a:lvl5pPr marL="2057400" indent="-228600" defTabSz="457200" eaLnBrk="0" hangingPunct="0">
              <a:spcBef>
                <a:spcPct val="20000"/>
              </a:spcBef>
              <a:buFont typeface="Arial" pitchFamily="34" charset="0"/>
              <a:buChar char="»"/>
              <a:defRPr sz="2000">
                <a:solidFill>
                  <a:schemeClr val="tx1"/>
                </a:solidFill>
                <a:latin typeface="Georgia"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eaLnBrk="1" hangingPunct="1">
              <a:lnSpc>
                <a:spcPct val="100000"/>
              </a:lnSpc>
              <a:spcBef>
                <a:spcPts val="600"/>
              </a:spcBef>
              <a:spcAft>
                <a:spcPts val="600"/>
              </a:spcAft>
              <a:buClr>
                <a:srgbClr val="2CB34A"/>
              </a:buClr>
            </a:pPr>
            <a:r>
              <a:rPr lang="en-US" altLang="en-US" sz="1800" dirty="0">
                <a:solidFill>
                  <a:srgbClr val="101820"/>
                </a:solidFill>
              </a:rPr>
              <a:t>Worksheets, tips, and research starters to help people shop for a home loan</a:t>
            </a:r>
          </a:p>
          <a:p>
            <a:pPr eaLnBrk="1" hangingPunct="1">
              <a:lnSpc>
                <a:spcPct val="100000"/>
              </a:lnSpc>
              <a:spcBef>
                <a:spcPts val="600"/>
              </a:spcBef>
              <a:spcAft>
                <a:spcPts val="600"/>
              </a:spcAft>
              <a:buClr>
                <a:srgbClr val="2CB34A"/>
              </a:buClr>
            </a:pPr>
            <a:r>
              <a:rPr lang="en-US" altLang="en-US" sz="1800" dirty="0">
                <a:solidFill>
                  <a:srgbClr val="101820"/>
                </a:solidFill>
              </a:rPr>
              <a:t>Available in Spanish and English</a:t>
            </a:r>
          </a:p>
          <a:p>
            <a:pPr eaLnBrk="1" hangingPunct="1">
              <a:lnSpc>
                <a:spcPct val="100000"/>
              </a:lnSpc>
              <a:spcBef>
                <a:spcPts val="600"/>
              </a:spcBef>
              <a:spcAft>
                <a:spcPts val="600"/>
              </a:spcAft>
              <a:buClr>
                <a:srgbClr val="2CB34A"/>
              </a:buClr>
            </a:pPr>
            <a:r>
              <a:rPr lang="en-US" altLang="en-US" sz="1800" dirty="0">
                <a:solidFill>
                  <a:srgbClr val="101820"/>
                </a:solidFill>
              </a:rPr>
              <a:t>At </a:t>
            </a:r>
            <a:r>
              <a:rPr lang="en-US" altLang="en-US" sz="1800" dirty="0">
                <a:solidFill>
                  <a:srgbClr val="101820"/>
                </a:solidFill>
                <a:hlinkClick r:id="rId3"/>
              </a:rPr>
              <a:t>consumerfinance.gov</a:t>
            </a:r>
            <a:r>
              <a:rPr lang="en-US" altLang="en-US" sz="1800" dirty="0">
                <a:solidFill>
                  <a:srgbClr val="101820"/>
                </a:solidFill>
              </a:rPr>
              <a:t>: More mortgage help </a:t>
            </a:r>
          </a:p>
          <a:p>
            <a:pPr lvl="1" eaLnBrk="1" hangingPunct="1">
              <a:spcBef>
                <a:spcPts val="600"/>
              </a:spcBef>
              <a:spcAft>
                <a:spcPts val="600"/>
              </a:spcAft>
              <a:buClr>
                <a:srgbClr val="2CB34A"/>
              </a:buClr>
            </a:pPr>
            <a:r>
              <a:rPr lang="en-US" altLang="en-US" sz="1400" dirty="0">
                <a:solidFill>
                  <a:srgbClr val="101820"/>
                </a:solidFill>
              </a:rPr>
              <a:t>Under Consumer Tools, click Mortgages and Ask CFPB</a:t>
            </a:r>
          </a:p>
          <a:p>
            <a:pPr lvl="1" eaLnBrk="1" hangingPunct="1">
              <a:spcBef>
                <a:spcPts val="600"/>
              </a:spcBef>
              <a:spcAft>
                <a:spcPts val="600"/>
              </a:spcAft>
              <a:buClr>
                <a:srgbClr val="2CB34A"/>
              </a:buClr>
            </a:pPr>
            <a:r>
              <a:rPr lang="en-US" altLang="en-US" sz="1400" dirty="0">
                <a:solidFill>
                  <a:srgbClr val="101820"/>
                </a:solidFill>
              </a:rPr>
              <a:t>Under Practitioner Resources, click Free Brochures</a:t>
            </a:r>
          </a:p>
        </p:txBody>
      </p:sp>
      <p:sp>
        <p:nvSpPr>
          <p:cNvPr id="16388" name="TextBox 6"/>
          <p:cNvSpPr txBox="1">
            <a:spLocks noChangeArrowheads="1"/>
          </p:cNvSpPr>
          <p:nvPr/>
        </p:nvSpPr>
        <p:spPr bwMode="auto">
          <a:xfrm>
            <a:off x="8382000" y="6216650"/>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600"/>
              </a:lnSpc>
              <a:spcBef>
                <a:spcPts val="1000"/>
              </a:spcBef>
              <a:buClr>
                <a:schemeClr val="tx2"/>
              </a:buClr>
              <a:buFont typeface="Wingdings" pitchFamily="2" charset="2"/>
              <a:buChar char="§"/>
              <a:defRPr sz="2200">
                <a:solidFill>
                  <a:schemeClr val="tx1"/>
                </a:solidFill>
                <a:latin typeface="Georgia" pitchFamily="18" charset="0"/>
              </a:defRPr>
            </a:lvl1pPr>
            <a:lvl2pPr marL="742950" indent="-285750" eaLnBrk="0" hangingPunct="0">
              <a:spcBef>
                <a:spcPts val="1000"/>
              </a:spcBef>
              <a:buClr>
                <a:schemeClr val="tx2"/>
              </a:buClr>
              <a:buSzPct val="50000"/>
              <a:buFont typeface="Wingdings" pitchFamily="2" charset="2"/>
              <a:buChar char=""/>
              <a:defRPr sz="2000">
                <a:solidFill>
                  <a:schemeClr val="tx1"/>
                </a:solidFill>
                <a:latin typeface="Georgia" pitchFamily="18" charset="0"/>
              </a:defRPr>
            </a:lvl2pPr>
            <a:lvl3pPr marL="1143000" indent="-228600" eaLnBrk="0" hangingPunct="0">
              <a:spcBef>
                <a:spcPts val="1000"/>
              </a:spcBef>
              <a:buFont typeface="Arial" pitchFamily="34" charset="0"/>
              <a:buChar char="•"/>
              <a:defRPr>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eaLnBrk="1" hangingPunct="1">
              <a:lnSpc>
                <a:spcPct val="100000"/>
              </a:lnSpc>
              <a:spcBef>
                <a:spcPct val="0"/>
              </a:spcBef>
              <a:buClrTx/>
              <a:buFontTx/>
              <a:buNone/>
            </a:pPr>
            <a:fld id="{1462ABD7-2652-484C-91A1-FC51F835B5DC}" type="slidenum">
              <a:rPr lang="en-US" altLang="en-US" sz="1800">
                <a:solidFill>
                  <a:srgbClr val="101820"/>
                </a:solidFill>
              </a:rPr>
              <a:pPr eaLnBrk="1" hangingPunct="1">
                <a:lnSpc>
                  <a:spcPct val="100000"/>
                </a:lnSpc>
                <a:spcBef>
                  <a:spcPct val="0"/>
                </a:spcBef>
                <a:buClrTx/>
                <a:buFontTx/>
                <a:buNone/>
              </a:pPr>
              <a:t>16</a:t>
            </a:fld>
            <a:endParaRPr lang="en-US" altLang="en-US" sz="1800">
              <a:solidFill>
                <a:srgbClr val="101820"/>
              </a:solidFill>
            </a:endParaRPr>
          </a:p>
        </p:txBody>
      </p:sp>
      <p:pic>
        <p:nvPicPr>
          <p:cNvPr id="16390"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656" r="3206"/>
          <a:stretch/>
        </p:blipFill>
        <p:spPr bwMode="auto">
          <a:xfrm>
            <a:off x="587375" y="1295400"/>
            <a:ext cx="3451225" cy="4481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805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r>
              <a:rPr lang="en-US" sz="2400" b="1" dirty="0"/>
              <a:t>Getting an Auto Loan </a:t>
            </a:r>
          </a:p>
        </p:txBody>
      </p:sp>
      <p:sp>
        <p:nvSpPr>
          <p:cNvPr id="4" name="Footer Placeholder 3"/>
          <p:cNvSpPr>
            <a:spLocks noGrp="1"/>
          </p:cNvSpPr>
          <p:nvPr>
            <p:ph type="ftr" sz="quarter" idx="4294967295"/>
          </p:nvPr>
        </p:nvSpPr>
        <p:spPr>
          <a:xfrm>
            <a:off x="5694760" y="6173794"/>
            <a:ext cx="2895600" cy="365125"/>
          </a:xfrm>
          <a:prstGeom prst="rect">
            <a:avLst/>
          </a:prstGeom>
        </p:spPr>
        <p:txBody>
          <a:bodyPr/>
          <a:lstStyle/>
          <a:p>
            <a:fld id="{022636EB-ADE8-A646-A11D-FED0A955D1AA}" type="slidenum">
              <a:rPr lang="en-US" smtClean="0"/>
              <a:pPr/>
              <a:t>17</a:t>
            </a:fld>
            <a:endParaRPr lang="en-US" dirty="0"/>
          </a:p>
        </p:txBody>
      </p:sp>
      <p:pic>
        <p:nvPicPr>
          <p:cNvPr id="23" name="Picture 22"/>
          <p:cNvPicPr/>
          <p:nvPr/>
        </p:nvPicPr>
        <p:blipFill rotWithShape="1">
          <a:blip r:embed="rId3" cstate="screen">
            <a:extLst>
              <a:ext uri="{28A0092B-C50C-407E-A947-70E740481C1C}">
                <a14:useLocalDpi xmlns:a14="http://schemas.microsoft.com/office/drawing/2010/main"/>
              </a:ext>
            </a:extLst>
          </a:blip>
          <a:srcRect/>
          <a:stretch/>
        </p:blipFill>
        <p:spPr bwMode="auto">
          <a:xfrm>
            <a:off x="265543" y="1153333"/>
            <a:ext cx="3880572" cy="1715127"/>
          </a:xfrm>
          <a:prstGeom prst="rect">
            <a:avLst/>
          </a:prstGeom>
          <a:noFill/>
          <a:ln w="9525">
            <a:noFill/>
            <a:miter lim="800000"/>
            <a:headEnd/>
            <a:tailEnd/>
          </a:ln>
        </p:spPr>
      </p:pic>
      <p:pic>
        <p:nvPicPr>
          <p:cNvPr id="24" name="Picture 23"/>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5543" y="3081403"/>
            <a:ext cx="2463712" cy="2730674"/>
          </a:xfrm>
          <a:prstGeom prst="rect">
            <a:avLst/>
          </a:prstGeom>
          <a:noFill/>
          <a:ln w="9525">
            <a:noFill/>
            <a:miter lim="800000"/>
            <a:headEnd/>
            <a:tailEnd/>
          </a:ln>
        </p:spPr>
      </p:pic>
      <p:pic>
        <p:nvPicPr>
          <p:cNvPr id="25" name="Picture 24"/>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06006" y="4133112"/>
            <a:ext cx="1996440" cy="2628900"/>
          </a:xfrm>
          <a:prstGeom prst="rect">
            <a:avLst/>
          </a:prstGeom>
          <a:noFill/>
          <a:ln w="9525">
            <a:noFill/>
            <a:miter lim="800000"/>
            <a:headEnd/>
            <a:tailEnd/>
          </a:ln>
        </p:spPr>
      </p:pic>
      <p:pic>
        <p:nvPicPr>
          <p:cNvPr id="22" name="Picture 21"/>
          <p:cNvPicPr/>
          <p:nvPr/>
        </p:nvPicPr>
        <p:blipFill rotWithShape="1">
          <a:blip r:embed="rId6" cstate="screen">
            <a:extLst>
              <a:ext uri="{28A0092B-C50C-407E-A947-70E740481C1C}">
                <a14:useLocalDpi xmlns:a14="http://schemas.microsoft.com/office/drawing/2010/main"/>
              </a:ext>
            </a:extLst>
          </a:blip>
          <a:srcRect/>
          <a:stretch/>
        </p:blipFill>
        <p:spPr bwMode="auto">
          <a:xfrm>
            <a:off x="3394553" y="1640911"/>
            <a:ext cx="2404998" cy="3058468"/>
          </a:xfrm>
          <a:prstGeom prst="rect">
            <a:avLst/>
          </a:prstGeom>
          <a:noFill/>
          <a:ln>
            <a:solidFill>
              <a:schemeClr val="accent1"/>
            </a:solidFill>
          </a:ln>
          <a:extLst>
            <a:ext uri="{53640926-AAD7-44D8-BBD7-CCE9431645EC}">
              <a14:shadowObscured xmlns:a14="http://schemas.microsoft.com/office/drawing/2010/main"/>
            </a:ext>
          </a:extLst>
        </p:spPr>
      </p:pic>
      <p:sp>
        <p:nvSpPr>
          <p:cNvPr id="26" name="TextBox 25"/>
          <p:cNvSpPr txBox="1"/>
          <p:nvPr/>
        </p:nvSpPr>
        <p:spPr>
          <a:xfrm>
            <a:off x="5887233" y="1640910"/>
            <a:ext cx="2880986" cy="402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342900" indent="-346075" defTabSz="457200" eaLnBrk="0" hangingPunct="0">
              <a:lnSpc>
                <a:spcPts val="2600"/>
              </a:lnSpc>
              <a:spcBef>
                <a:spcPts val="1000"/>
              </a:spcBef>
              <a:buClr>
                <a:schemeClr val="tx2"/>
              </a:buClr>
              <a:buFont typeface="Wingdings" pitchFamily="2" charset="2"/>
              <a:buChar char="§"/>
              <a:defRPr sz="2000">
                <a:solidFill>
                  <a:schemeClr val="tx1"/>
                </a:solidFill>
                <a:latin typeface="Georgia" panose="02040502050405020303" pitchFamily="18" charset="0"/>
                <a:ea typeface="+mn-ea"/>
                <a:cs typeface="EucrosiaUPC" panose="02020603050405020304" pitchFamily="18" charset="-34"/>
              </a:defRPr>
            </a:lvl1pPr>
            <a:lvl2pPr marL="742950" lvl="1" indent="-285750" defTabSz="457200" eaLnBrk="0" hangingPunct="0">
              <a:spcBef>
                <a:spcPts val="1000"/>
              </a:spcBef>
              <a:buClr>
                <a:schemeClr val="tx2"/>
              </a:buClr>
              <a:buSzPct val="50000"/>
              <a:buFont typeface="Wingdings" pitchFamily="2" charset="2"/>
              <a:buChar char=""/>
              <a:defRPr sz="1800">
                <a:solidFill>
                  <a:schemeClr val="tx1"/>
                </a:solidFill>
                <a:latin typeface="+mn-lt"/>
                <a:ea typeface="+mn-ea"/>
              </a:defRPr>
            </a:lvl2pPr>
            <a:lvl3pPr marL="1143000" indent="-228600" defTabSz="457200" eaLnBrk="0" hangingPunct="0">
              <a:spcBef>
                <a:spcPts val="1000"/>
              </a:spcBef>
              <a:buFont typeface="Arial" pitchFamily="34" charset="0"/>
              <a:buChar char="•"/>
              <a:defRPr sz="1600">
                <a:solidFill>
                  <a:schemeClr val="tx1"/>
                </a:solidFill>
                <a:latin typeface="+mn-lt"/>
                <a:ea typeface="+mn-ea"/>
              </a:defRPr>
            </a:lvl3pPr>
            <a:lvl4pPr marL="1600200" indent="-228600" defTabSz="457200" eaLnBrk="0" hangingPunct="0">
              <a:spcBef>
                <a:spcPct val="20000"/>
              </a:spcBef>
              <a:buFont typeface="Arial" pitchFamily="34" charset="0"/>
              <a:buChar char="–"/>
              <a:defRPr sz="1800">
                <a:solidFill>
                  <a:schemeClr val="tx1"/>
                </a:solidFill>
                <a:latin typeface="+mn-lt"/>
                <a:ea typeface="+mn-ea"/>
              </a:defRPr>
            </a:lvl4pPr>
            <a:lvl5pPr marL="2057400" indent="-228600" defTabSz="457200" eaLnBrk="0" hangingPunct="0">
              <a:spcBef>
                <a:spcPct val="20000"/>
              </a:spcBef>
              <a:buFont typeface="Arial" pitchFamily="34" charset="0"/>
              <a:buChar char="»"/>
              <a:defRPr sz="1800">
                <a:solidFill>
                  <a:schemeClr val="tx1"/>
                </a:solidFill>
                <a:latin typeface="+mn-lt"/>
                <a:ea typeface="+mn-ea"/>
              </a:defRPr>
            </a:lvl5pPr>
            <a:lvl6pPr marL="2514600" indent="-228600" defTabSz="457200">
              <a:spcBef>
                <a:spcPct val="20000"/>
              </a:spcBef>
              <a:buFont typeface="Arial"/>
              <a:buChar char="•"/>
              <a:defRPr sz="1800">
                <a:solidFill>
                  <a:schemeClr val="tx1"/>
                </a:solidFill>
                <a:latin typeface="+mn-lt"/>
                <a:ea typeface="+mn-ea"/>
              </a:defRPr>
            </a:lvl6pPr>
            <a:lvl7pPr marL="2971800" indent="-228600" defTabSz="457200">
              <a:spcBef>
                <a:spcPct val="20000"/>
              </a:spcBef>
              <a:buFont typeface="Arial"/>
              <a:buChar char="•"/>
              <a:defRPr sz="1800">
                <a:solidFill>
                  <a:schemeClr val="tx1"/>
                </a:solidFill>
                <a:latin typeface="+mn-lt"/>
                <a:ea typeface="+mn-ea"/>
              </a:defRPr>
            </a:lvl7pPr>
            <a:lvl8pPr marL="3429000" indent="-228600" defTabSz="457200">
              <a:spcBef>
                <a:spcPct val="20000"/>
              </a:spcBef>
              <a:buFont typeface="Arial"/>
              <a:buChar char="•"/>
              <a:defRPr sz="1800">
                <a:solidFill>
                  <a:schemeClr val="tx1"/>
                </a:solidFill>
                <a:latin typeface="+mn-lt"/>
                <a:ea typeface="+mn-ea"/>
              </a:defRPr>
            </a:lvl8pPr>
            <a:lvl9pPr marL="3886200" indent="-228600" defTabSz="457200">
              <a:spcBef>
                <a:spcPct val="20000"/>
              </a:spcBef>
              <a:buFont typeface="Arial"/>
              <a:buChar char="•"/>
              <a:defRPr sz="1800">
                <a:solidFill>
                  <a:schemeClr val="tx1"/>
                </a:solidFill>
                <a:latin typeface="+mn-lt"/>
                <a:ea typeface="+mn-ea"/>
              </a:defRPr>
            </a:lvl9pPr>
          </a:lstStyle>
          <a:p>
            <a:pPr marL="0" lvl="0" indent="0">
              <a:lnSpc>
                <a:spcPct val="100000"/>
              </a:lnSpc>
              <a:buNone/>
            </a:pPr>
            <a:r>
              <a:rPr lang="en-US" sz="1800" dirty="0"/>
              <a:t>Tools and resources to help consumers to:</a:t>
            </a:r>
          </a:p>
          <a:p>
            <a:pPr marL="0" lvl="0" indent="0">
              <a:lnSpc>
                <a:spcPct val="100000"/>
              </a:lnSpc>
              <a:buNone/>
            </a:pPr>
            <a:endParaRPr lang="en-US" sz="1800" dirty="0"/>
          </a:p>
          <a:p>
            <a:pPr marL="285750" indent="-285750">
              <a:lnSpc>
                <a:spcPct val="100000"/>
              </a:lnSpc>
              <a:spcBef>
                <a:spcPts val="0"/>
              </a:spcBef>
            </a:pPr>
            <a:r>
              <a:rPr lang="en-US" sz="1600" dirty="0"/>
              <a:t>Shop for an auto loan with as much care as you shop for the vehicle itself</a:t>
            </a:r>
          </a:p>
          <a:p>
            <a:pPr marL="285750" indent="-285750">
              <a:lnSpc>
                <a:spcPct val="100000"/>
              </a:lnSpc>
              <a:spcBef>
                <a:spcPts val="0"/>
              </a:spcBef>
            </a:pPr>
            <a:endParaRPr lang="en-US" sz="1600" dirty="0"/>
          </a:p>
          <a:p>
            <a:pPr marL="285750" indent="-285750">
              <a:lnSpc>
                <a:spcPct val="100000"/>
              </a:lnSpc>
              <a:spcBef>
                <a:spcPts val="0"/>
              </a:spcBef>
            </a:pPr>
            <a:r>
              <a:rPr lang="en-US" sz="1600" dirty="0"/>
              <a:t>Look beyond the monthly payment and consider total cost to compare and negotiate for financing</a:t>
            </a:r>
          </a:p>
          <a:p>
            <a:pPr marL="285750" indent="-285750">
              <a:lnSpc>
                <a:spcPct val="100000"/>
              </a:lnSpc>
              <a:spcBef>
                <a:spcPts val="0"/>
              </a:spcBef>
            </a:pPr>
            <a:endParaRPr lang="en-US" sz="1600" dirty="0"/>
          </a:p>
          <a:p>
            <a:pPr marL="285750" indent="-285750">
              <a:lnSpc>
                <a:spcPct val="100000"/>
              </a:lnSpc>
              <a:spcBef>
                <a:spcPts val="0"/>
              </a:spcBef>
            </a:pPr>
            <a:r>
              <a:rPr lang="en-US" sz="1600" dirty="0"/>
              <a:t>“Know before you owe” by spotting financing features that could lead to costly surprises later</a:t>
            </a:r>
          </a:p>
          <a:p>
            <a:pPr marL="0" lvl="0" indent="0">
              <a:buNone/>
            </a:pPr>
            <a:endParaRPr lang="en-US" sz="1800" dirty="0"/>
          </a:p>
        </p:txBody>
      </p:sp>
    </p:spTree>
    <p:extLst>
      <p:ext uri="{BB962C8B-B14F-4D97-AF65-F5344CB8AC3E}">
        <p14:creationId xmlns:p14="http://schemas.microsoft.com/office/powerpoint/2010/main" val="130667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Retirement </a:t>
            </a:r>
          </a:p>
        </p:txBody>
      </p:sp>
      <p:sp>
        <p:nvSpPr>
          <p:cNvPr id="7" name="Content Placeholder 6"/>
          <p:cNvSpPr>
            <a:spLocks noGrp="1"/>
          </p:cNvSpPr>
          <p:nvPr>
            <p:ph sz="half" idx="1"/>
          </p:nvPr>
        </p:nvSpPr>
        <p:spPr>
          <a:xfrm>
            <a:off x="4677508" y="1676400"/>
            <a:ext cx="4177734" cy="4724400"/>
          </a:xfrm>
        </p:spPr>
        <p:txBody>
          <a:bodyPr>
            <a:normAutofit/>
          </a:bodyPr>
          <a:lstStyle/>
          <a:p>
            <a:pPr indent="-342900"/>
            <a:r>
              <a:rPr lang="en-US" sz="1800" dirty="0"/>
              <a:t>Easy to use,  interactive tool </a:t>
            </a:r>
          </a:p>
          <a:p>
            <a:pPr indent="-342900"/>
            <a:r>
              <a:rPr lang="en-US" sz="1800" dirty="0"/>
              <a:t>Three simple steps to help consumers navigate their Social Security claiming decision</a:t>
            </a:r>
          </a:p>
          <a:p>
            <a:pPr indent="-342900"/>
            <a:r>
              <a:rPr lang="en-US" sz="1800" dirty="0"/>
              <a:t>Optimized for mobile use</a:t>
            </a:r>
          </a:p>
          <a:p>
            <a:pPr indent="-342900"/>
            <a:r>
              <a:rPr lang="en-US" sz="1800" dirty="0"/>
              <a:t>Created with the support of SSA</a:t>
            </a:r>
          </a:p>
          <a:p>
            <a:pPr indent="-342900"/>
            <a:r>
              <a:rPr lang="en-US" sz="1800" dirty="0"/>
              <a:t>Available in Spanish</a:t>
            </a:r>
          </a:p>
          <a:p>
            <a:pPr marL="0" indent="0">
              <a:buNone/>
            </a:pPr>
            <a:endParaRPr lang="en-US" sz="1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598" y="1752600"/>
            <a:ext cx="3742513" cy="210516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743200" y="1047690"/>
            <a:ext cx="6061275" cy="400110"/>
          </a:xfrm>
          <a:prstGeom prst="rect">
            <a:avLst/>
          </a:prstGeom>
        </p:spPr>
        <p:txBody>
          <a:bodyPr wrap="none">
            <a:spAutoFit/>
          </a:bodyPr>
          <a:lstStyle/>
          <a:p>
            <a:pPr algn="r" defTabSz="457200"/>
            <a:r>
              <a:rPr lang="en-US" sz="2000" dirty="0">
                <a:solidFill>
                  <a:srgbClr val="101820"/>
                </a:solidFill>
                <a:hlinkClick r:id="rId4"/>
              </a:rPr>
              <a:t>consumerfinance.gov/retirement/before-you-claim</a:t>
            </a:r>
            <a:r>
              <a:rPr lang="en-US" sz="2000" dirty="0">
                <a:solidFill>
                  <a:srgbClr val="101820"/>
                </a:solidFill>
              </a:rPr>
              <a:t> </a:t>
            </a:r>
          </a:p>
        </p:txBody>
      </p:sp>
      <p:sp>
        <p:nvSpPr>
          <p:cNvPr id="4" name="Slide Number Placeholder 3"/>
          <p:cNvSpPr>
            <a:spLocks noGrp="1"/>
          </p:cNvSpPr>
          <p:nvPr>
            <p:ph type="sldNum" sz="quarter" idx="4294967295"/>
          </p:nvPr>
        </p:nvSpPr>
        <p:spPr>
          <a:xfrm>
            <a:off x="8229600" y="6173788"/>
            <a:ext cx="457200" cy="365125"/>
          </a:xfrm>
          <a:prstGeom prst="rect">
            <a:avLst/>
          </a:prstGeom>
        </p:spPr>
        <p:txBody>
          <a:bodyPr/>
          <a:lstStyle/>
          <a:p>
            <a:fld id="{CD70CA13-E1DE-4977-840C-C465E150F4EF}" type="slidenum">
              <a:rPr lang="en-US" smtClean="0"/>
              <a:t>18</a:t>
            </a:fld>
            <a:endParaRPr lang="en-US" dirty="0"/>
          </a:p>
        </p:txBody>
      </p:sp>
    </p:spTree>
    <p:extLst>
      <p:ext uri="{BB962C8B-B14F-4D97-AF65-F5344CB8AC3E}">
        <p14:creationId xmlns:p14="http://schemas.microsoft.com/office/powerpoint/2010/main" val="133266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822485"/>
            <a:ext cx="3352800" cy="2663915"/>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2"/>
            <a:r>
              <a:rPr lang="en-US" sz="1600" dirty="0">
                <a:solidFill>
                  <a:schemeClr val="accent6"/>
                </a:solidFill>
                <a:latin typeface="Arial" panose="020B0604020202020204" pitchFamily="34" charset="0"/>
                <a:cs typeface="Arial" panose="020B0604020202020204" pitchFamily="34" charset="0"/>
              </a:rPr>
              <a:t>Developing executive function</a:t>
            </a:r>
          </a:p>
          <a:p>
            <a:pPr lvl="2"/>
            <a:endParaRPr lang="en-US" sz="3200" dirty="0">
              <a:solidFill>
                <a:schemeClr val="accent6"/>
              </a:solidFill>
              <a:latin typeface="Arial" panose="020B0604020202020204" pitchFamily="34" charset="0"/>
              <a:cs typeface="Arial" panose="020B0604020202020204" pitchFamily="34" charset="0"/>
            </a:endParaRPr>
          </a:p>
          <a:p>
            <a:pPr lvl="2"/>
            <a:r>
              <a:rPr lang="en-US" sz="1600" dirty="0">
                <a:solidFill>
                  <a:schemeClr val="accent6"/>
                </a:solidFill>
                <a:latin typeface="Arial" panose="020B0604020202020204" pitchFamily="34" charset="0"/>
                <a:cs typeface="Arial" panose="020B0604020202020204" pitchFamily="34" charset="0"/>
              </a:rPr>
              <a:t>Building money habits and values</a:t>
            </a:r>
          </a:p>
          <a:p>
            <a:pPr lvl="2"/>
            <a:endParaRPr lang="en-US" sz="2800" dirty="0">
              <a:solidFill>
                <a:schemeClr val="accent6"/>
              </a:solidFill>
              <a:latin typeface="Arial" panose="020B0604020202020204" pitchFamily="34" charset="0"/>
              <a:cs typeface="Arial" panose="020B0604020202020204" pitchFamily="34" charset="0"/>
            </a:endParaRPr>
          </a:p>
          <a:p>
            <a:pPr lvl="2"/>
            <a:r>
              <a:rPr lang="en-US" sz="1600" dirty="0">
                <a:solidFill>
                  <a:schemeClr val="accent6"/>
                </a:solidFill>
                <a:latin typeface="Arial" panose="020B0604020202020204" pitchFamily="34" charset="0"/>
                <a:cs typeface="Arial" panose="020B0604020202020204" pitchFamily="34" charset="0"/>
              </a:rPr>
              <a:t>Practicing money skills and decision-making</a:t>
            </a:r>
          </a:p>
        </p:txBody>
      </p:sp>
      <p:sp>
        <p:nvSpPr>
          <p:cNvPr id="2" name="Title 1"/>
          <p:cNvSpPr>
            <a:spLocks noGrp="1"/>
          </p:cNvSpPr>
          <p:nvPr>
            <p:ph type="title"/>
          </p:nvPr>
        </p:nvSpPr>
        <p:spPr/>
        <p:txBody>
          <a:bodyPr/>
          <a:lstStyle/>
          <a:p>
            <a:r>
              <a:rPr lang="en-US" dirty="0"/>
              <a:t>Money as You Grow: for parents and caregivers</a:t>
            </a:r>
          </a:p>
        </p:txBody>
      </p:sp>
      <p:sp>
        <p:nvSpPr>
          <p:cNvPr id="6" name="TextBox 5"/>
          <p:cNvSpPr txBox="1"/>
          <p:nvPr/>
        </p:nvSpPr>
        <p:spPr>
          <a:xfrm>
            <a:off x="4229101" y="1078468"/>
            <a:ext cx="4457699" cy="369332"/>
          </a:xfrm>
          <a:prstGeom prst="rect">
            <a:avLst/>
          </a:prstGeom>
          <a:noFill/>
        </p:spPr>
        <p:txBody>
          <a:bodyPr wrap="square" rtlCol="0">
            <a:spAutoFit/>
          </a:bodyPr>
          <a:lstStyle/>
          <a:p>
            <a:pPr algn="r" defTabSz="457200"/>
            <a:r>
              <a:rPr lang="en-US" dirty="0">
                <a:solidFill>
                  <a:srgbClr val="101820"/>
                </a:solidFill>
                <a:hlinkClick r:id="rId3"/>
              </a:rPr>
              <a:t>consumerfinance.gov/MoneyAsYouGrow</a:t>
            </a:r>
            <a:endParaRPr lang="en-US" dirty="0">
              <a:solidFill>
                <a:srgbClr val="101820"/>
              </a:solidFill>
            </a:endParaRPr>
          </a:p>
        </p:txBody>
      </p:sp>
      <p:sp>
        <p:nvSpPr>
          <p:cNvPr id="9" name="Content Placeholder 2"/>
          <p:cNvSpPr txBox="1">
            <a:spLocks/>
          </p:cNvSpPr>
          <p:nvPr/>
        </p:nvSpPr>
        <p:spPr>
          <a:xfrm>
            <a:off x="4211240" y="2590800"/>
            <a:ext cx="4475560" cy="3841707"/>
          </a:xfrm>
          <a:prstGeom prst="rect">
            <a:avLst/>
          </a:prstGeom>
        </p:spPr>
        <p:txBody>
          <a:bodyPr vert="horz" lIns="91440" tIns="45720" rIns="91440" bIns="45720" rtlCol="0">
            <a:noAutofit/>
          </a:bodyPr>
          <a:lstStyle>
            <a:lvl1pPr marL="342900" indent="-347472" algn="l" defTabSz="457200" rtl="0" eaLnBrk="1" latinLnBrk="0" hangingPunct="1">
              <a:lnSpc>
                <a:spcPts val="2600"/>
              </a:lnSpc>
              <a:spcBef>
                <a:spcPts val="1000"/>
              </a:spcBef>
              <a:buClr>
                <a:schemeClr val="tx2"/>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1000"/>
              </a:spcBef>
              <a:buClr>
                <a:schemeClr val="tx2"/>
              </a:buClr>
              <a:buSzPct val="5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Wingdings" charset="2"/>
              <a:buNone/>
            </a:pPr>
            <a:r>
              <a:rPr lang="en-US" sz="1800" dirty="0"/>
              <a:t>Make it easier for parents and caregivers to put their children on the path to financial well-being in adulthood:</a:t>
            </a:r>
          </a:p>
          <a:p>
            <a:r>
              <a:rPr lang="en-US" sz="1800" dirty="0"/>
              <a:t>Age-appropriate games and resources</a:t>
            </a:r>
          </a:p>
          <a:p>
            <a:r>
              <a:rPr lang="en-US" sz="1800" dirty="0"/>
              <a:t>Reinforced by CFPB research on children’s financial development</a:t>
            </a:r>
          </a:p>
          <a:p>
            <a:r>
              <a:rPr lang="en-US" sz="1800" dirty="0"/>
              <a:t>And more: blog posts, social media outreach, and e-mail</a:t>
            </a:r>
          </a:p>
        </p:txBody>
      </p:sp>
      <p:pic>
        <p:nvPicPr>
          <p:cNvPr id="13415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3641" y="1524000"/>
            <a:ext cx="5372100" cy="942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294967295"/>
          </p:nvPr>
        </p:nvSpPr>
        <p:spPr>
          <a:xfrm>
            <a:off x="8229600" y="6173788"/>
            <a:ext cx="457200" cy="365125"/>
          </a:xfrm>
          <a:prstGeom prst="rect">
            <a:avLst/>
          </a:prstGeom>
        </p:spPr>
        <p:txBody>
          <a:bodyPr/>
          <a:lstStyle/>
          <a:p>
            <a:fld id="{CD70CA13-E1DE-4977-840C-C465E150F4EF}" type="slidenum">
              <a:rPr lang="en-US" smtClean="0"/>
              <a:t>19</a:t>
            </a:fld>
            <a:endParaRPr lang="en-US" dirty="0"/>
          </a:p>
        </p:txBody>
      </p:sp>
      <p:pic>
        <p:nvPicPr>
          <p:cNvPr id="4915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7429" t="18079" r="71809" b="64897"/>
          <a:stretch/>
        </p:blipFill>
        <p:spPr bwMode="auto">
          <a:xfrm>
            <a:off x="457213" y="2709515"/>
            <a:ext cx="1033281" cy="987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39236" b="39035"/>
          <a:stretch/>
        </p:blipFill>
        <p:spPr bwMode="auto">
          <a:xfrm>
            <a:off x="457742" y="3623855"/>
            <a:ext cx="1032752" cy="9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79072"/>
          <a:stretch/>
        </p:blipFill>
        <p:spPr bwMode="auto">
          <a:xfrm>
            <a:off x="457200" y="4535230"/>
            <a:ext cx="1032752" cy="95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12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sz="half" idx="1"/>
          </p:nvPr>
        </p:nvSpPr>
        <p:spPr/>
        <p:txBody>
          <a:bodyPr/>
          <a:lstStyle/>
          <a:p>
            <a:pPr marL="0" indent="0">
              <a:buNone/>
            </a:pPr>
            <a:br>
              <a:rPr lang="en-US" i="1" dirty="0"/>
            </a:br>
            <a:br>
              <a:rPr lang="en-US" i="1" dirty="0"/>
            </a:br>
            <a:r>
              <a:rPr lang="en-US" i="1" dirty="0"/>
              <a:t>This presentation is being made by a Consumer Financial Protection Bureau representative on behalf of the Bureau.  It does not constitute legal interpretation, guidance or advice of the Consumer Financial Protection Bureau.  Any opinions or views stated by the presenter are the presenter’s own and may not represent the Bureau’s views.</a:t>
            </a:r>
            <a:endParaRPr lang="en-US" dirty="0"/>
          </a:p>
          <a:p>
            <a:pPr marL="0" indent="0">
              <a:buNone/>
            </a:pPr>
            <a:endParaRPr lang="en-US" dirty="0"/>
          </a:p>
          <a:p>
            <a:pPr marL="0" indent="0">
              <a:buNone/>
            </a:pPr>
            <a:r>
              <a:rPr lang="en-US" i="1" dirty="0"/>
              <a:t>This document was used in support of a live discussion.  As such, it does not necessarily express the entirety of that discussion nor the relative emphasis of topics therein. </a:t>
            </a:r>
            <a:endParaRPr lang="en-US" dirty="0"/>
          </a:p>
          <a:p>
            <a:endParaRPr lang="en-US" dirty="0"/>
          </a:p>
        </p:txBody>
      </p:sp>
      <p:sp>
        <p:nvSpPr>
          <p:cNvPr id="4" name="TextBox 3"/>
          <p:cNvSpPr txBox="1"/>
          <p:nvPr/>
        </p:nvSpPr>
        <p:spPr>
          <a:xfrm>
            <a:off x="8382000" y="6216134"/>
            <a:ext cx="312906" cy="369332"/>
          </a:xfrm>
          <a:prstGeom prst="rect">
            <a:avLst/>
          </a:prstGeom>
          <a:noFill/>
        </p:spPr>
        <p:txBody>
          <a:bodyPr wrap="none" rtlCol="0">
            <a:spAutoFit/>
          </a:bodyPr>
          <a:lstStyle/>
          <a:p>
            <a:fld id="{FCE399CA-50BB-4C38-9444-066D44893335}" type="slidenum">
              <a:rPr lang="en-US" smtClean="0"/>
              <a:t>2</a:t>
            </a:fld>
            <a:endParaRPr lang="en-US" dirty="0"/>
          </a:p>
        </p:txBody>
      </p:sp>
    </p:spTree>
    <p:extLst>
      <p:ext uri="{BB962C8B-B14F-4D97-AF65-F5344CB8AC3E}">
        <p14:creationId xmlns:p14="http://schemas.microsoft.com/office/powerpoint/2010/main" val="52140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Education</a:t>
            </a:r>
          </a:p>
        </p:txBody>
      </p:sp>
      <p:sp>
        <p:nvSpPr>
          <p:cNvPr id="3" name="Subtitle 2"/>
          <p:cNvSpPr>
            <a:spLocks noGrp="1"/>
          </p:cNvSpPr>
          <p:nvPr>
            <p:ph type="subTitle" idx="1"/>
          </p:nvPr>
        </p:nvSpPr>
        <p:spPr>
          <a:xfrm>
            <a:off x="903112" y="3202725"/>
            <a:ext cx="7309555" cy="634842"/>
          </a:xfrm>
        </p:spPr>
        <p:txBody>
          <a:bodyPr/>
          <a:lstStyle/>
          <a:p>
            <a:r>
              <a:rPr lang="en-US" sz="3000" dirty="0"/>
              <a:t>Money Topic Resource Portal</a:t>
            </a:r>
          </a:p>
        </p:txBody>
      </p:sp>
    </p:spTree>
    <p:extLst>
      <p:ext uri="{BB962C8B-B14F-4D97-AF65-F5344CB8AC3E}">
        <p14:creationId xmlns:p14="http://schemas.microsoft.com/office/powerpoint/2010/main" val="719410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414523" y="1549400"/>
            <a:ext cx="3175799" cy="3880799"/>
          </a:xfrm>
          <a:prstGeom prst="rect">
            <a:avLst/>
          </a:prstGeom>
        </p:spPr>
        <p:txBody>
          <a:bodyPr/>
          <a:lstStyle/>
          <a:p>
            <a:endParaRPr lang="en-US" dirty="0"/>
          </a:p>
        </p:txBody>
      </p:sp>
      <p:sp>
        <p:nvSpPr>
          <p:cNvPr id="3" name="Text Placeholder 2"/>
          <p:cNvSpPr>
            <a:spLocks noGrp="1"/>
          </p:cNvSpPr>
          <p:nvPr>
            <p:ph type="body" idx="2"/>
          </p:nvPr>
        </p:nvSpPr>
        <p:spPr>
          <a:xfrm>
            <a:off x="6477000" y="2057400"/>
            <a:ext cx="2133600" cy="455893"/>
          </a:xfrm>
        </p:spPr>
        <p:txBody>
          <a:bodyPr/>
          <a:lstStyle/>
          <a:p>
            <a:r>
              <a:rPr lang="en-US" dirty="0"/>
              <a:t>http://www.consumerfinance.gov/consumer-tools/everyone-has-a-story/debt-collection/</a:t>
            </a:r>
          </a:p>
        </p:txBody>
      </p:sp>
      <p:sp>
        <p:nvSpPr>
          <p:cNvPr id="5" name="Title 1"/>
          <p:cNvSpPr>
            <a:spLocks noGrp="1"/>
          </p:cNvSpPr>
          <p:nvPr>
            <p:ph type="title"/>
          </p:nvPr>
        </p:nvSpPr>
        <p:spPr>
          <a:xfrm>
            <a:off x="553641" y="274637"/>
            <a:ext cx="8036720" cy="743347"/>
          </a:xfrm>
        </p:spPr>
        <p:txBody>
          <a:bodyPr/>
          <a:lstStyle/>
          <a:p>
            <a:r>
              <a:rPr lang="en-US" dirty="0"/>
              <a:t>Money Topic Resource Portals – Debt Collection</a:t>
            </a:r>
          </a:p>
        </p:txBody>
      </p:sp>
      <p:sp>
        <p:nvSpPr>
          <p:cNvPr id="4" name="Rectangle 3"/>
          <p:cNvSpPr/>
          <p:nvPr/>
        </p:nvSpPr>
        <p:spPr>
          <a:xfrm>
            <a:off x="2819400" y="1001194"/>
            <a:ext cx="6096000" cy="369332"/>
          </a:xfrm>
          <a:prstGeom prst="rect">
            <a:avLst/>
          </a:prstGeom>
        </p:spPr>
        <p:txBody>
          <a:bodyPr wrap="square">
            <a:spAutoFit/>
          </a:bodyPr>
          <a:lstStyle/>
          <a:p>
            <a:r>
              <a:rPr lang="en-US" dirty="0">
                <a:hlinkClick r:id="rId3"/>
              </a:rPr>
              <a:t>consumerfinance.gov/consumer-tools/debt-collection/</a:t>
            </a:r>
            <a:r>
              <a:rPr lang="en-US" dirty="0"/>
              <a:t> </a:t>
            </a:r>
          </a:p>
        </p:txBody>
      </p:sp>
      <p:pic>
        <p:nvPicPr>
          <p:cNvPr id="51202" name="Picture 2" descr="C:\Users\McDonnellK\Desktop\New Picture.b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1370526"/>
            <a:ext cx="8153400" cy="425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667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414523" y="1549400"/>
            <a:ext cx="3175799" cy="3880799"/>
          </a:xfrm>
          <a:prstGeom prst="rect">
            <a:avLst/>
          </a:prstGeom>
        </p:spPr>
        <p:txBody>
          <a:bodyPr/>
          <a:lstStyle/>
          <a:p>
            <a:endParaRPr lang="en-US" dirty="0"/>
          </a:p>
        </p:txBody>
      </p:sp>
      <p:sp>
        <p:nvSpPr>
          <p:cNvPr id="3" name="Text Placeholder 2"/>
          <p:cNvSpPr>
            <a:spLocks noGrp="1"/>
          </p:cNvSpPr>
          <p:nvPr>
            <p:ph type="body" idx="2"/>
          </p:nvPr>
        </p:nvSpPr>
        <p:spPr>
          <a:xfrm>
            <a:off x="6477000" y="2057400"/>
            <a:ext cx="2133600" cy="455893"/>
          </a:xfrm>
        </p:spPr>
        <p:txBody>
          <a:bodyPr/>
          <a:lstStyle/>
          <a:p>
            <a:r>
              <a:rPr lang="en-US" dirty="0"/>
              <a:t>http://www.consumerfinance.gov/consumer-tools/everyone-has-a-story/debt-collection/</a:t>
            </a:r>
          </a:p>
        </p:txBody>
      </p:sp>
      <p:sp>
        <p:nvSpPr>
          <p:cNvPr id="5" name="Title 1"/>
          <p:cNvSpPr>
            <a:spLocks noGrp="1"/>
          </p:cNvSpPr>
          <p:nvPr>
            <p:ph type="title"/>
          </p:nvPr>
        </p:nvSpPr>
        <p:spPr>
          <a:xfrm>
            <a:off x="553641" y="274637"/>
            <a:ext cx="8036720" cy="743347"/>
          </a:xfrm>
        </p:spPr>
        <p:txBody>
          <a:bodyPr>
            <a:normAutofit fontScale="90000"/>
          </a:bodyPr>
          <a:lstStyle/>
          <a:p>
            <a:r>
              <a:rPr lang="en-US" dirty="0"/>
              <a:t>Money Topic Resource Portals – Credit Reports and Scores</a:t>
            </a:r>
          </a:p>
        </p:txBody>
      </p:sp>
      <p:sp>
        <p:nvSpPr>
          <p:cNvPr id="4" name="Rectangle 3"/>
          <p:cNvSpPr/>
          <p:nvPr/>
        </p:nvSpPr>
        <p:spPr>
          <a:xfrm>
            <a:off x="1981200" y="1001194"/>
            <a:ext cx="6934200" cy="369332"/>
          </a:xfrm>
          <a:prstGeom prst="rect">
            <a:avLst/>
          </a:prstGeom>
        </p:spPr>
        <p:txBody>
          <a:bodyPr wrap="square">
            <a:spAutoFit/>
          </a:bodyPr>
          <a:lstStyle/>
          <a:p>
            <a:r>
              <a:rPr lang="en-US" dirty="0">
                <a:hlinkClick r:id="rId3"/>
              </a:rPr>
              <a:t>consumerfinance.gov/consumer-tools/credit-reports-and-scores/</a:t>
            </a:r>
            <a:r>
              <a:rPr lang="en-US" dirty="0"/>
              <a:t> </a:t>
            </a:r>
          </a:p>
        </p:txBody>
      </p:sp>
      <p:pic>
        <p:nvPicPr>
          <p:cNvPr id="50178" name="Picture 2" descr="C:\Users\McDonnellK\Desktop\New Picture (2).b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209" y="1524000"/>
            <a:ext cx="8077200" cy="417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32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414523" y="1549400"/>
            <a:ext cx="3175799" cy="3880799"/>
          </a:xfrm>
          <a:prstGeom prst="rect">
            <a:avLst/>
          </a:prstGeom>
        </p:spPr>
        <p:txBody>
          <a:bodyPr/>
          <a:lstStyle/>
          <a:p>
            <a:endParaRPr lang="en-US" dirty="0"/>
          </a:p>
        </p:txBody>
      </p:sp>
      <p:sp>
        <p:nvSpPr>
          <p:cNvPr id="3" name="Text Placeholder 2"/>
          <p:cNvSpPr>
            <a:spLocks noGrp="1"/>
          </p:cNvSpPr>
          <p:nvPr>
            <p:ph type="body" idx="2"/>
          </p:nvPr>
        </p:nvSpPr>
        <p:spPr>
          <a:xfrm>
            <a:off x="6477000" y="2057400"/>
            <a:ext cx="2133600" cy="455893"/>
          </a:xfrm>
        </p:spPr>
        <p:txBody>
          <a:bodyPr/>
          <a:lstStyle/>
          <a:p>
            <a:r>
              <a:rPr lang="en-US" dirty="0"/>
              <a:t>http://www.consumerfinance.gov/consumer-tools/everyone-has-a-story/debt-collection/</a:t>
            </a:r>
          </a:p>
        </p:txBody>
      </p:sp>
      <p:sp>
        <p:nvSpPr>
          <p:cNvPr id="5" name="Title 1"/>
          <p:cNvSpPr>
            <a:spLocks noGrp="1"/>
          </p:cNvSpPr>
          <p:nvPr>
            <p:ph type="title"/>
          </p:nvPr>
        </p:nvSpPr>
        <p:spPr>
          <a:xfrm>
            <a:off x="553641" y="274637"/>
            <a:ext cx="8036720" cy="743347"/>
          </a:xfrm>
        </p:spPr>
        <p:txBody>
          <a:bodyPr>
            <a:normAutofit/>
          </a:bodyPr>
          <a:lstStyle/>
          <a:p>
            <a:r>
              <a:rPr lang="en-US" dirty="0"/>
              <a:t>Money Topic Resource Portals – Mortgages</a:t>
            </a:r>
          </a:p>
        </p:txBody>
      </p:sp>
      <p:sp>
        <p:nvSpPr>
          <p:cNvPr id="4" name="Rectangle 3"/>
          <p:cNvSpPr/>
          <p:nvPr/>
        </p:nvSpPr>
        <p:spPr>
          <a:xfrm>
            <a:off x="3200400" y="1001194"/>
            <a:ext cx="5715000" cy="369332"/>
          </a:xfrm>
          <a:prstGeom prst="rect">
            <a:avLst/>
          </a:prstGeom>
        </p:spPr>
        <p:txBody>
          <a:bodyPr wrap="square">
            <a:spAutoFit/>
          </a:bodyPr>
          <a:lstStyle/>
          <a:p>
            <a:r>
              <a:rPr lang="en-US" dirty="0">
                <a:hlinkClick r:id="rId3"/>
              </a:rPr>
              <a:t>consumerfinance.gov/consumer-tools/mortgages/</a:t>
            </a:r>
            <a:r>
              <a:rPr lang="en-US" dirty="0"/>
              <a:t> </a:t>
            </a:r>
          </a:p>
        </p:txBody>
      </p:sp>
      <p:pic>
        <p:nvPicPr>
          <p:cNvPr id="48130" name="Picture 2" descr="C:\Users\McDonnellK\Desktop\New Picture.b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1" y="1524000"/>
            <a:ext cx="8077200" cy="405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657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414523" y="1549400"/>
            <a:ext cx="3175799" cy="3880799"/>
          </a:xfrm>
          <a:prstGeom prst="rect">
            <a:avLst/>
          </a:prstGeom>
        </p:spPr>
        <p:txBody>
          <a:bodyPr/>
          <a:lstStyle/>
          <a:p>
            <a:endParaRPr lang="en-US" dirty="0"/>
          </a:p>
        </p:txBody>
      </p:sp>
      <p:sp>
        <p:nvSpPr>
          <p:cNvPr id="3" name="Text Placeholder 2"/>
          <p:cNvSpPr>
            <a:spLocks noGrp="1"/>
          </p:cNvSpPr>
          <p:nvPr>
            <p:ph type="body" idx="2"/>
          </p:nvPr>
        </p:nvSpPr>
        <p:spPr>
          <a:xfrm>
            <a:off x="6477000" y="2057400"/>
            <a:ext cx="2133600" cy="455893"/>
          </a:xfrm>
        </p:spPr>
        <p:txBody>
          <a:bodyPr/>
          <a:lstStyle/>
          <a:p>
            <a:r>
              <a:rPr lang="en-US" dirty="0"/>
              <a:t>http://www.consumerfinance.gov/consumer-tools/everyone-has-a-story/debt-collection/</a:t>
            </a:r>
          </a:p>
        </p:txBody>
      </p:sp>
      <p:sp>
        <p:nvSpPr>
          <p:cNvPr id="5" name="Title 1"/>
          <p:cNvSpPr>
            <a:spLocks noGrp="1"/>
          </p:cNvSpPr>
          <p:nvPr>
            <p:ph type="title"/>
          </p:nvPr>
        </p:nvSpPr>
        <p:spPr>
          <a:xfrm>
            <a:off x="553641" y="274637"/>
            <a:ext cx="8036720" cy="743347"/>
          </a:xfrm>
        </p:spPr>
        <p:txBody>
          <a:bodyPr>
            <a:normAutofit/>
          </a:bodyPr>
          <a:lstStyle/>
          <a:p>
            <a:r>
              <a:rPr lang="en-US" dirty="0"/>
              <a:t>Money Topic Resource Portals – Student Loans</a:t>
            </a:r>
          </a:p>
        </p:txBody>
      </p:sp>
      <p:sp>
        <p:nvSpPr>
          <p:cNvPr id="4" name="Rectangle 3"/>
          <p:cNvSpPr/>
          <p:nvPr/>
        </p:nvSpPr>
        <p:spPr>
          <a:xfrm>
            <a:off x="3048000" y="1001194"/>
            <a:ext cx="5867400" cy="369332"/>
          </a:xfrm>
          <a:prstGeom prst="rect">
            <a:avLst/>
          </a:prstGeom>
        </p:spPr>
        <p:txBody>
          <a:bodyPr wrap="square">
            <a:spAutoFit/>
          </a:bodyPr>
          <a:lstStyle/>
          <a:p>
            <a:r>
              <a:rPr lang="en-US" dirty="0">
                <a:hlinkClick r:id="rId3"/>
              </a:rPr>
              <a:t>consumerfinance.gov/consumer-tools/student-loans/</a:t>
            </a:r>
            <a:r>
              <a:rPr lang="en-US" dirty="0"/>
              <a:t> </a:t>
            </a:r>
          </a:p>
        </p:txBody>
      </p:sp>
      <p:pic>
        <p:nvPicPr>
          <p:cNvPr id="49154" name="Picture 2" descr="C:\Users\McDonnellK\Desktop\New Picture (1).b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1524000"/>
            <a:ext cx="8001000" cy="427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53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414523" y="1549400"/>
            <a:ext cx="3175799" cy="3880799"/>
          </a:xfrm>
          <a:prstGeom prst="rect">
            <a:avLst/>
          </a:prstGeom>
        </p:spPr>
        <p:txBody>
          <a:bodyPr/>
          <a:lstStyle/>
          <a:p>
            <a:endParaRPr lang="en-US" dirty="0"/>
          </a:p>
        </p:txBody>
      </p:sp>
      <p:sp>
        <p:nvSpPr>
          <p:cNvPr id="3" name="Text Placeholder 2"/>
          <p:cNvSpPr>
            <a:spLocks noGrp="1"/>
          </p:cNvSpPr>
          <p:nvPr>
            <p:ph type="body" idx="2"/>
          </p:nvPr>
        </p:nvSpPr>
        <p:spPr>
          <a:xfrm>
            <a:off x="6477000" y="2057400"/>
            <a:ext cx="2133600" cy="455893"/>
          </a:xfrm>
        </p:spPr>
        <p:txBody>
          <a:bodyPr/>
          <a:lstStyle/>
          <a:p>
            <a:r>
              <a:rPr lang="en-US" dirty="0"/>
              <a:t>http://www.consumerfinance.gov/consumer-tools/everyone-has-a-story/debt-collection/</a:t>
            </a:r>
          </a:p>
        </p:txBody>
      </p:sp>
      <p:sp>
        <p:nvSpPr>
          <p:cNvPr id="5" name="Title 1"/>
          <p:cNvSpPr>
            <a:spLocks noGrp="1"/>
          </p:cNvSpPr>
          <p:nvPr>
            <p:ph type="title"/>
          </p:nvPr>
        </p:nvSpPr>
        <p:spPr>
          <a:xfrm>
            <a:off x="553641" y="274637"/>
            <a:ext cx="8036720" cy="743347"/>
          </a:xfrm>
        </p:spPr>
        <p:txBody>
          <a:bodyPr/>
          <a:lstStyle/>
          <a:p>
            <a:r>
              <a:rPr lang="en-US" dirty="0"/>
              <a:t>Money Topic Resource Portals – Prepaid Cards</a:t>
            </a:r>
          </a:p>
        </p:txBody>
      </p:sp>
      <p:sp>
        <p:nvSpPr>
          <p:cNvPr id="4" name="Rectangle 3"/>
          <p:cNvSpPr/>
          <p:nvPr/>
        </p:nvSpPr>
        <p:spPr>
          <a:xfrm>
            <a:off x="2819400" y="1001194"/>
            <a:ext cx="6096000" cy="369332"/>
          </a:xfrm>
          <a:prstGeom prst="rect">
            <a:avLst/>
          </a:prstGeom>
        </p:spPr>
        <p:txBody>
          <a:bodyPr wrap="square">
            <a:spAutoFit/>
          </a:bodyPr>
          <a:lstStyle/>
          <a:p>
            <a:r>
              <a:rPr lang="en-US" dirty="0">
                <a:hlinkClick r:id="rId3"/>
              </a:rPr>
              <a:t>consumerfinance.gov/consumer-tools/prepaid-cards/ </a:t>
            </a:r>
            <a:endParaRPr lang="en-US" dirty="0"/>
          </a:p>
        </p:txBody>
      </p:sp>
      <p:pic>
        <p:nvPicPr>
          <p:cNvPr id="4198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1516117"/>
            <a:ext cx="8077200" cy="450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3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Education</a:t>
            </a:r>
          </a:p>
        </p:txBody>
      </p:sp>
      <p:sp>
        <p:nvSpPr>
          <p:cNvPr id="3" name="Subtitle 2"/>
          <p:cNvSpPr>
            <a:spLocks noGrp="1"/>
          </p:cNvSpPr>
          <p:nvPr>
            <p:ph type="subTitle" idx="1"/>
          </p:nvPr>
        </p:nvSpPr>
        <p:spPr>
          <a:xfrm>
            <a:off x="903112" y="3202725"/>
            <a:ext cx="7309555" cy="634842"/>
          </a:xfrm>
        </p:spPr>
        <p:txBody>
          <a:bodyPr/>
          <a:lstStyle/>
          <a:p>
            <a:r>
              <a:rPr lang="en-US" sz="3000" dirty="0"/>
              <a:t>Collaborative Initiatives</a:t>
            </a:r>
          </a:p>
        </p:txBody>
      </p:sp>
    </p:spTree>
    <p:extLst>
      <p:ext uri="{BB962C8B-B14F-4D97-AF65-F5344CB8AC3E}">
        <p14:creationId xmlns:p14="http://schemas.microsoft.com/office/powerpoint/2010/main" val="649036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CFPB Community Financial Education Project</a:t>
            </a:r>
            <a:endParaRPr lang="en-US" dirty="0"/>
          </a:p>
        </p:txBody>
      </p:sp>
      <p:sp>
        <p:nvSpPr>
          <p:cNvPr id="6" name="TextBox 5"/>
          <p:cNvSpPr txBox="1"/>
          <p:nvPr/>
        </p:nvSpPr>
        <p:spPr>
          <a:xfrm>
            <a:off x="3733800" y="6031468"/>
            <a:ext cx="4457699" cy="369332"/>
          </a:xfrm>
          <a:prstGeom prst="rect">
            <a:avLst/>
          </a:prstGeom>
          <a:noFill/>
        </p:spPr>
        <p:txBody>
          <a:bodyPr wrap="square" rtlCol="0">
            <a:spAutoFit/>
          </a:bodyPr>
          <a:lstStyle/>
          <a:p>
            <a:pPr algn="r" defTabSz="457200"/>
            <a:r>
              <a:rPr lang="en-US" dirty="0">
                <a:solidFill>
                  <a:srgbClr val="101820"/>
                </a:solidFill>
                <a:hlinkClick r:id="rId3"/>
              </a:rPr>
              <a:t>consumerfinance.gov/library-resources </a:t>
            </a:r>
            <a:endParaRPr lang="en-US" dirty="0">
              <a:solidFill>
                <a:srgbClr val="101820"/>
              </a:solidFill>
            </a:endParaRPr>
          </a:p>
        </p:txBody>
      </p:sp>
      <p:sp>
        <p:nvSpPr>
          <p:cNvPr id="10" name="Content Placeholder 2"/>
          <p:cNvSpPr>
            <a:spLocks noGrp="1"/>
          </p:cNvSpPr>
          <p:nvPr>
            <p:ph sz="half" idx="1"/>
          </p:nvPr>
        </p:nvSpPr>
        <p:spPr>
          <a:xfrm>
            <a:off x="533400" y="1066801"/>
            <a:ext cx="8005053" cy="457199"/>
          </a:xfrm>
        </p:spPr>
        <p:txBody>
          <a:bodyPr>
            <a:noAutofit/>
          </a:bodyPr>
          <a:lstStyle/>
          <a:p>
            <a:pPr marL="0" indent="0" algn="ctr">
              <a:lnSpc>
                <a:spcPct val="90000"/>
              </a:lnSpc>
              <a:spcBef>
                <a:spcPct val="0"/>
              </a:spcBef>
              <a:buFont typeface="Wingdings" pitchFamily="2" charset="2"/>
              <a:buNone/>
            </a:pPr>
            <a:r>
              <a:rPr lang="en-US" altLang="en-US" sz="1600" dirty="0"/>
              <a:t>Make</a:t>
            </a:r>
            <a:r>
              <a:rPr lang="en-US" altLang="en-US" sz="1600" b="1" dirty="0"/>
              <a:t> libraries </a:t>
            </a:r>
            <a:r>
              <a:rPr lang="en-US" altLang="en-US" sz="1600" dirty="0"/>
              <a:t>the go-to resource for financial education in every community</a:t>
            </a:r>
          </a:p>
          <a:p>
            <a:pPr marL="0" indent="0">
              <a:lnSpc>
                <a:spcPct val="90000"/>
              </a:lnSpc>
              <a:spcBef>
                <a:spcPct val="0"/>
              </a:spcBef>
              <a:buNone/>
            </a:pPr>
            <a:endParaRPr lang="en-US" altLang="en-US" sz="1800" dirty="0"/>
          </a:p>
          <a:p>
            <a:pPr marL="0" indent="0">
              <a:lnSpc>
                <a:spcPct val="90000"/>
              </a:lnSpc>
              <a:spcBef>
                <a:spcPct val="0"/>
              </a:spcBef>
              <a:buFont typeface="Wingdings" pitchFamily="2" charset="2"/>
              <a:buNone/>
            </a:pPr>
            <a:endParaRPr lang="en-US" altLang="en-US" sz="1800" dirty="0"/>
          </a:p>
          <a:p>
            <a:pPr marL="0" indent="0">
              <a:lnSpc>
                <a:spcPct val="90000"/>
              </a:lnSpc>
              <a:spcBef>
                <a:spcPct val="0"/>
              </a:spcBef>
              <a:buFont typeface="Wingdings" pitchFamily="2" charset="2"/>
              <a:buNone/>
            </a:pPr>
            <a:endParaRPr lang="en-US" altLang="en-US" sz="1800" dirty="0"/>
          </a:p>
        </p:txBody>
      </p:sp>
      <p:sp>
        <p:nvSpPr>
          <p:cNvPr id="7" name="TextBox 6"/>
          <p:cNvSpPr txBox="1"/>
          <p:nvPr/>
        </p:nvSpPr>
        <p:spPr>
          <a:xfrm>
            <a:off x="8382000" y="6216134"/>
            <a:ext cx="312906" cy="369332"/>
          </a:xfrm>
          <a:prstGeom prst="rect">
            <a:avLst/>
          </a:prstGeom>
          <a:noFill/>
        </p:spPr>
        <p:txBody>
          <a:bodyPr wrap="none" rtlCol="0">
            <a:spAutoFit/>
          </a:bodyPr>
          <a:lstStyle/>
          <a:p>
            <a:fld id="{FCE399CA-50BB-4C38-9444-066D44893335}" type="slidenum">
              <a:rPr lang="en-US" smtClean="0"/>
              <a:t>27</a:t>
            </a:fld>
            <a:endParaRPr lang="en-US" dirty="0"/>
          </a:p>
        </p:txBody>
      </p:sp>
      <p:pic>
        <p:nvPicPr>
          <p:cNvPr id="48130" name="Picture 2" descr="C:\Users\McDonnellK\Desktop\New Picture.b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600200"/>
            <a:ext cx="8081253" cy="411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81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54038" y="274638"/>
            <a:ext cx="8035925" cy="742950"/>
          </a:xfrm>
        </p:spPr>
        <p:txBody>
          <a:bodyPr lIns="91440" tIns="45720" rIns="91440" bIns="45720"/>
          <a:lstStyle/>
          <a:p>
            <a:r>
              <a:rPr lang="en-US" altLang="en-US"/>
              <a:t>Resources for financial educators webpage</a:t>
            </a:r>
          </a:p>
        </p:txBody>
      </p:sp>
      <p:sp>
        <p:nvSpPr>
          <p:cNvPr id="41987" name="TextBox 5"/>
          <p:cNvSpPr txBox="1">
            <a:spLocks noChangeArrowheads="1"/>
          </p:cNvSpPr>
          <p:nvPr/>
        </p:nvSpPr>
        <p:spPr bwMode="auto">
          <a:xfrm>
            <a:off x="2425700" y="6149975"/>
            <a:ext cx="55753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ts val="2600"/>
              </a:lnSpc>
              <a:spcBef>
                <a:spcPts val="1000"/>
              </a:spcBef>
              <a:buClr>
                <a:schemeClr val="tx2"/>
              </a:buClr>
              <a:buFont typeface="Wingdings" pitchFamily="2" charset="2"/>
              <a:buChar char="§"/>
              <a:defRPr sz="2200">
                <a:solidFill>
                  <a:schemeClr val="tx1"/>
                </a:solidFill>
                <a:latin typeface="Georgia" pitchFamily="18" charset="0"/>
              </a:defRPr>
            </a:lvl1pPr>
            <a:lvl2pPr marL="742950" indent="-285750" defTabSz="457200">
              <a:spcBef>
                <a:spcPts val="1000"/>
              </a:spcBef>
              <a:buClr>
                <a:schemeClr val="tx2"/>
              </a:buClr>
              <a:buSzPct val="50000"/>
              <a:buFont typeface="Wingdings" pitchFamily="2" charset="2"/>
              <a:buChar char=""/>
              <a:defRPr sz="2000">
                <a:solidFill>
                  <a:schemeClr val="tx1"/>
                </a:solidFill>
                <a:latin typeface="Georgia" pitchFamily="18" charset="0"/>
              </a:defRPr>
            </a:lvl2pPr>
            <a:lvl3pPr marL="1143000" indent="-228600" defTabSz="457200">
              <a:spcBef>
                <a:spcPts val="1000"/>
              </a:spcBef>
              <a:buFont typeface="Arial" pitchFamily="34" charset="0"/>
              <a:buChar char="•"/>
              <a:defRPr>
                <a:solidFill>
                  <a:schemeClr val="tx1"/>
                </a:solidFill>
                <a:latin typeface="Georgia" pitchFamily="18" charset="0"/>
              </a:defRPr>
            </a:lvl3pPr>
            <a:lvl4pPr marL="1600200" indent="-228600" defTabSz="457200">
              <a:spcBef>
                <a:spcPct val="20000"/>
              </a:spcBef>
              <a:buFont typeface="Arial" pitchFamily="34" charset="0"/>
              <a:buChar char="–"/>
              <a:defRPr sz="2000">
                <a:solidFill>
                  <a:schemeClr val="tx1"/>
                </a:solidFill>
                <a:latin typeface="Georgia" pitchFamily="18" charset="0"/>
              </a:defRPr>
            </a:lvl4pPr>
            <a:lvl5pPr marL="2057400" indent="-228600" defTabSz="457200">
              <a:spcBef>
                <a:spcPct val="20000"/>
              </a:spcBef>
              <a:buFont typeface="Arial" pitchFamily="34" charset="0"/>
              <a:buChar char="»"/>
              <a:defRPr sz="2000">
                <a:solidFill>
                  <a:schemeClr val="tx1"/>
                </a:solidFill>
                <a:latin typeface="Georgia" pitchFamily="18" charset="0"/>
              </a:defRPr>
            </a:lvl5pPr>
            <a:lvl6pPr marL="2514600" indent="-228600" defTabSz="457200" fontAlgn="base">
              <a:spcBef>
                <a:spcPct val="20000"/>
              </a:spcBef>
              <a:spcAft>
                <a:spcPct val="0"/>
              </a:spcAft>
              <a:buFont typeface="Arial" pitchFamily="34" charset="0"/>
              <a:buChar char="»"/>
              <a:defRPr sz="2000">
                <a:solidFill>
                  <a:schemeClr val="tx1"/>
                </a:solidFill>
                <a:latin typeface="Georgia" pitchFamily="18" charset="0"/>
              </a:defRPr>
            </a:lvl6pPr>
            <a:lvl7pPr marL="2971800" indent="-228600" defTabSz="457200" fontAlgn="base">
              <a:spcBef>
                <a:spcPct val="20000"/>
              </a:spcBef>
              <a:spcAft>
                <a:spcPct val="0"/>
              </a:spcAft>
              <a:buFont typeface="Arial" pitchFamily="34" charset="0"/>
              <a:buChar char="»"/>
              <a:defRPr sz="2000">
                <a:solidFill>
                  <a:schemeClr val="tx1"/>
                </a:solidFill>
                <a:latin typeface="Georgia" pitchFamily="18" charset="0"/>
              </a:defRPr>
            </a:lvl7pPr>
            <a:lvl8pPr marL="3429000" indent="-228600" defTabSz="457200" fontAlgn="base">
              <a:spcBef>
                <a:spcPct val="20000"/>
              </a:spcBef>
              <a:spcAft>
                <a:spcPct val="0"/>
              </a:spcAft>
              <a:buFont typeface="Arial" pitchFamily="34" charset="0"/>
              <a:buChar char="»"/>
              <a:defRPr sz="2000">
                <a:solidFill>
                  <a:schemeClr val="tx1"/>
                </a:solidFill>
                <a:latin typeface="Georgia" pitchFamily="18" charset="0"/>
              </a:defRPr>
            </a:lvl8pPr>
            <a:lvl9pPr marL="3886200" indent="-228600" defTabSz="457200" fontAlgn="base">
              <a:spcBef>
                <a:spcPct val="20000"/>
              </a:spcBef>
              <a:spcAft>
                <a:spcPct val="0"/>
              </a:spcAft>
              <a:buFont typeface="Arial" pitchFamily="34" charset="0"/>
              <a:buChar char="»"/>
              <a:defRPr sz="2000">
                <a:solidFill>
                  <a:schemeClr val="tx1"/>
                </a:solidFill>
                <a:latin typeface="Georgia" pitchFamily="18" charset="0"/>
              </a:defRPr>
            </a:lvl9pPr>
          </a:lstStyle>
          <a:p>
            <a:pPr eaLnBrk="0" hangingPunct="0">
              <a:lnSpc>
                <a:spcPct val="100000"/>
              </a:lnSpc>
              <a:buClr>
                <a:srgbClr val="299D37"/>
              </a:buClr>
              <a:buFont typeface="Wingdings" pitchFamily="2" charset="2"/>
              <a:buNone/>
            </a:pPr>
            <a:r>
              <a:rPr lang="en-US" altLang="en-US" sz="1600">
                <a:solidFill>
                  <a:srgbClr val="101820"/>
                </a:solidFill>
                <a:cs typeface="EucrosiaUPC" pitchFamily="18" charset="-34"/>
              </a:rPr>
              <a:t>Find it at </a:t>
            </a:r>
            <a:r>
              <a:rPr lang="en-US" altLang="en-US" sz="1600" u="sng">
                <a:solidFill>
                  <a:srgbClr val="101820"/>
                </a:solidFill>
                <a:cs typeface="EucrosiaUPC" pitchFamily="18" charset="-34"/>
                <a:hlinkClick r:id="rId3"/>
              </a:rPr>
              <a:t>consumerfinance.gov/adult-financial-education</a:t>
            </a:r>
            <a:r>
              <a:rPr lang="en-US" altLang="en-US" sz="1600" u="sng">
                <a:solidFill>
                  <a:srgbClr val="101820"/>
                </a:solidFill>
                <a:cs typeface="EucrosiaUPC" pitchFamily="18" charset="-34"/>
              </a:rPr>
              <a:t> </a:t>
            </a:r>
            <a:endParaRPr lang="en-US" altLang="en-US" sz="1600">
              <a:solidFill>
                <a:srgbClr val="101820"/>
              </a:solidFill>
              <a:cs typeface="EucrosiaUPC" pitchFamily="18" charset="-34"/>
            </a:endParaRPr>
          </a:p>
        </p:txBody>
      </p:sp>
      <p:sp>
        <p:nvSpPr>
          <p:cNvPr id="41988" name="Footer Placeholder 4"/>
          <p:cNvSpPr>
            <a:spLocks noGrp="1"/>
          </p:cNvSpPr>
          <p:nvPr>
            <p:ph type="ftr" sz="quarter" idx="4294967295"/>
          </p:nvPr>
        </p:nvSpPr>
        <p:spPr bwMode="auto">
          <a:xfrm>
            <a:off x="5694363" y="6173788"/>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D981A2F2-9A6C-451F-9B42-A55F94EAF385}" type="slidenum">
              <a:rPr lang="en-US" altLang="en-US">
                <a:solidFill>
                  <a:srgbClr val="8A8B8C"/>
                </a:solidFill>
                <a:latin typeface="Arial" pitchFamily="34" charset="0"/>
                <a:cs typeface="Arial" pitchFamily="34" charset="0"/>
              </a:rPr>
              <a:pPr fontAlgn="base">
                <a:spcBef>
                  <a:spcPct val="0"/>
                </a:spcBef>
                <a:spcAft>
                  <a:spcPct val="0"/>
                </a:spcAft>
              </a:pPr>
              <a:t>28</a:t>
            </a:fld>
            <a:endParaRPr lang="en-US" altLang="en-US">
              <a:solidFill>
                <a:srgbClr val="8A8B8C"/>
              </a:solidFill>
              <a:latin typeface="Arial" pitchFamily="34" charset="0"/>
              <a:cs typeface="Arial" pitchFamily="34" charset="0"/>
            </a:endParaRPr>
          </a:p>
        </p:txBody>
      </p:sp>
      <p:pic>
        <p:nvPicPr>
          <p:cNvPr id="41989"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100" y="1501775"/>
            <a:ext cx="7480300" cy="4491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08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37513" cy="742950"/>
          </a:xfrm>
        </p:spPr>
        <p:txBody>
          <a:bodyPr>
            <a:normAutofit fontScale="90000"/>
          </a:bodyPr>
          <a:lstStyle/>
          <a:p>
            <a:pPr eaLnBrk="1" hangingPunct="1">
              <a:defRPr/>
            </a:pPr>
            <a:r>
              <a:rPr lang="en-US" dirty="0"/>
              <a:t>CFPB Financial Education Exchange (CFPB FinEx)</a:t>
            </a:r>
          </a:p>
        </p:txBody>
      </p:sp>
      <p:grpSp>
        <p:nvGrpSpPr>
          <p:cNvPr id="40963" name="Group 2"/>
          <p:cNvGrpSpPr>
            <a:grpSpLocks/>
          </p:cNvGrpSpPr>
          <p:nvPr/>
        </p:nvGrpSpPr>
        <p:grpSpPr bwMode="auto">
          <a:xfrm>
            <a:off x="1981200" y="1660525"/>
            <a:ext cx="5153025" cy="4622800"/>
            <a:chOff x="1449518" y="1284065"/>
            <a:chExt cx="5152337" cy="4621609"/>
          </a:xfrm>
        </p:grpSpPr>
        <p:sp>
          <p:nvSpPr>
            <p:cNvPr id="5" name="Block Arc 4"/>
            <p:cNvSpPr/>
            <p:nvPr/>
          </p:nvSpPr>
          <p:spPr>
            <a:xfrm>
              <a:off x="2154274" y="1966514"/>
              <a:ext cx="3844412" cy="3843934"/>
            </a:xfrm>
            <a:prstGeom prst="blockArc">
              <a:avLst>
                <a:gd name="adj1" fmla="val 5400000"/>
                <a:gd name="adj2" fmla="val 16200000"/>
                <a:gd name="adj3" fmla="val 463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Block Arc 5"/>
            <p:cNvSpPr/>
            <p:nvPr/>
          </p:nvSpPr>
          <p:spPr>
            <a:xfrm>
              <a:off x="2154274" y="1966514"/>
              <a:ext cx="3844412" cy="3843934"/>
            </a:xfrm>
            <a:prstGeom prst="blockArc">
              <a:avLst>
                <a:gd name="adj1" fmla="val 16200000"/>
                <a:gd name="adj2" fmla="val 5400000"/>
                <a:gd name="adj3" fmla="val 463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Freeform 6"/>
            <p:cNvSpPr/>
            <p:nvPr/>
          </p:nvSpPr>
          <p:spPr>
            <a:xfrm>
              <a:off x="3262201" y="1284065"/>
              <a:ext cx="1630145" cy="1574394"/>
            </a:xfrm>
            <a:custGeom>
              <a:avLst/>
              <a:gdLst>
                <a:gd name="connsiteX0" fmla="*/ 0 w 1769491"/>
                <a:gd name="connsiteY0" fmla="*/ 884746 h 1769491"/>
                <a:gd name="connsiteX1" fmla="*/ 884746 w 1769491"/>
                <a:gd name="connsiteY1" fmla="*/ 0 h 1769491"/>
                <a:gd name="connsiteX2" fmla="*/ 1769492 w 1769491"/>
                <a:gd name="connsiteY2" fmla="*/ 884746 h 1769491"/>
                <a:gd name="connsiteX3" fmla="*/ 884746 w 1769491"/>
                <a:gd name="connsiteY3" fmla="*/ 1769492 h 1769491"/>
                <a:gd name="connsiteX4" fmla="*/ 0 w 1769491"/>
                <a:gd name="connsiteY4" fmla="*/ 884746 h 1769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491" h="1769491">
                  <a:moveTo>
                    <a:pt x="0" y="884746"/>
                  </a:moveTo>
                  <a:cubicBezTo>
                    <a:pt x="0" y="396114"/>
                    <a:pt x="396114" y="0"/>
                    <a:pt x="884746" y="0"/>
                  </a:cubicBezTo>
                  <a:cubicBezTo>
                    <a:pt x="1373378" y="0"/>
                    <a:pt x="1769492" y="396114"/>
                    <a:pt x="1769492" y="884746"/>
                  </a:cubicBezTo>
                  <a:cubicBezTo>
                    <a:pt x="1769492" y="1373378"/>
                    <a:pt x="1373378" y="1769492"/>
                    <a:pt x="884746" y="1769492"/>
                  </a:cubicBezTo>
                  <a:cubicBezTo>
                    <a:pt x="396114" y="1769492"/>
                    <a:pt x="0" y="1373378"/>
                    <a:pt x="0" y="884746"/>
                  </a:cubicBezTo>
                  <a:close/>
                </a:path>
              </a:pathLst>
            </a:custGeom>
            <a:solidFill>
              <a:srgbClr val="3FA13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9616" tIns="289616" rIns="289616" bIns="289616" spcCol="1270" anchor="ctr"/>
            <a:lstStyle/>
            <a:p>
              <a:pPr algn="ctr" defTabSz="1066800">
                <a:lnSpc>
                  <a:spcPct val="90000"/>
                </a:lnSpc>
                <a:spcAft>
                  <a:spcPct val="35000"/>
                </a:spcAft>
                <a:defRPr/>
              </a:pPr>
              <a:r>
                <a:rPr lang="en-US" sz="2400" dirty="0">
                  <a:solidFill>
                    <a:srgbClr val="FFFFFF"/>
                  </a:solidFill>
                  <a:latin typeface="Arial" panose="020B0604020202020204" pitchFamily="34" charset="0"/>
                  <a:cs typeface="Arial" panose="020B0604020202020204" pitchFamily="34" charset="0"/>
                  <a:sym typeface="Arial" charset="0"/>
                </a:rPr>
                <a:t>Learn</a:t>
              </a:r>
            </a:p>
          </p:txBody>
        </p:sp>
        <p:sp>
          <p:nvSpPr>
            <p:cNvPr id="12" name="Freeform 11"/>
            <p:cNvSpPr/>
            <p:nvPr/>
          </p:nvSpPr>
          <p:spPr>
            <a:xfrm>
              <a:off x="4892346" y="4342390"/>
              <a:ext cx="1709509" cy="1563284"/>
            </a:xfrm>
            <a:custGeom>
              <a:avLst/>
              <a:gdLst>
                <a:gd name="connsiteX0" fmla="*/ 0 w 1697772"/>
                <a:gd name="connsiteY0" fmla="*/ 660414 h 1320828"/>
                <a:gd name="connsiteX1" fmla="*/ 848886 w 1697772"/>
                <a:gd name="connsiteY1" fmla="*/ 0 h 1320828"/>
                <a:gd name="connsiteX2" fmla="*/ 1697772 w 1697772"/>
                <a:gd name="connsiteY2" fmla="*/ 660414 h 1320828"/>
                <a:gd name="connsiteX3" fmla="*/ 848886 w 1697772"/>
                <a:gd name="connsiteY3" fmla="*/ 1320828 h 1320828"/>
                <a:gd name="connsiteX4" fmla="*/ 0 w 1697772"/>
                <a:gd name="connsiteY4" fmla="*/ 660414 h 1320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772" h="1320828">
                  <a:moveTo>
                    <a:pt x="0" y="660414"/>
                  </a:moveTo>
                  <a:cubicBezTo>
                    <a:pt x="0" y="295677"/>
                    <a:pt x="380059" y="0"/>
                    <a:pt x="848886" y="0"/>
                  </a:cubicBezTo>
                  <a:cubicBezTo>
                    <a:pt x="1317713" y="0"/>
                    <a:pt x="1697772" y="295677"/>
                    <a:pt x="1697772" y="660414"/>
                  </a:cubicBezTo>
                  <a:cubicBezTo>
                    <a:pt x="1697772" y="1025151"/>
                    <a:pt x="1317713" y="1320828"/>
                    <a:pt x="848886" y="1320828"/>
                  </a:cubicBezTo>
                  <a:cubicBezTo>
                    <a:pt x="380059" y="1320828"/>
                    <a:pt x="0" y="1025151"/>
                    <a:pt x="0" y="660414"/>
                  </a:cubicBezTo>
                  <a:close/>
                </a:path>
              </a:pathLst>
            </a:custGeom>
            <a:solidFill>
              <a:srgbClr val="3FA13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79113" tIns="223911" rIns="279113" bIns="223911" spcCol="1270" anchor="ctr"/>
            <a:lstStyle/>
            <a:p>
              <a:pPr algn="ctr" defTabSz="1066800">
                <a:lnSpc>
                  <a:spcPct val="90000"/>
                </a:lnSpc>
                <a:spcAft>
                  <a:spcPct val="35000"/>
                </a:spcAft>
                <a:defRPr/>
              </a:pPr>
              <a:r>
                <a:rPr lang="en-US" sz="2400" dirty="0">
                  <a:solidFill>
                    <a:srgbClr val="FFFFFF"/>
                  </a:solidFill>
                  <a:latin typeface="Arial" panose="020B0604020202020204" pitchFamily="34" charset="0"/>
                  <a:cs typeface="Arial" panose="020B0604020202020204" pitchFamily="34" charset="0"/>
                  <a:sym typeface="Arial" charset="0"/>
                </a:rPr>
                <a:t>Connect</a:t>
              </a:r>
            </a:p>
          </p:txBody>
        </p:sp>
        <p:sp>
          <p:nvSpPr>
            <p:cNvPr id="13" name="Freeform 12"/>
            <p:cNvSpPr/>
            <p:nvPr/>
          </p:nvSpPr>
          <p:spPr>
            <a:xfrm>
              <a:off x="1449518" y="4340802"/>
              <a:ext cx="1676176" cy="1564872"/>
            </a:xfrm>
            <a:custGeom>
              <a:avLst/>
              <a:gdLst>
                <a:gd name="connsiteX0" fmla="*/ 0 w 1757413"/>
                <a:gd name="connsiteY0" fmla="*/ 621731 h 1243462"/>
                <a:gd name="connsiteX1" fmla="*/ 878707 w 1757413"/>
                <a:gd name="connsiteY1" fmla="*/ 0 h 1243462"/>
                <a:gd name="connsiteX2" fmla="*/ 1757414 w 1757413"/>
                <a:gd name="connsiteY2" fmla="*/ 621731 h 1243462"/>
                <a:gd name="connsiteX3" fmla="*/ 878707 w 1757413"/>
                <a:gd name="connsiteY3" fmla="*/ 1243462 h 1243462"/>
                <a:gd name="connsiteX4" fmla="*/ 0 w 1757413"/>
                <a:gd name="connsiteY4" fmla="*/ 621731 h 124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413" h="1243462">
                  <a:moveTo>
                    <a:pt x="0" y="621731"/>
                  </a:moveTo>
                  <a:cubicBezTo>
                    <a:pt x="0" y="278358"/>
                    <a:pt x="393411" y="0"/>
                    <a:pt x="878707" y="0"/>
                  </a:cubicBezTo>
                  <a:cubicBezTo>
                    <a:pt x="1364003" y="0"/>
                    <a:pt x="1757414" y="278358"/>
                    <a:pt x="1757414" y="621731"/>
                  </a:cubicBezTo>
                  <a:cubicBezTo>
                    <a:pt x="1757414" y="965104"/>
                    <a:pt x="1364003" y="1243462"/>
                    <a:pt x="878707" y="1243462"/>
                  </a:cubicBezTo>
                  <a:cubicBezTo>
                    <a:pt x="393411" y="1243462"/>
                    <a:pt x="0" y="965104"/>
                    <a:pt x="0" y="621731"/>
                  </a:cubicBezTo>
                  <a:close/>
                </a:path>
              </a:pathLst>
            </a:custGeom>
            <a:solidFill>
              <a:srgbClr val="3FA13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7847" tIns="212581" rIns="287847" bIns="212581" spcCol="1270" anchor="ctr"/>
            <a:lstStyle/>
            <a:p>
              <a:pPr algn="ctr" defTabSz="1066800">
                <a:lnSpc>
                  <a:spcPct val="90000"/>
                </a:lnSpc>
                <a:spcAft>
                  <a:spcPct val="35000"/>
                </a:spcAft>
                <a:defRPr/>
              </a:pPr>
              <a:r>
                <a:rPr lang="en-US" sz="2400" dirty="0">
                  <a:solidFill>
                    <a:srgbClr val="FFFFFF"/>
                  </a:solidFill>
                  <a:latin typeface="Arial" panose="020B0604020202020204" pitchFamily="34" charset="0"/>
                  <a:cs typeface="Arial" panose="020B0604020202020204" pitchFamily="34" charset="0"/>
                  <a:sym typeface="Arial" charset="0"/>
                </a:rPr>
                <a:t>Pledge</a:t>
              </a:r>
            </a:p>
          </p:txBody>
        </p:sp>
      </p:grpSp>
      <p:sp>
        <p:nvSpPr>
          <p:cNvPr id="40964" name="TextBox 8"/>
          <p:cNvSpPr txBox="1">
            <a:spLocks noChangeArrowheads="1"/>
          </p:cNvSpPr>
          <p:nvPr/>
        </p:nvSpPr>
        <p:spPr bwMode="auto">
          <a:xfrm>
            <a:off x="5334000" y="1600200"/>
            <a:ext cx="22098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nSpc>
                <a:spcPct val="115000"/>
              </a:lnSpc>
              <a:buFont typeface="Arial" pitchFamily="34" charset="0"/>
              <a:buChar char="•"/>
            </a:pPr>
            <a:r>
              <a:rPr lang="en-US" altLang="en-US" sz="1200">
                <a:solidFill>
                  <a:srgbClr val="000000"/>
                </a:solidFill>
                <a:latin typeface="Arial" pitchFamily="34" charset="0"/>
                <a:ea typeface="Calibri" pitchFamily="34" charset="0"/>
                <a:sym typeface="Arial" pitchFamily="34" charset="0"/>
              </a:rPr>
              <a:t>Find the latest CFPB research, tools, and resources for financial educators</a:t>
            </a:r>
            <a:endParaRPr lang="en-US" altLang="en-US" sz="1200">
              <a:solidFill>
                <a:srgbClr val="000000"/>
              </a:solidFill>
              <a:latin typeface="Arial" pitchFamily="34" charset="0"/>
              <a:ea typeface="ヒラギノ角ゴ ProN W3"/>
              <a:sym typeface="Arial" pitchFamily="34" charset="0"/>
            </a:endParaRPr>
          </a:p>
        </p:txBody>
      </p:sp>
      <p:sp>
        <p:nvSpPr>
          <p:cNvPr id="40965" name="TextBox 9"/>
          <p:cNvSpPr txBox="1">
            <a:spLocks noChangeArrowheads="1"/>
          </p:cNvSpPr>
          <p:nvPr/>
        </p:nvSpPr>
        <p:spPr bwMode="auto">
          <a:xfrm>
            <a:off x="704850" y="4267200"/>
            <a:ext cx="16573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nSpc>
                <a:spcPct val="115000"/>
              </a:lnSpc>
              <a:buFont typeface="Arial" pitchFamily="34" charset="0"/>
              <a:buChar char="•"/>
            </a:pPr>
            <a:r>
              <a:rPr lang="en-US" altLang="en-US" sz="1200">
                <a:solidFill>
                  <a:srgbClr val="000000"/>
                </a:solidFill>
                <a:latin typeface="Arial" pitchFamily="34" charset="0"/>
                <a:ea typeface="Calibri" pitchFamily="34" charset="0"/>
                <a:sym typeface="Arial" pitchFamily="34" charset="0"/>
              </a:rPr>
              <a:t>Take the CFPB FinEx Pledge to use our tools and resources and provide your feedback </a:t>
            </a:r>
          </a:p>
        </p:txBody>
      </p:sp>
      <p:sp>
        <p:nvSpPr>
          <p:cNvPr id="40966" name="TextBox 10"/>
          <p:cNvSpPr txBox="1">
            <a:spLocks noChangeArrowheads="1"/>
          </p:cNvSpPr>
          <p:nvPr/>
        </p:nvSpPr>
        <p:spPr bwMode="auto">
          <a:xfrm>
            <a:off x="7146925" y="4267200"/>
            <a:ext cx="18446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nSpc>
                <a:spcPct val="115000"/>
              </a:lnSpc>
              <a:buFont typeface="Arial" pitchFamily="34" charset="0"/>
              <a:buChar char="•"/>
            </a:pPr>
            <a:r>
              <a:rPr lang="en-US" altLang="en-US" sz="1200">
                <a:solidFill>
                  <a:srgbClr val="000000"/>
                </a:solidFill>
                <a:latin typeface="Arial" pitchFamily="34" charset="0"/>
                <a:ea typeface="Calibri" pitchFamily="34" charset="0"/>
                <a:sym typeface="Arial" pitchFamily="34" charset="0"/>
              </a:rPr>
              <a:t>Join webinars on new research findings </a:t>
            </a:r>
          </a:p>
          <a:p>
            <a:pPr>
              <a:lnSpc>
                <a:spcPct val="115000"/>
              </a:lnSpc>
              <a:buFont typeface="Arial" pitchFamily="34" charset="0"/>
              <a:buChar char="•"/>
            </a:pPr>
            <a:r>
              <a:rPr lang="en-US" altLang="en-US" sz="1200">
                <a:solidFill>
                  <a:srgbClr val="000000"/>
                </a:solidFill>
                <a:latin typeface="Arial" pitchFamily="34" charset="0"/>
                <a:ea typeface="Calibri" pitchFamily="34" charset="0"/>
                <a:sym typeface="Arial" pitchFamily="34" charset="0"/>
              </a:rPr>
              <a:t>Receive e-newsletters</a:t>
            </a:r>
          </a:p>
          <a:p>
            <a:pPr>
              <a:lnSpc>
                <a:spcPct val="115000"/>
              </a:lnSpc>
              <a:buFont typeface="Arial" pitchFamily="34" charset="0"/>
              <a:buChar char="•"/>
            </a:pPr>
            <a:r>
              <a:rPr lang="en-US" altLang="en-US" sz="1200">
                <a:solidFill>
                  <a:srgbClr val="000000"/>
                </a:solidFill>
                <a:latin typeface="Arial" pitchFamily="34" charset="0"/>
                <a:ea typeface="Calibri" pitchFamily="34" charset="0"/>
                <a:sym typeface="Arial" pitchFamily="34" charset="0"/>
              </a:rPr>
              <a:t>Attend a convening in your area</a:t>
            </a:r>
          </a:p>
          <a:p>
            <a:pPr>
              <a:lnSpc>
                <a:spcPct val="115000"/>
              </a:lnSpc>
              <a:buFont typeface="Arial" pitchFamily="34" charset="0"/>
              <a:buChar char="•"/>
            </a:pPr>
            <a:r>
              <a:rPr lang="en-US" altLang="en-US" sz="1200">
                <a:solidFill>
                  <a:srgbClr val="000000"/>
                </a:solidFill>
                <a:latin typeface="Arial" pitchFamily="34" charset="0"/>
                <a:ea typeface="Calibri" pitchFamily="34" charset="0"/>
                <a:sym typeface="Arial" pitchFamily="34" charset="0"/>
              </a:rPr>
              <a:t>See CFPB survey results on what’s working </a:t>
            </a:r>
          </a:p>
        </p:txBody>
      </p:sp>
      <p:pic>
        <p:nvPicPr>
          <p:cNvPr id="40967" name="Picture 13" descr="FinEx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4275" y="3436938"/>
            <a:ext cx="17684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15"/>
          <p:cNvSpPr txBox="1">
            <a:spLocks noChangeArrowheads="1"/>
          </p:cNvSpPr>
          <p:nvPr/>
        </p:nvSpPr>
        <p:spPr bwMode="auto">
          <a:xfrm>
            <a:off x="552450" y="1189038"/>
            <a:ext cx="2133600" cy="2308225"/>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n-US" altLang="en-US" sz="1200" b="1">
                <a:solidFill>
                  <a:srgbClr val="000000"/>
                </a:solidFill>
                <a:latin typeface="Arial" pitchFamily="34" charset="0"/>
                <a:ea typeface="ヒラギノ角ゴ ProN W3"/>
                <a:sym typeface="Arial" pitchFamily="34" charset="0"/>
              </a:rPr>
              <a:t>CFPB FinEx</a:t>
            </a:r>
            <a:r>
              <a:rPr lang="en-US" altLang="en-US" sz="1200">
                <a:solidFill>
                  <a:srgbClr val="000000"/>
                </a:solidFill>
                <a:latin typeface="Arial" pitchFamily="34" charset="0"/>
                <a:ea typeface="ヒラギノ角ゴ ProN W3"/>
                <a:sym typeface="Arial" pitchFamily="34" charset="0"/>
              </a:rPr>
              <a:t>: an online and in-person opportunity to access CPFB tools and resources, and connect with the CPFB and your peers engaged in financial education.   </a:t>
            </a:r>
          </a:p>
          <a:p>
            <a:endParaRPr lang="en-US" altLang="en-US" sz="1200">
              <a:solidFill>
                <a:srgbClr val="000000"/>
              </a:solidFill>
              <a:latin typeface="Arial" pitchFamily="34" charset="0"/>
              <a:ea typeface="ヒラギノ角ゴ ProN W3"/>
              <a:sym typeface="Arial" pitchFamily="34" charset="0"/>
            </a:endParaRPr>
          </a:p>
          <a:p>
            <a:r>
              <a:rPr lang="en-US" altLang="en-US" sz="1200">
                <a:solidFill>
                  <a:srgbClr val="000000"/>
                </a:solidFill>
                <a:latin typeface="Arial" pitchFamily="34" charset="0"/>
                <a:ea typeface="ヒラギノ角ゴ ProN W3"/>
                <a:sym typeface="Arial" pitchFamily="34" charset="0"/>
              </a:rPr>
              <a:t>Our goal is to help you improve the financial well-being of the people you serve.</a:t>
            </a:r>
          </a:p>
        </p:txBody>
      </p:sp>
      <p:sp>
        <p:nvSpPr>
          <p:cNvPr id="40969" name="TextBox 7"/>
          <p:cNvSpPr txBox="1">
            <a:spLocks noChangeArrowheads="1"/>
          </p:cNvSpPr>
          <p:nvPr/>
        </p:nvSpPr>
        <p:spPr bwMode="auto">
          <a:xfrm>
            <a:off x="3243263" y="6354763"/>
            <a:ext cx="5100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n-US" altLang="en-US" b="1">
                <a:solidFill>
                  <a:srgbClr val="000000"/>
                </a:solidFill>
                <a:latin typeface="Arial" pitchFamily="34" charset="0"/>
                <a:ea typeface="ヒラギノ角ゴ ProN W3"/>
                <a:cs typeface="ヒラギノ角ゴ ProN W3"/>
                <a:sym typeface="Arial" pitchFamily="34" charset="0"/>
              </a:rPr>
              <a:t>To sign up, email CFPB_FinEx@cfpb.gov</a:t>
            </a:r>
          </a:p>
        </p:txBody>
      </p:sp>
      <p:sp>
        <p:nvSpPr>
          <p:cNvPr id="40970" name="Footer Placeholder 4"/>
          <p:cNvSpPr>
            <a:spLocks noGrp="1"/>
          </p:cNvSpPr>
          <p:nvPr>
            <p:ph type="ftr" sz="quarter" idx="4294967295"/>
          </p:nvPr>
        </p:nvSpPr>
        <p:spPr bwMode="auto">
          <a:xfrm>
            <a:off x="5694363" y="6173788"/>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Georgia" pitchFamily="18" charset="0"/>
              </a:defRPr>
            </a:lvl1pPr>
            <a:lvl2pPr marL="742950" indent="-285750" defTabSz="457200">
              <a:defRPr>
                <a:solidFill>
                  <a:schemeClr val="tx1"/>
                </a:solidFill>
                <a:latin typeface="Georgia" pitchFamily="18" charset="0"/>
              </a:defRPr>
            </a:lvl2pPr>
            <a:lvl3pPr marL="1143000" indent="-228600" defTabSz="457200">
              <a:defRPr>
                <a:solidFill>
                  <a:schemeClr val="tx1"/>
                </a:solidFill>
                <a:latin typeface="Georgia" pitchFamily="18" charset="0"/>
              </a:defRPr>
            </a:lvl3pPr>
            <a:lvl4pPr marL="1600200" indent="-228600" defTabSz="457200">
              <a:defRPr>
                <a:solidFill>
                  <a:schemeClr val="tx1"/>
                </a:solidFill>
                <a:latin typeface="Georgia" pitchFamily="18" charset="0"/>
              </a:defRPr>
            </a:lvl4pPr>
            <a:lvl5pPr marL="2057400" indent="-228600" defTabSz="4572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fld id="{ED4EF488-E250-4735-9820-80B2DE52A423}" type="slidenum">
              <a:rPr lang="en-US" altLang="en-US" smtClean="0">
                <a:solidFill>
                  <a:srgbClr val="8A8B8C"/>
                </a:solidFill>
                <a:latin typeface="Arial" pitchFamily="34" charset="0"/>
                <a:cs typeface="Arial" pitchFamily="34" charset="0"/>
              </a:rPr>
              <a:pPr/>
              <a:t>29</a:t>
            </a:fld>
            <a:endParaRPr lang="en-US" altLang="en-US">
              <a:solidFill>
                <a:srgbClr val="8A8B8C"/>
              </a:solidFill>
              <a:latin typeface="Arial" pitchFamily="34" charset="0"/>
              <a:cs typeface="Arial" pitchFamily="34" charset="0"/>
            </a:endParaRPr>
          </a:p>
        </p:txBody>
      </p:sp>
    </p:spTree>
    <p:extLst>
      <p:ext uri="{BB962C8B-B14F-4D97-AF65-F5344CB8AC3E}">
        <p14:creationId xmlns:p14="http://schemas.microsoft.com/office/powerpoint/2010/main" val="364562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CFPB representatives</a:t>
            </a:r>
          </a:p>
        </p:txBody>
      </p:sp>
      <p:sp>
        <p:nvSpPr>
          <p:cNvPr id="3" name="Content Placeholder 2"/>
          <p:cNvSpPr>
            <a:spLocks noGrp="1"/>
          </p:cNvSpPr>
          <p:nvPr>
            <p:ph sz="half" idx="1"/>
          </p:nvPr>
        </p:nvSpPr>
        <p:spPr/>
        <p:txBody>
          <a:bodyPr/>
          <a:lstStyle/>
          <a:p>
            <a:pPr marL="0" indent="0" algn="ctr">
              <a:buNone/>
            </a:pPr>
            <a:endParaRPr lang="en-US" sz="2800" b="1" dirty="0"/>
          </a:p>
          <a:p>
            <a:pPr marL="0" indent="0" algn="ctr">
              <a:buNone/>
            </a:pPr>
            <a:r>
              <a:rPr lang="en-US" sz="2800" b="1" dirty="0"/>
              <a:t>Jenefer Duane </a:t>
            </a:r>
          </a:p>
          <a:p>
            <a:pPr marL="0" indent="0" algn="ctr">
              <a:buNone/>
            </a:pPr>
            <a:r>
              <a:rPr lang="en-US" b="1" dirty="0"/>
              <a:t>Senior Program Analyst</a:t>
            </a:r>
          </a:p>
          <a:p>
            <a:pPr marL="0" indent="0" algn="ctr">
              <a:buNone/>
            </a:pPr>
            <a:r>
              <a:rPr lang="en-US" b="1" dirty="0"/>
              <a:t>Office for Older Americans</a:t>
            </a:r>
          </a:p>
          <a:p>
            <a:pPr marL="0" indent="0">
              <a:buNone/>
            </a:pPr>
            <a:endParaRPr lang="en-US" dirty="0"/>
          </a:p>
          <a:p>
            <a:pPr marL="0" indent="0" algn="ctr">
              <a:buNone/>
            </a:pPr>
            <a:r>
              <a:rPr lang="en-US" sz="2800" b="1" dirty="0"/>
              <a:t>Tami Sieckman</a:t>
            </a:r>
          </a:p>
          <a:p>
            <a:pPr marL="0" indent="0" algn="ctr">
              <a:buNone/>
            </a:pPr>
            <a:r>
              <a:rPr lang="en-US" b="1" dirty="0"/>
              <a:t>Outreach Coordinator</a:t>
            </a:r>
          </a:p>
          <a:p>
            <a:pPr marL="0" indent="0" algn="ctr">
              <a:buNone/>
            </a:pPr>
            <a:r>
              <a:rPr lang="en-US" b="1" dirty="0"/>
              <a:t>Office for Older Americans</a:t>
            </a:r>
          </a:p>
          <a:p>
            <a:endParaRPr lang="en-US" dirty="0"/>
          </a:p>
        </p:txBody>
      </p:sp>
      <p:sp>
        <p:nvSpPr>
          <p:cNvPr id="5" name="TextBox 4"/>
          <p:cNvSpPr txBox="1"/>
          <p:nvPr/>
        </p:nvSpPr>
        <p:spPr>
          <a:xfrm>
            <a:off x="8382000" y="6216134"/>
            <a:ext cx="312906" cy="369332"/>
          </a:xfrm>
          <a:prstGeom prst="rect">
            <a:avLst/>
          </a:prstGeom>
          <a:noFill/>
        </p:spPr>
        <p:txBody>
          <a:bodyPr wrap="none" rtlCol="0">
            <a:spAutoFit/>
          </a:bodyPr>
          <a:lstStyle/>
          <a:p>
            <a:fld id="{FCE399CA-50BB-4C38-9444-066D44893335}" type="slidenum">
              <a:rPr lang="en-US" smtClean="0"/>
              <a:t>3</a:t>
            </a:fld>
            <a:endParaRPr lang="en-US" dirty="0"/>
          </a:p>
        </p:txBody>
      </p:sp>
    </p:spTree>
    <p:extLst>
      <p:ext uri="{BB962C8B-B14F-4D97-AF65-F5344CB8AC3E}">
        <p14:creationId xmlns:p14="http://schemas.microsoft.com/office/powerpoint/2010/main" val="78772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Education</a:t>
            </a:r>
          </a:p>
        </p:txBody>
      </p:sp>
      <p:sp>
        <p:nvSpPr>
          <p:cNvPr id="3" name="Subtitle 2"/>
          <p:cNvSpPr>
            <a:spLocks noGrp="1"/>
          </p:cNvSpPr>
          <p:nvPr>
            <p:ph type="subTitle" idx="1"/>
          </p:nvPr>
        </p:nvSpPr>
        <p:spPr>
          <a:xfrm>
            <a:off x="903112" y="3202725"/>
            <a:ext cx="7309555" cy="634842"/>
          </a:xfrm>
        </p:spPr>
        <p:txBody>
          <a:bodyPr/>
          <a:lstStyle/>
          <a:p>
            <a:r>
              <a:rPr lang="en-US" sz="3000" dirty="0"/>
              <a:t>Resources for Newcomers</a:t>
            </a:r>
          </a:p>
        </p:txBody>
      </p:sp>
    </p:spTree>
    <p:extLst>
      <p:ext uri="{BB962C8B-B14F-4D97-AF65-F5344CB8AC3E}">
        <p14:creationId xmlns:p14="http://schemas.microsoft.com/office/powerpoint/2010/main" val="2806390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Remittance transfer rule</a:t>
            </a:r>
          </a:p>
        </p:txBody>
      </p:sp>
      <p:pic>
        <p:nvPicPr>
          <p:cNvPr id="4098" name="Picture 2"/>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a:stretch/>
        </p:blipFill>
        <p:spPr bwMode="auto">
          <a:xfrm>
            <a:off x="533400" y="1466169"/>
            <a:ext cx="3364992" cy="4401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216134"/>
            <a:ext cx="312906" cy="369332"/>
          </a:xfrm>
          <a:prstGeom prst="rect">
            <a:avLst/>
          </a:prstGeom>
          <a:noFill/>
        </p:spPr>
        <p:txBody>
          <a:bodyPr wrap="none" rtlCol="0">
            <a:spAutoFit/>
          </a:bodyPr>
          <a:lstStyle/>
          <a:p>
            <a:fld id="{FCE399CA-50BB-4C38-9444-066D44893335}" type="slidenum">
              <a:rPr lang="en-US" smtClean="0"/>
              <a:t>31</a:t>
            </a:fld>
            <a:endParaRPr lang="en-US" dirty="0"/>
          </a:p>
        </p:txBody>
      </p:sp>
      <p:sp>
        <p:nvSpPr>
          <p:cNvPr id="9" name="Rectangle 8"/>
          <p:cNvSpPr/>
          <p:nvPr/>
        </p:nvSpPr>
        <p:spPr>
          <a:xfrm>
            <a:off x="4343400" y="1295400"/>
            <a:ext cx="4038600" cy="506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0" fontAlgn="base" hangingPunct="0">
              <a:lnSpc>
                <a:spcPts val="2600"/>
              </a:lnSpc>
              <a:spcBef>
                <a:spcPts val="1000"/>
              </a:spcBef>
              <a:spcAft>
                <a:spcPct val="0"/>
              </a:spcAft>
              <a:buClr>
                <a:srgbClr val="299D37"/>
              </a:buClr>
            </a:pPr>
            <a:r>
              <a:rPr lang="en-US" dirty="0">
                <a:solidFill>
                  <a:srgbClr val="101820"/>
                </a:solidFill>
                <a:latin typeface="Georgia" panose="02040502050405020303" pitchFamily="18" charset="0"/>
                <a:cs typeface="EucrosiaUPC" panose="02020603050405020304" pitchFamily="18" charset="-34"/>
              </a:rPr>
              <a:t>To help </a:t>
            </a:r>
            <a:r>
              <a:rPr lang="en-US" dirty="0">
                <a:latin typeface="Georgia" panose="02040502050405020303" pitchFamily="18" charset="0"/>
                <a:cs typeface="EucrosiaUPC" panose="02020603050405020304" pitchFamily="18" charset="-34"/>
              </a:rPr>
              <a:t>consumers who sends money out of the US:</a:t>
            </a:r>
          </a:p>
          <a:p>
            <a:pPr marL="342900" indent="-346075" defTabSz="457200" eaLnBrk="0" fontAlgn="base" hangingPunct="0">
              <a:lnSpc>
                <a:spcPts val="2600"/>
              </a:lnSpc>
              <a:spcBef>
                <a:spcPts val="1000"/>
              </a:spcBef>
              <a:spcAft>
                <a:spcPct val="0"/>
              </a:spcAft>
              <a:buClr>
                <a:srgbClr val="299D37"/>
              </a:buClr>
              <a:buFont typeface="Wingdings" pitchFamily="2" charset="2"/>
              <a:buChar char="§"/>
            </a:pPr>
            <a:r>
              <a:rPr lang="en-US" dirty="0">
                <a:solidFill>
                  <a:srgbClr val="101820"/>
                </a:solidFill>
                <a:latin typeface="Georgia" panose="02040502050405020303" pitchFamily="18" charset="0"/>
                <a:cs typeface="EucrosiaUPC" panose="02020603050405020304" pitchFamily="18" charset="-34"/>
              </a:rPr>
              <a:t>Informational materials</a:t>
            </a:r>
          </a:p>
          <a:p>
            <a:pPr marL="342900" indent="-346075" defTabSz="457200" eaLnBrk="0" fontAlgn="base" hangingPunct="0">
              <a:lnSpc>
                <a:spcPts val="2600"/>
              </a:lnSpc>
              <a:spcBef>
                <a:spcPts val="1000"/>
              </a:spcBef>
              <a:spcAft>
                <a:spcPct val="0"/>
              </a:spcAft>
              <a:buClr>
                <a:srgbClr val="299D37"/>
              </a:buClr>
              <a:buFont typeface="Wingdings" pitchFamily="2" charset="2"/>
              <a:buChar char="§"/>
            </a:pPr>
            <a:r>
              <a:rPr lang="en-US" dirty="0">
                <a:solidFill>
                  <a:srgbClr val="101820"/>
                </a:solidFill>
                <a:latin typeface="Georgia" panose="02040502050405020303" pitchFamily="18" charset="0"/>
                <a:cs typeface="EucrosiaUPC" panose="02020603050405020304" pitchFamily="18" charset="-34"/>
              </a:rPr>
              <a:t>Consumer summary of the rule</a:t>
            </a:r>
          </a:p>
          <a:p>
            <a:pPr marL="342900" indent="-346075" defTabSz="457200" eaLnBrk="0" fontAlgn="base" hangingPunct="0">
              <a:lnSpc>
                <a:spcPts val="2600"/>
              </a:lnSpc>
              <a:spcBef>
                <a:spcPts val="1000"/>
              </a:spcBef>
              <a:spcAft>
                <a:spcPct val="0"/>
              </a:spcAft>
              <a:buClr>
                <a:srgbClr val="299D37"/>
              </a:buClr>
              <a:buFont typeface="Wingdings" pitchFamily="2" charset="2"/>
              <a:buChar char="§"/>
            </a:pPr>
            <a:r>
              <a:rPr lang="en-US" dirty="0">
                <a:solidFill>
                  <a:srgbClr val="101820"/>
                </a:solidFill>
                <a:latin typeface="Georgia" panose="02040502050405020303" pitchFamily="18" charset="0"/>
                <a:cs typeface="EucrosiaUPC" panose="02020603050405020304" pitchFamily="18" charset="-34"/>
              </a:rPr>
              <a:t>Fact sheet about the rule</a:t>
            </a:r>
          </a:p>
          <a:p>
            <a:pPr marL="342900" indent="-346075" defTabSz="457200" eaLnBrk="0" fontAlgn="base" hangingPunct="0">
              <a:lnSpc>
                <a:spcPts val="2600"/>
              </a:lnSpc>
              <a:spcBef>
                <a:spcPts val="1000"/>
              </a:spcBef>
              <a:spcAft>
                <a:spcPct val="0"/>
              </a:spcAft>
              <a:buClr>
                <a:srgbClr val="299D37"/>
              </a:buClr>
              <a:buFont typeface="Wingdings" pitchFamily="2" charset="2"/>
              <a:buChar char="§"/>
            </a:pPr>
            <a:r>
              <a:rPr lang="en-US" dirty="0">
                <a:solidFill>
                  <a:srgbClr val="101820"/>
                </a:solidFill>
                <a:latin typeface="Georgia" panose="02040502050405020303" pitchFamily="18" charset="0"/>
                <a:cs typeface="EucrosiaUPC" panose="02020603050405020304" pitchFamily="18" charset="-34"/>
              </a:rPr>
              <a:t>Q&amp;As on money transfers in Ask CFPB</a:t>
            </a:r>
          </a:p>
        </p:txBody>
      </p:sp>
    </p:spTree>
    <p:extLst>
      <p:ext uri="{BB962C8B-B14F-4D97-AF65-F5344CB8AC3E}">
        <p14:creationId xmlns:p14="http://schemas.microsoft.com/office/powerpoint/2010/main" val="414368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CFPB en </a:t>
            </a:r>
            <a:r>
              <a:rPr lang="en-US" dirty="0" err="1"/>
              <a:t>Español</a:t>
            </a:r>
            <a:endParaRPr lang="en-US" dirty="0"/>
          </a:p>
        </p:txBody>
      </p:sp>
      <p:sp>
        <p:nvSpPr>
          <p:cNvPr id="6" name="TextBox 5"/>
          <p:cNvSpPr txBox="1"/>
          <p:nvPr/>
        </p:nvSpPr>
        <p:spPr>
          <a:xfrm>
            <a:off x="6019799" y="1171575"/>
            <a:ext cx="2865837" cy="369332"/>
          </a:xfrm>
          <a:prstGeom prst="rect">
            <a:avLst/>
          </a:prstGeom>
          <a:noFill/>
        </p:spPr>
        <p:txBody>
          <a:bodyPr wrap="square" rtlCol="0">
            <a:spAutoFit/>
          </a:bodyPr>
          <a:lstStyle/>
          <a:p>
            <a:pPr defTabSz="457200"/>
            <a:r>
              <a:rPr lang="en-US" dirty="0">
                <a:solidFill>
                  <a:srgbClr val="101820"/>
                </a:solidFill>
                <a:hlinkClick r:id="rId3"/>
              </a:rPr>
              <a:t>consumerfinance.gov/</a:t>
            </a:r>
            <a:r>
              <a:rPr lang="en-US" dirty="0" err="1">
                <a:solidFill>
                  <a:srgbClr val="101820"/>
                </a:solidFill>
                <a:hlinkClick r:id="rId3"/>
              </a:rPr>
              <a:t>es</a:t>
            </a:r>
            <a:endParaRPr lang="en-US" dirty="0">
              <a:solidFill>
                <a:srgbClr val="101820"/>
              </a:solidFill>
            </a:endParaRPr>
          </a:p>
        </p:txBody>
      </p:sp>
      <p:sp>
        <p:nvSpPr>
          <p:cNvPr id="7" name="TextBox 6"/>
          <p:cNvSpPr txBox="1"/>
          <p:nvPr/>
        </p:nvSpPr>
        <p:spPr>
          <a:xfrm>
            <a:off x="8382000" y="6216134"/>
            <a:ext cx="312906" cy="369332"/>
          </a:xfrm>
          <a:prstGeom prst="rect">
            <a:avLst/>
          </a:prstGeom>
          <a:noFill/>
        </p:spPr>
        <p:txBody>
          <a:bodyPr wrap="none" rtlCol="0">
            <a:spAutoFit/>
          </a:bodyPr>
          <a:lstStyle/>
          <a:p>
            <a:fld id="{FCE399CA-50BB-4C38-9444-066D44893335}" type="slidenum">
              <a:rPr lang="en-US" smtClean="0"/>
              <a:t>32</a:t>
            </a:fld>
            <a:endParaRPr lang="en-US" dirty="0"/>
          </a:p>
        </p:txBody>
      </p:sp>
      <p:pic>
        <p:nvPicPr>
          <p:cNvPr id="717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5545" y="1752600"/>
            <a:ext cx="8520091" cy="398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24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Newcomers Guides to Managing Money	</a:t>
            </a:r>
          </a:p>
        </p:txBody>
      </p:sp>
      <p:sp>
        <p:nvSpPr>
          <p:cNvPr id="3" name="Content Placeholder 2"/>
          <p:cNvSpPr>
            <a:spLocks noGrp="1"/>
          </p:cNvSpPr>
          <p:nvPr>
            <p:ph sz="half" idx="1"/>
          </p:nvPr>
        </p:nvSpPr>
        <p:spPr>
          <a:xfrm>
            <a:off x="5861462" y="1961171"/>
            <a:ext cx="2593769" cy="3506609"/>
          </a:xfrm>
        </p:spPr>
        <p:txBody>
          <a:bodyPr>
            <a:normAutofit/>
          </a:bodyPr>
          <a:lstStyle/>
          <a:p>
            <a:pPr marL="349415" lvl="0" indent="-349415" defTabSz="465887">
              <a:lnSpc>
                <a:spcPct val="120000"/>
              </a:lnSpc>
              <a:spcBef>
                <a:spcPts val="0"/>
              </a:spcBef>
              <a:buClr>
                <a:srgbClr val="101820"/>
              </a:buClr>
              <a:buFont typeface="Arial" panose="020B0604020202020204" pitchFamily="34" charset="0"/>
              <a:buChar char="•"/>
              <a:defRPr/>
            </a:pPr>
            <a:r>
              <a:rPr lang="en-US" sz="1800" dirty="0">
                <a:solidFill>
                  <a:srgbClr val="101820"/>
                </a:solidFill>
              </a:rPr>
              <a:t>Provide recent</a:t>
            </a:r>
            <a:r>
              <a:rPr lang="en-US" sz="1800" dirty="0">
                <a:solidFill>
                  <a:srgbClr val="FF0000"/>
                </a:solidFill>
              </a:rPr>
              <a:t> </a:t>
            </a:r>
            <a:r>
              <a:rPr lang="en-US" sz="1800" dirty="0"/>
              <a:t>immigrants</a:t>
            </a:r>
            <a:r>
              <a:rPr lang="en-US" sz="1800" dirty="0">
                <a:solidFill>
                  <a:srgbClr val="FF0000"/>
                </a:solidFill>
              </a:rPr>
              <a:t> </a:t>
            </a:r>
            <a:r>
              <a:rPr lang="en-US" sz="1800" dirty="0">
                <a:solidFill>
                  <a:srgbClr val="101820"/>
                </a:solidFill>
              </a:rPr>
              <a:t>with straightforward information about basic money decisions. </a:t>
            </a:r>
          </a:p>
        </p:txBody>
      </p:sp>
      <p:sp>
        <p:nvSpPr>
          <p:cNvPr id="4" name="Slide Number Placeholder 3"/>
          <p:cNvSpPr>
            <a:spLocks noGrp="1"/>
          </p:cNvSpPr>
          <p:nvPr>
            <p:ph type="sldNum" sz="quarter" idx="4294967295"/>
          </p:nvPr>
        </p:nvSpPr>
        <p:spPr>
          <a:xfrm>
            <a:off x="8229600" y="6173788"/>
            <a:ext cx="457200" cy="365125"/>
          </a:xfrm>
          <a:prstGeom prst="rect">
            <a:avLst/>
          </a:prstGeom>
        </p:spPr>
        <p:txBody>
          <a:bodyPr/>
          <a:lstStyle/>
          <a:p>
            <a:fld id="{CD70CA13-E1DE-4977-840C-C465E150F4EF}" type="slidenum">
              <a:rPr lang="en-US" smtClean="0"/>
              <a:t>33</a:t>
            </a:fld>
            <a:endParaRPr lang="en-US" dirty="0"/>
          </a:p>
        </p:txBody>
      </p:sp>
      <p:sp>
        <p:nvSpPr>
          <p:cNvPr id="5" name="Rectangle 4"/>
          <p:cNvSpPr/>
          <p:nvPr/>
        </p:nvSpPr>
        <p:spPr>
          <a:xfrm>
            <a:off x="1143000" y="1066800"/>
            <a:ext cx="7543800" cy="646331"/>
          </a:xfrm>
          <a:prstGeom prst="rect">
            <a:avLst/>
          </a:prstGeom>
        </p:spPr>
        <p:txBody>
          <a:bodyPr wrap="square">
            <a:spAutoFit/>
          </a:bodyPr>
          <a:lstStyle/>
          <a:p>
            <a:pPr algn="r"/>
            <a:r>
              <a:rPr lang="en-US" u="sng" dirty="0">
                <a:hlinkClick r:id="rId3"/>
              </a:rPr>
              <a:t>http://www.consumerfinance.gov/about-us/blog/the-newcomers-guides-to-managing-money/</a:t>
            </a:r>
            <a:r>
              <a:rPr lang="en-US" u="sng" dirty="0"/>
              <a:t> </a:t>
            </a:r>
          </a:p>
        </p:txBody>
      </p:sp>
      <p:pic>
        <p:nvPicPr>
          <p:cNvPr id="8" name="Picture 2" descr="C:\Users\Correald\Documents\201507_cfpb_newcomers-guides-blo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462" y="1919185"/>
            <a:ext cx="5334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947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Education</a:t>
            </a:r>
          </a:p>
        </p:txBody>
      </p:sp>
      <p:sp>
        <p:nvSpPr>
          <p:cNvPr id="3" name="Subtitle 2"/>
          <p:cNvSpPr>
            <a:spLocks noGrp="1"/>
          </p:cNvSpPr>
          <p:nvPr>
            <p:ph type="subTitle" idx="1"/>
          </p:nvPr>
        </p:nvSpPr>
        <p:spPr>
          <a:xfrm>
            <a:off x="903112" y="3202725"/>
            <a:ext cx="7309555" cy="634842"/>
          </a:xfrm>
        </p:spPr>
        <p:txBody>
          <a:bodyPr/>
          <a:lstStyle/>
          <a:p>
            <a:r>
              <a:rPr lang="en-US" sz="3000" dirty="0"/>
              <a:t>Publications</a:t>
            </a:r>
          </a:p>
        </p:txBody>
      </p:sp>
    </p:spTree>
    <p:extLst>
      <p:ext uri="{BB962C8B-B14F-4D97-AF65-F5344CB8AC3E}">
        <p14:creationId xmlns:p14="http://schemas.microsoft.com/office/powerpoint/2010/main" val="274758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Publications	</a:t>
            </a:r>
          </a:p>
        </p:txBody>
      </p:sp>
      <p:sp>
        <p:nvSpPr>
          <p:cNvPr id="3" name="Content Placeholder 2"/>
          <p:cNvSpPr>
            <a:spLocks noGrp="1"/>
          </p:cNvSpPr>
          <p:nvPr>
            <p:ph sz="half" idx="1"/>
          </p:nvPr>
        </p:nvSpPr>
        <p:spPr>
          <a:xfrm>
            <a:off x="5940631" y="1676400"/>
            <a:ext cx="2593769" cy="3506609"/>
          </a:xfrm>
        </p:spPr>
        <p:txBody>
          <a:bodyPr>
            <a:normAutofit/>
          </a:bodyPr>
          <a:lstStyle/>
          <a:p>
            <a:r>
              <a:rPr lang="en-US" sz="1800" dirty="0"/>
              <a:t>The CFPB has free financial education materials in English and many other languages</a:t>
            </a:r>
          </a:p>
          <a:p>
            <a:r>
              <a:rPr lang="en-US" sz="1800" dirty="0"/>
              <a:t>Available for bulk ordering</a:t>
            </a:r>
          </a:p>
        </p:txBody>
      </p:sp>
      <p:sp>
        <p:nvSpPr>
          <p:cNvPr id="4" name="Slide Number Placeholder 3"/>
          <p:cNvSpPr>
            <a:spLocks noGrp="1"/>
          </p:cNvSpPr>
          <p:nvPr>
            <p:ph type="sldNum" sz="quarter" idx="4294967295"/>
          </p:nvPr>
        </p:nvSpPr>
        <p:spPr>
          <a:xfrm>
            <a:off x="8229600" y="6173788"/>
            <a:ext cx="457200" cy="365125"/>
          </a:xfrm>
          <a:prstGeom prst="rect">
            <a:avLst/>
          </a:prstGeom>
        </p:spPr>
        <p:txBody>
          <a:bodyPr/>
          <a:lstStyle/>
          <a:p>
            <a:fld id="{CD70CA13-E1DE-4977-840C-C465E150F4EF}" type="slidenum">
              <a:rPr lang="en-US" smtClean="0"/>
              <a:t>35</a:t>
            </a:fld>
            <a:endParaRPr lang="en-US" dirty="0"/>
          </a:p>
        </p:txBody>
      </p:sp>
      <p:sp>
        <p:nvSpPr>
          <p:cNvPr id="5" name="Rectangle 4"/>
          <p:cNvSpPr/>
          <p:nvPr/>
        </p:nvSpPr>
        <p:spPr>
          <a:xfrm>
            <a:off x="3194462" y="1066800"/>
            <a:ext cx="5492338" cy="369332"/>
          </a:xfrm>
          <a:prstGeom prst="rect">
            <a:avLst/>
          </a:prstGeom>
        </p:spPr>
        <p:txBody>
          <a:bodyPr wrap="square">
            <a:spAutoFit/>
          </a:bodyPr>
          <a:lstStyle/>
          <a:p>
            <a:pPr algn="r"/>
            <a:r>
              <a:rPr lang="en-US" u="sng" dirty="0">
                <a:hlinkClick r:id="rId3"/>
              </a:rPr>
              <a:t>http://promotions.usa.gov/cfpbpubs.html</a:t>
            </a:r>
            <a:endParaRPr lang="en-US" u="sng" dirty="0"/>
          </a:p>
        </p:txBody>
      </p:sp>
      <p:pic>
        <p:nvPicPr>
          <p:cNvPr id="113668" name="Picture 4" descr="Still from Know Before You Owe vide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1676400"/>
            <a:ext cx="51435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67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54038" y="274638"/>
            <a:ext cx="8035925" cy="742950"/>
          </a:xfrm>
        </p:spPr>
        <p:txBody>
          <a:bodyPr/>
          <a:lstStyle/>
          <a:p>
            <a:pPr eaLnBrk="1" hangingPunct="1"/>
            <a:r>
              <a:rPr lang="en-US" altLang="en-US" dirty="0"/>
              <a:t>Print resources on credit scores and reports</a:t>
            </a:r>
          </a:p>
        </p:txBody>
      </p:sp>
      <p:pic>
        <p:nvPicPr>
          <p:cNvPr id="3891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3345" y="1079450"/>
            <a:ext cx="2438400" cy="317262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891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3351527"/>
            <a:ext cx="2514600" cy="329854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0"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1124705"/>
            <a:ext cx="2362200" cy="3082109"/>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91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95499" y="3351527"/>
            <a:ext cx="2464085" cy="329854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9558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Score Company List</a:t>
            </a:r>
          </a:p>
        </p:txBody>
      </p:sp>
      <p:sp>
        <p:nvSpPr>
          <p:cNvPr id="3" name="Content Placeholder 2"/>
          <p:cNvSpPr>
            <a:spLocks noGrp="1"/>
          </p:cNvSpPr>
          <p:nvPr>
            <p:ph sz="half" idx="1"/>
          </p:nvPr>
        </p:nvSpPr>
        <p:spPr>
          <a:xfrm>
            <a:off x="457200" y="5410200"/>
            <a:ext cx="8133160" cy="685800"/>
          </a:xfrm>
        </p:spPr>
        <p:txBody>
          <a:bodyPr>
            <a:normAutofit fontScale="55000" lnSpcReduction="20000"/>
          </a:bodyPr>
          <a:lstStyle/>
          <a:p>
            <a:pPr marL="0" indent="0">
              <a:buNone/>
            </a:pPr>
            <a:r>
              <a:rPr lang="en-US" sz="1800" dirty="0"/>
              <a:t>https://www.consumerfinance.gov/about-us/blog/check-our-new-list-see-if-your-credit-card-offers-you-free-access-one-your-credit-scores/</a:t>
            </a:r>
          </a:p>
        </p:txBody>
      </p:sp>
      <p:sp>
        <p:nvSpPr>
          <p:cNvPr id="4" name="Footer Placeholder 3"/>
          <p:cNvSpPr>
            <a:spLocks noGrp="1"/>
          </p:cNvSpPr>
          <p:nvPr>
            <p:ph type="ftr" sz="quarter" idx="4294967295"/>
          </p:nvPr>
        </p:nvSpPr>
        <p:spPr>
          <a:xfrm>
            <a:off x="5694364" y="6173798"/>
            <a:ext cx="2895600" cy="365125"/>
          </a:xfrm>
          <a:prstGeom prst="rect">
            <a:avLst/>
          </a:prstGeom>
        </p:spPr>
        <p:txBody>
          <a:bodyPr/>
          <a:lstStyle/>
          <a:p>
            <a:pPr>
              <a:defRPr/>
            </a:pPr>
            <a:fld id="{3702BD42-7621-465B-A978-D77E1C27D8EC}" type="slidenum">
              <a:rPr lang="en-US" smtClean="0"/>
              <a:pPr>
                <a:defRPr/>
              </a:pPr>
              <a:t>37</a:t>
            </a:fld>
            <a:endParaRPr lang="en-US" dirty="0"/>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7179" y="1183481"/>
            <a:ext cx="3157280" cy="4145899"/>
          </a:xfrm>
          <a:prstGeom prst="rect">
            <a:avLst/>
          </a:prstGeom>
          <a:noFill/>
          <a:ln w="9525">
            <a:solidFill>
              <a:schemeClr val="tx1">
                <a:alpha val="7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1194481"/>
            <a:ext cx="3156725" cy="4134899"/>
          </a:xfrm>
          <a:prstGeom prst="rect">
            <a:avLst/>
          </a:prstGeom>
          <a:noFill/>
          <a:ln w="9525">
            <a:solidFill>
              <a:schemeClr val="tx1">
                <a:alpha val="7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65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315" y="304806"/>
            <a:ext cx="8036720" cy="743347"/>
          </a:xfrm>
        </p:spPr>
        <p:txBody>
          <a:bodyPr>
            <a:normAutofit/>
          </a:bodyPr>
          <a:lstStyle/>
          <a:p>
            <a:pPr lvl="0"/>
            <a:r>
              <a:rPr lang="en-US" dirty="0"/>
              <a:t>Financial Rules to Live By</a:t>
            </a:r>
            <a:endParaRPr lang="en-US" dirty="0">
              <a:solidFill>
                <a:srgbClr val="FF0000"/>
              </a:solidFill>
            </a:endParaRPr>
          </a:p>
        </p:txBody>
      </p:sp>
      <p:sp>
        <p:nvSpPr>
          <p:cNvPr id="4" name="Footer Placeholder 3"/>
          <p:cNvSpPr>
            <a:spLocks noGrp="1"/>
          </p:cNvSpPr>
          <p:nvPr>
            <p:ph type="ftr" sz="quarter" idx="4294967295"/>
          </p:nvPr>
        </p:nvSpPr>
        <p:spPr>
          <a:xfrm>
            <a:off x="5694760" y="6173794"/>
            <a:ext cx="2895600" cy="365125"/>
          </a:xfrm>
          <a:prstGeom prst="rect">
            <a:avLst/>
          </a:prstGeom>
        </p:spPr>
        <p:txBody>
          <a:bodyPr/>
          <a:lstStyle/>
          <a:p>
            <a:fld id="{022636EB-ADE8-A646-A11D-FED0A955D1AA}" type="slidenum">
              <a:rPr lang="en-US" smtClean="0">
                <a:solidFill>
                  <a:srgbClr val="101820">
                    <a:tint val="75000"/>
                  </a:srgbClr>
                </a:solidFill>
              </a:rPr>
              <a:pPr/>
              <a:t>38</a:t>
            </a:fld>
            <a:endParaRPr lang="en-US" dirty="0">
              <a:solidFill>
                <a:srgbClr val="101820">
                  <a:tint val="75000"/>
                </a:srgbClr>
              </a:solidFill>
            </a:endParaRPr>
          </a:p>
        </p:txBody>
      </p:sp>
      <p:sp>
        <p:nvSpPr>
          <p:cNvPr id="7" name="TextBox 6"/>
          <p:cNvSpPr txBox="1"/>
          <p:nvPr/>
        </p:nvSpPr>
        <p:spPr>
          <a:xfrm>
            <a:off x="4191000" y="1600200"/>
            <a:ext cx="4648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342900" indent="-346075" defTabSz="457200" eaLnBrk="0" hangingPunct="0">
              <a:lnSpc>
                <a:spcPts val="2600"/>
              </a:lnSpc>
              <a:spcBef>
                <a:spcPts val="1000"/>
              </a:spcBef>
              <a:buClr>
                <a:schemeClr val="tx2"/>
              </a:buClr>
              <a:buFont typeface="Wingdings" pitchFamily="2" charset="2"/>
              <a:buChar char="§"/>
              <a:defRPr sz="2000">
                <a:solidFill>
                  <a:schemeClr val="tx1"/>
                </a:solidFill>
                <a:latin typeface="Georgia" panose="02040502050405020303" pitchFamily="18" charset="0"/>
                <a:ea typeface="+mn-ea"/>
                <a:cs typeface="EucrosiaUPC" panose="02020603050405020304" pitchFamily="18" charset="-34"/>
              </a:defRPr>
            </a:lvl1pPr>
            <a:lvl2pPr marL="742950" lvl="1" indent="-285750" defTabSz="457200" eaLnBrk="0" hangingPunct="0">
              <a:spcBef>
                <a:spcPts val="1000"/>
              </a:spcBef>
              <a:buClr>
                <a:schemeClr val="tx2"/>
              </a:buClr>
              <a:buSzPct val="50000"/>
              <a:buFont typeface="Wingdings" pitchFamily="2" charset="2"/>
              <a:buChar char=""/>
              <a:defRPr sz="1800">
                <a:solidFill>
                  <a:schemeClr val="tx1"/>
                </a:solidFill>
                <a:latin typeface="+mn-lt"/>
                <a:ea typeface="+mn-ea"/>
              </a:defRPr>
            </a:lvl2pPr>
            <a:lvl3pPr marL="1143000" indent="-228600" defTabSz="457200" eaLnBrk="0" hangingPunct="0">
              <a:spcBef>
                <a:spcPts val="1000"/>
              </a:spcBef>
              <a:buFont typeface="Arial" pitchFamily="34" charset="0"/>
              <a:buChar char="•"/>
              <a:defRPr sz="1600">
                <a:solidFill>
                  <a:schemeClr val="tx1"/>
                </a:solidFill>
                <a:latin typeface="+mn-lt"/>
                <a:ea typeface="+mn-ea"/>
              </a:defRPr>
            </a:lvl3pPr>
            <a:lvl4pPr marL="1600200" indent="-228600" defTabSz="457200" eaLnBrk="0" hangingPunct="0">
              <a:spcBef>
                <a:spcPct val="20000"/>
              </a:spcBef>
              <a:buFont typeface="Arial" pitchFamily="34" charset="0"/>
              <a:buChar char="–"/>
              <a:defRPr sz="1800">
                <a:solidFill>
                  <a:schemeClr val="tx1"/>
                </a:solidFill>
                <a:latin typeface="+mn-lt"/>
                <a:ea typeface="+mn-ea"/>
              </a:defRPr>
            </a:lvl4pPr>
            <a:lvl5pPr marL="2057400" indent="-228600" defTabSz="457200" eaLnBrk="0" hangingPunct="0">
              <a:spcBef>
                <a:spcPct val="20000"/>
              </a:spcBef>
              <a:buFont typeface="Arial" pitchFamily="34" charset="0"/>
              <a:buChar char="»"/>
              <a:defRPr sz="1800">
                <a:solidFill>
                  <a:schemeClr val="tx1"/>
                </a:solidFill>
                <a:latin typeface="+mn-lt"/>
                <a:ea typeface="+mn-ea"/>
              </a:defRPr>
            </a:lvl5pPr>
            <a:lvl6pPr marL="2514600" indent="-228600" defTabSz="457200">
              <a:spcBef>
                <a:spcPct val="20000"/>
              </a:spcBef>
              <a:buFont typeface="Arial"/>
              <a:buChar char="•"/>
              <a:defRPr sz="1800">
                <a:solidFill>
                  <a:schemeClr val="tx1"/>
                </a:solidFill>
                <a:latin typeface="+mn-lt"/>
                <a:ea typeface="+mn-ea"/>
              </a:defRPr>
            </a:lvl6pPr>
            <a:lvl7pPr marL="2971800" indent="-228600" defTabSz="457200">
              <a:spcBef>
                <a:spcPct val="20000"/>
              </a:spcBef>
              <a:buFont typeface="Arial"/>
              <a:buChar char="•"/>
              <a:defRPr sz="1800">
                <a:solidFill>
                  <a:schemeClr val="tx1"/>
                </a:solidFill>
                <a:latin typeface="+mn-lt"/>
                <a:ea typeface="+mn-ea"/>
              </a:defRPr>
            </a:lvl7pPr>
            <a:lvl8pPr marL="3429000" indent="-228600" defTabSz="457200">
              <a:spcBef>
                <a:spcPct val="20000"/>
              </a:spcBef>
              <a:buFont typeface="Arial"/>
              <a:buChar char="•"/>
              <a:defRPr sz="1800">
                <a:solidFill>
                  <a:schemeClr val="tx1"/>
                </a:solidFill>
                <a:latin typeface="+mn-lt"/>
                <a:ea typeface="+mn-ea"/>
              </a:defRPr>
            </a:lvl8pPr>
            <a:lvl9pPr marL="3886200" indent="-228600" defTabSz="457200">
              <a:spcBef>
                <a:spcPct val="20000"/>
              </a:spcBef>
              <a:buFont typeface="Arial"/>
              <a:buChar char="•"/>
              <a:defRPr sz="1800">
                <a:solidFill>
                  <a:schemeClr val="tx1"/>
                </a:solidFill>
                <a:latin typeface="+mn-lt"/>
                <a:ea typeface="+mn-ea"/>
              </a:defRPr>
            </a:lvl9pPr>
          </a:lstStyle>
          <a:p>
            <a:pPr indent="-342900">
              <a:lnSpc>
                <a:spcPts val="2000"/>
              </a:lnSpc>
            </a:pPr>
            <a:r>
              <a:rPr lang="en-US" sz="1300" dirty="0"/>
              <a:t>Many consumers know about common financial rules of thumb. </a:t>
            </a:r>
          </a:p>
          <a:p>
            <a:pPr lvl="0">
              <a:lnSpc>
                <a:spcPts val="2000"/>
              </a:lnSpc>
            </a:pPr>
            <a:r>
              <a:rPr lang="en-US" sz="1300" dirty="0"/>
              <a:t>Many are frustrated by what they see as unrealistic goals stated in common rules, as they struggle with competing priorities across their financial lives. </a:t>
            </a:r>
          </a:p>
          <a:p>
            <a:pPr lvl="0">
              <a:lnSpc>
                <a:spcPts val="2000"/>
              </a:lnSpc>
            </a:pPr>
            <a:r>
              <a:rPr lang="en-US" sz="1300" dirty="0"/>
              <a:t>There is a sense that financial rules cannot be applied equally to all people in all circumstances.  </a:t>
            </a:r>
          </a:p>
          <a:p>
            <a:pPr lvl="0">
              <a:lnSpc>
                <a:spcPts val="2000"/>
              </a:lnSpc>
            </a:pPr>
            <a:r>
              <a:rPr lang="en-US" sz="1300" dirty="0"/>
              <a:t>Many commonly held rules are too broad or ill-defined to offer clear guidance to everyone.</a:t>
            </a:r>
          </a:p>
          <a:p>
            <a:pPr>
              <a:lnSpc>
                <a:spcPts val="2000"/>
              </a:lnSpc>
            </a:pPr>
            <a:r>
              <a:rPr lang="en-US" sz="1300" dirty="0"/>
              <a:t>A promising strategy is to help consumers develop their own financial rules of thumb customized to their personal situation -- “</a:t>
            </a:r>
            <a:r>
              <a:rPr lang="en-US" sz="1300" b="1" dirty="0"/>
              <a:t>financial rules to live by</a:t>
            </a:r>
            <a:r>
              <a:rPr lang="en-US" sz="1300" dirty="0"/>
              <a:t>.”</a:t>
            </a:r>
          </a:p>
        </p:txBody>
      </p:sp>
      <p:pic>
        <p:nvPicPr>
          <p:cNvPr id="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3" y="1489841"/>
            <a:ext cx="2971797" cy="381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38400" y="6324600"/>
            <a:ext cx="6248400" cy="338554"/>
          </a:xfrm>
          <a:prstGeom prst="rect">
            <a:avLst/>
          </a:prstGeom>
        </p:spPr>
        <p:txBody>
          <a:bodyPr wrap="square">
            <a:spAutoFit/>
          </a:bodyPr>
          <a:lstStyle/>
          <a:p>
            <a:pPr marL="0" indent="0">
              <a:lnSpc>
                <a:spcPct val="100000"/>
              </a:lnSpc>
              <a:buNone/>
            </a:pPr>
            <a:r>
              <a:rPr lang="en-US" sz="1600" dirty="0">
                <a:latin typeface="+mj-lt"/>
              </a:rPr>
              <a:t>Find it at </a:t>
            </a:r>
            <a:r>
              <a:rPr lang="en-US" sz="1600" u="sng" dirty="0">
                <a:latin typeface="+mj-lt"/>
                <a:hlinkClick r:id="rId4"/>
              </a:rPr>
              <a:t>consumerfinance.gov/adult-financial-education</a:t>
            </a:r>
            <a:r>
              <a:rPr lang="en-US" sz="1600" u="sng" dirty="0">
                <a:latin typeface="+mj-lt"/>
              </a:rPr>
              <a:t> </a:t>
            </a:r>
            <a:endParaRPr lang="en-US" sz="1600" dirty="0">
              <a:latin typeface="+mj-lt"/>
            </a:endParaRPr>
          </a:p>
        </p:txBody>
      </p:sp>
    </p:spTree>
    <p:extLst>
      <p:ext uri="{BB962C8B-B14F-4D97-AF65-F5344CB8AC3E}">
        <p14:creationId xmlns:p14="http://schemas.microsoft.com/office/powerpoint/2010/main" val="1997450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dirty="0"/>
              <a:t>Rules to Live By Consumer Worksheets</a:t>
            </a:r>
          </a:p>
        </p:txBody>
      </p:sp>
      <p:pic>
        <p:nvPicPr>
          <p:cNvPr id="5123" name="Picture 1"/>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28381" y="1383086"/>
            <a:ext cx="2698238" cy="35106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438400" y="6324600"/>
            <a:ext cx="6248400" cy="338554"/>
          </a:xfrm>
          <a:prstGeom prst="rect">
            <a:avLst/>
          </a:prstGeom>
        </p:spPr>
        <p:txBody>
          <a:bodyPr wrap="square">
            <a:spAutoFit/>
          </a:bodyPr>
          <a:lstStyle/>
          <a:p>
            <a:pPr marL="0" indent="0">
              <a:lnSpc>
                <a:spcPct val="100000"/>
              </a:lnSpc>
              <a:buNone/>
            </a:pPr>
            <a:r>
              <a:rPr lang="en-US" sz="1600" dirty="0">
                <a:latin typeface="+mj-lt"/>
              </a:rPr>
              <a:t>Find it at </a:t>
            </a:r>
            <a:r>
              <a:rPr lang="en-US" sz="1600" u="sng" dirty="0">
                <a:latin typeface="+mj-lt"/>
                <a:hlinkClick r:id="rId4"/>
              </a:rPr>
              <a:t>consumerfinance.gov/adult-financial-education</a:t>
            </a:r>
            <a:r>
              <a:rPr lang="en-US" sz="1600" u="sng" dirty="0">
                <a:latin typeface="+mj-lt"/>
              </a:rPr>
              <a:t> </a:t>
            </a:r>
            <a:endParaRPr lang="en-US" sz="1600" dirty="0">
              <a:latin typeface="+mj-lt"/>
            </a:endParaRPr>
          </a:p>
        </p:txBody>
      </p:sp>
      <p:pic>
        <p:nvPicPr>
          <p:cNvPr id="6"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2760" y="1954060"/>
            <a:ext cx="2709799" cy="3489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76094" y="2456248"/>
            <a:ext cx="2507708" cy="33394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99967" y="2907576"/>
            <a:ext cx="2590394" cy="34170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8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we’ll cover</a:t>
            </a:r>
          </a:p>
        </p:txBody>
      </p:sp>
      <p:sp>
        <p:nvSpPr>
          <p:cNvPr id="3" name="Content Placeholder 2"/>
          <p:cNvSpPr>
            <a:spLocks noGrp="1"/>
          </p:cNvSpPr>
          <p:nvPr>
            <p:ph sz="half" idx="1"/>
          </p:nvPr>
        </p:nvSpPr>
        <p:spPr/>
        <p:txBody>
          <a:bodyPr/>
          <a:lstStyle/>
          <a:p>
            <a:r>
              <a:rPr lang="en-US" dirty="0"/>
              <a:t>Background on the CFPB – who we are? </a:t>
            </a:r>
            <a:endParaRPr lang="en-US" strike="sngStrike" dirty="0"/>
          </a:p>
          <a:p>
            <a:r>
              <a:rPr lang="en-US" dirty="0"/>
              <a:t>Financial education tools and resources</a:t>
            </a:r>
          </a:p>
          <a:p>
            <a:r>
              <a:rPr lang="en-US" dirty="0"/>
              <a:t>Hearing from consumers</a:t>
            </a:r>
          </a:p>
          <a:p>
            <a:r>
              <a:rPr lang="en-US" dirty="0"/>
              <a:t>Overview of  the Office for Older Americans</a:t>
            </a:r>
          </a:p>
          <a:p>
            <a:endParaRPr lang="en-US" dirty="0"/>
          </a:p>
          <a:p>
            <a:endParaRPr lang="en-US" dirty="0"/>
          </a:p>
        </p:txBody>
      </p:sp>
      <p:sp>
        <p:nvSpPr>
          <p:cNvPr id="5" name="TextBox 4"/>
          <p:cNvSpPr txBox="1"/>
          <p:nvPr/>
        </p:nvSpPr>
        <p:spPr>
          <a:xfrm>
            <a:off x="8382000" y="6216134"/>
            <a:ext cx="312906" cy="369332"/>
          </a:xfrm>
          <a:prstGeom prst="rect">
            <a:avLst/>
          </a:prstGeom>
          <a:noFill/>
        </p:spPr>
        <p:txBody>
          <a:bodyPr wrap="none" rtlCol="0">
            <a:spAutoFit/>
          </a:bodyPr>
          <a:lstStyle/>
          <a:p>
            <a:fld id="{FCE399CA-50BB-4C38-9444-066D44893335}" type="slidenum">
              <a:rPr lang="en-US" smtClean="0"/>
              <a:t>4</a:t>
            </a:fld>
            <a:endParaRPr lang="en-US" dirty="0"/>
          </a:p>
        </p:txBody>
      </p:sp>
    </p:spTree>
    <p:extLst>
      <p:ext uri="{BB962C8B-B14F-4D97-AF65-F5344CB8AC3E}">
        <p14:creationId xmlns:p14="http://schemas.microsoft.com/office/powerpoint/2010/main" val="3405926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dirty="0"/>
              <a:t>Managing spending and credit resources</a:t>
            </a:r>
          </a:p>
        </p:txBody>
      </p:sp>
      <p:pic>
        <p:nvPicPr>
          <p:cNvPr id="2050" name="Picture 1"/>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09902" y="1573924"/>
            <a:ext cx="3451515" cy="44746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438400" y="6324600"/>
            <a:ext cx="6248400" cy="338554"/>
          </a:xfrm>
          <a:prstGeom prst="rect">
            <a:avLst/>
          </a:prstGeom>
        </p:spPr>
        <p:txBody>
          <a:bodyPr wrap="square">
            <a:spAutoFit/>
          </a:bodyPr>
          <a:lstStyle/>
          <a:p>
            <a:pPr marL="0" indent="0">
              <a:lnSpc>
                <a:spcPct val="100000"/>
              </a:lnSpc>
              <a:buNone/>
            </a:pPr>
            <a:r>
              <a:rPr lang="en-US" sz="1600" dirty="0">
                <a:latin typeface="+mj-lt"/>
              </a:rPr>
              <a:t>Find it at </a:t>
            </a:r>
            <a:r>
              <a:rPr lang="en-US" sz="1600" u="sng" dirty="0">
                <a:latin typeface="+mj-lt"/>
                <a:hlinkClick r:id="rId4"/>
              </a:rPr>
              <a:t>consumerfinance.gov/adult-financial-education</a:t>
            </a:r>
            <a:r>
              <a:rPr lang="en-US" sz="1600" u="sng" dirty="0">
                <a:latin typeface="+mj-lt"/>
              </a:rPr>
              <a:t> </a:t>
            </a:r>
            <a:endParaRPr lang="en-US" sz="1600" dirty="0">
              <a:latin typeface="+mj-lt"/>
            </a:endParaRPr>
          </a:p>
        </p:txBody>
      </p:sp>
      <p:pic>
        <p:nvPicPr>
          <p:cNvPr id="5"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7806" y="1579687"/>
            <a:ext cx="3584925" cy="44688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3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dirty="0"/>
              <a:t>Consumer worksheet on managing spending</a:t>
            </a:r>
          </a:p>
        </p:txBody>
      </p:sp>
      <p:sp>
        <p:nvSpPr>
          <p:cNvPr id="3" name="Rectangle 2"/>
          <p:cNvSpPr/>
          <p:nvPr/>
        </p:nvSpPr>
        <p:spPr>
          <a:xfrm>
            <a:off x="2438400" y="6324600"/>
            <a:ext cx="6248400" cy="338554"/>
          </a:xfrm>
          <a:prstGeom prst="rect">
            <a:avLst/>
          </a:prstGeom>
        </p:spPr>
        <p:txBody>
          <a:bodyPr wrap="square">
            <a:spAutoFit/>
          </a:bodyPr>
          <a:lstStyle/>
          <a:p>
            <a:pPr marL="0" indent="0">
              <a:lnSpc>
                <a:spcPct val="100000"/>
              </a:lnSpc>
              <a:buNone/>
            </a:pPr>
            <a:r>
              <a:rPr lang="en-US" sz="1600" dirty="0">
                <a:latin typeface="+mj-lt"/>
              </a:rPr>
              <a:t>Find it at </a:t>
            </a:r>
            <a:r>
              <a:rPr lang="en-US" sz="1600" u="sng" dirty="0">
                <a:latin typeface="+mj-lt"/>
                <a:hlinkClick r:id="rId3"/>
              </a:rPr>
              <a:t>consumerfinance.gov/adult-financial-education</a:t>
            </a:r>
            <a:r>
              <a:rPr lang="en-US" sz="1600" u="sng" dirty="0">
                <a:latin typeface="+mj-lt"/>
              </a:rPr>
              <a:t> </a:t>
            </a:r>
            <a:endParaRPr lang="en-US" sz="1600" dirty="0">
              <a:latin typeface="+mj-lt"/>
            </a:endParaRPr>
          </a:p>
        </p:txBody>
      </p:sp>
      <p:pic>
        <p:nvPicPr>
          <p:cNvPr id="1026"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1447801"/>
            <a:ext cx="3352800" cy="44282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1490803"/>
            <a:ext cx="3324538" cy="4385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4294967295"/>
          </p:nvPr>
        </p:nvSpPr>
        <p:spPr>
          <a:xfrm>
            <a:off x="5694761" y="617379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41</a:t>
            </a:fld>
            <a:endParaRPr lang="en-US" dirty="0"/>
          </a:p>
        </p:txBody>
      </p:sp>
    </p:spTree>
    <p:extLst>
      <p:ext uri="{BB962C8B-B14F-4D97-AF65-F5344CB8AC3E}">
        <p14:creationId xmlns:p14="http://schemas.microsoft.com/office/powerpoint/2010/main" val="846870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My New Money Goal worksheet</a:t>
            </a:r>
          </a:p>
        </p:txBody>
      </p:sp>
      <p:sp>
        <p:nvSpPr>
          <p:cNvPr id="4" name="Slide Number Placeholder 3"/>
          <p:cNvSpPr>
            <a:spLocks noGrp="1"/>
          </p:cNvSpPr>
          <p:nvPr>
            <p:ph type="sldNum" sz="quarter" idx="4294967295"/>
          </p:nvPr>
        </p:nvSpPr>
        <p:spPr>
          <a:xfrm>
            <a:off x="8610601" y="6352874"/>
            <a:ext cx="533400" cy="368601"/>
          </a:xfrm>
          <a:prstGeom prst="rect">
            <a:avLst/>
          </a:prstGeom>
        </p:spPr>
        <p:txBody>
          <a:bodyPr/>
          <a:lstStyle/>
          <a:p>
            <a:pPr fontAlgn="base">
              <a:spcBef>
                <a:spcPct val="0"/>
              </a:spcBef>
              <a:spcAft>
                <a:spcPct val="0"/>
              </a:spcAft>
              <a:defRPr/>
            </a:pPr>
            <a:fld id="{567412FE-6043-447B-ABC1-07D8873983BD}" type="slidenum">
              <a:rPr lang="en-US" sz="1200">
                <a:solidFill>
                  <a:srgbClr val="245D21"/>
                </a:solidFill>
                <a:ea typeface="ヒラギノ角ゴ ProN W3" pitchFamily="-109" charset="-128"/>
                <a:sym typeface="Arial" charset="0"/>
              </a:rPr>
              <a:pPr fontAlgn="base">
                <a:spcBef>
                  <a:spcPct val="0"/>
                </a:spcBef>
                <a:spcAft>
                  <a:spcPct val="0"/>
                </a:spcAft>
                <a:defRPr/>
              </a:pPr>
              <a:t>42</a:t>
            </a:fld>
            <a:endParaRPr lang="en-US" sz="1200" dirty="0">
              <a:solidFill>
                <a:srgbClr val="245D21"/>
              </a:solidFill>
              <a:ea typeface="ヒラギノ角ゴ ProN W3" pitchFamily="-109" charset="-128"/>
              <a:sym typeface="Arial" charset="0"/>
            </a:endParaRPr>
          </a:p>
        </p:txBody>
      </p:sp>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9765" y="1235238"/>
            <a:ext cx="3790035" cy="4860762"/>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92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Financial Well-Being</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17704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344" y="2748740"/>
            <a:ext cx="8044710" cy="3274000"/>
            <a:chOff x="0" y="1649242"/>
            <a:chExt cx="9143999" cy="3737316"/>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49242"/>
              <a:ext cx="9143999" cy="3737316"/>
            </a:xfrm>
            <a:prstGeom prst="rect">
              <a:avLst/>
            </a:prstGeom>
          </p:spPr>
        </p:pic>
        <p:sp>
          <p:nvSpPr>
            <p:cNvPr id="7" name="TextBox 6"/>
            <p:cNvSpPr txBox="1"/>
            <p:nvPr/>
          </p:nvSpPr>
          <p:spPr>
            <a:xfrm>
              <a:off x="786576" y="3214208"/>
              <a:ext cx="1958258" cy="307048"/>
            </a:xfrm>
            <a:prstGeom prst="rect">
              <a:avLst/>
            </a:prstGeom>
            <a:noFill/>
          </p:spPr>
          <p:txBody>
            <a:bodyPr wrap="square" rtlCol="0">
              <a:spAutoFit/>
            </a:bodyPr>
            <a:lstStyle/>
            <a:p>
              <a:pPr defTabSz="457054"/>
              <a:r>
                <a:rPr lang="en-US" dirty="0">
                  <a:solidFill>
                    <a:srgbClr val="101820"/>
                  </a:solidFill>
                  <a:latin typeface="Arial"/>
                  <a:cs typeface="Arial"/>
                </a:rPr>
                <a:t>Security</a:t>
              </a:r>
            </a:p>
          </p:txBody>
        </p:sp>
        <p:sp>
          <p:nvSpPr>
            <p:cNvPr id="8" name="TextBox 7"/>
            <p:cNvSpPr txBox="1"/>
            <p:nvPr/>
          </p:nvSpPr>
          <p:spPr>
            <a:xfrm>
              <a:off x="786574" y="4224346"/>
              <a:ext cx="2154903" cy="307048"/>
            </a:xfrm>
            <a:prstGeom prst="rect">
              <a:avLst/>
            </a:prstGeom>
            <a:noFill/>
          </p:spPr>
          <p:txBody>
            <a:bodyPr wrap="square" rtlCol="0">
              <a:spAutoFit/>
            </a:bodyPr>
            <a:lstStyle/>
            <a:p>
              <a:pPr defTabSz="457054"/>
              <a:r>
                <a:rPr lang="en-US" dirty="0">
                  <a:solidFill>
                    <a:srgbClr val="101820"/>
                  </a:solidFill>
                  <a:latin typeface="Arial"/>
                  <a:cs typeface="Arial"/>
                </a:rPr>
                <a:t>Freedom of choice</a:t>
              </a:r>
            </a:p>
          </p:txBody>
        </p:sp>
        <p:sp>
          <p:nvSpPr>
            <p:cNvPr id="9" name="TextBox 8"/>
            <p:cNvSpPr txBox="1"/>
            <p:nvPr/>
          </p:nvSpPr>
          <p:spPr>
            <a:xfrm>
              <a:off x="3392126" y="2042529"/>
              <a:ext cx="1958258" cy="307048"/>
            </a:xfrm>
            <a:prstGeom prst="rect">
              <a:avLst/>
            </a:prstGeom>
            <a:noFill/>
          </p:spPr>
          <p:txBody>
            <a:bodyPr wrap="square" rtlCol="0">
              <a:spAutoFit/>
            </a:bodyPr>
            <a:lstStyle/>
            <a:p>
              <a:pPr defTabSz="457054"/>
              <a:r>
                <a:rPr lang="en-US" dirty="0">
                  <a:solidFill>
                    <a:srgbClr val="101820"/>
                  </a:solidFill>
                  <a:latin typeface="Arial"/>
                  <a:cs typeface="Arial"/>
                </a:rPr>
                <a:t>Present</a:t>
              </a:r>
            </a:p>
          </p:txBody>
        </p:sp>
        <p:sp>
          <p:nvSpPr>
            <p:cNvPr id="10" name="TextBox 9"/>
            <p:cNvSpPr txBox="1"/>
            <p:nvPr/>
          </p:nvSpPr>
          <p:spPr>
            <a:xfrm>
              <a:off x="5989480" y="2042529"/>
              <a:ext cx="1958258" cy="307048"/>
            </a:xfrm>
            <a:prstGeom prst="rect">
              <a:avLst/>
            </a:prstGeom>
            <a:noFill/>
          </p:spPr>
          <p:txBody>
            <a:bodyPr wrap="square" rtlCol="0">
              <a:spAutoFit/>
            </a:bodyPr>
            <a:lstStyle/>
            <a:p>
              <a:pPr defTabSz="457054"/>
              <a:r>
                <a:rPr lang="en-US" dirty="0">
                  <a:solidFill>
                    <a:srgbClr val="101820"/>
                  </a:solidFill>
                  <a:latin typeface="Arial"/>
                  <a:cs typeface="Arial"/>
                </a:rPr>
                <a:t>Future</a:t>
              </a:r>
            </a:p>
          </p:txBody>
        </p:sp>
        <p:sp>
          <p:nvSpPr>
            <p:cNvPr id="11" name="TextBox 10"/>
            <p:cNvSpPr txBox="1"/>
            <p:nvPr/>
          </p:nvSpPr>
          <p:spPr>
            <a:xfrm>
              <a:off x="3392124" y="2979584"/>
              <a:ext cx="2081165" cy="614094"/>
            </a:xfrm>
            <a:prstGeom prst="rect">
              <a:avLst/>
            </a:prstGeom>
            <a:noFill/>
          </p:spPr>
          <p:txBody>
            <a:bodyPr wrap="square" rtlCol="0">
              <a:spAutoFit/>
            </a:bodyPr>
            <a:lstStyle/>
            <a:p>
              <a:pPr defTabSz="457054"/>
              <a:r>
                <a:rPr lang="en-US" sz="1400" dirty="0">
                  <a:solidFill>
                    <a:srgbClr val="101820"/>
                  </a:solidFill>
                  <a:latin typeface="Arial"/>
                  <a:cs typeface="Arial"/>
                </a:rPr>
                <a:t>Control over your</a:t>
              </a:r>
            </a:p>
            <a:p>
              <a:pPr defTabSz="457054"/>
              <a:r>
                <a:rPr lang="en-US" sz="1400" dirty="0">
                  <a:solidFill>
                    <a:srgbClr val="101820"/>
                  </a:solidFill>
                  <a:latin typeface="Arial"/>
                  <a:cs typeface="Arial"/>
                </a:rPr>
                <a:t>day-to-day, month-to-month finances</a:t>
              </a:r>
            </a:p>
          </p:txBody>
        </p:sp>
        <p:sp>
          <p:nvSpPr>
            <p:cNvPr id="12" name="TextBox 11"/>
            <p:cNvSpPr txBox="1"/>
            <p:nvPr/>
          </p:nvSpPr>
          <p:spPr>
            <a:xfrm>
              <a:off x="5989480" y="2979584"/>
              <a:ext cx="2081165" cy="434984"/>
            </a:xfrm>
            <a:prstGeom prst="rect">
              <a:avLst/>
            </a:prstGeom>
            <a:noFill/>
          </p:spPr>
          <p:txBody>
            <a:bodyPr wrap="square" rtlCol="0">
              <a:spAutoFit/>
            </a:bodyPr>
            <a:lstStyle/>
            <a:p>
              <a:pPr defTabSz="457054"/>
              <a:r>
                <a:rPr lang="en-US" sz="1400" dirty="0">
                  <a:solidFill>
                    <a:srgbClr val="101820"/>
                  </a:solidFill>
                  <a:latin typeface="Arial"/>
                  <a:cs typeface="Arial"/>
                </a:rPr>
                <a:t>Capacity to absorb a</a:t>
              </a:r>
            </a:p>
            <a:p>
              <a:pPr defTabSz="457054"/>
              <a:r>
                <a:rPr lang="en-US" sz="1400" dirty="0">
                  <a:solidFill>
                    <a:srgbClr val="101820"/>
                  </a:solidFill>
                  <a:latin typeface="Arial"/>
                  <a:cs typeface="Arial"/>
                </a:rPr>
                <a:t>financial shock</a:t>
              </a:r>
            </a:p>
          </p:txBody>
        </p:sp>
        <p:sp>
          <p:nvSpPr>
            <p:cNvPr id="13" name="TextBox 12"/>
            <p:cNvSpPr txBox="1"/>
            <p:nvPr/>
          </p:nvSpPr>
          <p:spPr>
            <a:xfrm>
              <a:off x="5989480" y="4230152"/>
              <a:ext cx="2081165" cy="434984"/>
            </a:xfrm>
            <a:prstGeom prst="rect">
              <a:avLst/>
            </a:prstGeom>
            <a:noFill/>
          </p:spPr>
          <p:txBody>
            <a:bodyPr wrap="square" rtlCol="0">
              <a:spAutoFit/>
            </a:bodyPr>
            <a:lstStyle/>
            <a:p>
              <a:pPr defTabSz="457054"/>
              <a:r>
                <a:rPr lang="en-US" sz="1400" dirty="0">
                  <a:solidFill>
                    <a:srgbClr val="101820"/>
                  </a:solidFill>
                  <a:latin typeface="Arial"/>
                  <a:cs typeface="Arial"/>
                </a:rPr>
                <a:t>On track to meet your financial goals</a:t>
              </a:r>
            </a:p>
          </p:txBody>
        </p:sp>
        <p:sp>
          <p:nvSpPr>
            <p:cNvPr id="14" name="TextBox 13"/>
            <p:cNvSpPr txBox="1"/>
            <p:nvPr/>
          </p:nvSpPr>
          <p:spPr>
            <a:xfrm>
              <a:off x="3392125" y="4224346"/>
              <a:ext cx="2081163" cy="843195"/>
            </a:xfrm>
            <a:prstGeom prst="rect">
              <a:avLst/>
            </a:prstGeom>
            <a:noFill/>
          </p:spPr>
          <p:txBody>
            <a:bodyPr wrap="square" rtlCol="0">
              <a:spAutoFit/>
            </a:bodyPr>
            <a:lstStyle/>
            <a:p>
              <a:pPr defTabSz="457054"/>
              <a:r>
                <a:rPr lang="en-US" sz="1400" dirty="0">
                  <a:solidFill>
                    <a:srgbClr val="101820"/>
                  </a:solidFill>
                  <a:latin typeface="Arial"/>
                  <a:cs typeface="Arial"/>
                </a:rPr>
                <a:t>Financial freedom to make choices to enjoy life</a:t>
              </a:r>
            </a:p>
          </p:txBody>
        </p:sp>
      </p:grpSp>
      <p:sp>
        <p:nvSpPr>
          <p:cNvPr id="2" name="Title 1"/>
          <p:cNvSpPr>
            <a:spLocks noGrp="1"/>
          </p:cNvSpPr>
          <p:nvPr>
            <p:ph type="title"/>
          </p:nvPr>
        </p:nvSpPr>
        <p:spPr/>
        <p:txBody>
          <a:bodyPr/>
          <a:lstStyle/>
          <a:p>
            <a:r>
              <a:rPr lang="en-US" dirty="0"/>
              <a:t>What is financial well-being?</a:t>
            </a:r>
          </a:p>
        </p:txBody>
      </p:sp>
      <p:sp>
        <p:nvSpPr>
          <p:cNvPr id="3" name="Content Placeholder 2"/>
          <p:cNvSpPr>
            <a:spLocks noGrp="1"/>
          </p:cNvSpPr>
          <p:nvPr>
            <p:ph sz="half" idx="1"/>
          </p:nvPr>
        </p:nvSpPr>
        <p:spPr>
          <a:xfrm>
            <a:off x="457200" y="1371601"/>
            <a:ext cx="8133160" cy="4525963"/>
          </a:xfrm>
        </p:spPr>
        <p:txBody>
          <a:bodyPr>
            <a:normAutofit/>
          </a:bodyPr>
          <a:lstStyle/>
          <a:p>
            <a:pPr marL="0" indent="0" algn="ctr">
              <a:buNone/>
            </a:pPr>
            <a:r>
              <a:rPr lang="en-US" sz="2200" i="1" dirty="0"/>
              <a:t>A state of being reflecting a person’s ability to meet current and ongoing financial obligations, feel secure in their financial future, and make choices that allow enjoyment of life.</a:t>
            </a:r>
          </a:p>
          <a:p>
            <a:pPr marL="0" indent="0">
              <a:buNone/>
            </a:pPr>
            <a:endParaRPr lang="en-US" dirty="0"/>
          </a:p>
        </p:txBody>
      </p:sp>
      <p:sp>
        <p:nvSpPr>
          <p:cNvPr id="4" name="Footer Placeholder 3"/>
          <p:cNvSpPr>
            <a:spLocks noGrp="1"/>
          </p:cNvSpPr>
          <p:nvPr>
            <p:ph type="ftr" sz="quarter" idx="4294967295"/>
          </p:nvPr>
        </p:nvSpPr>
        <p:spPr>
          <a:xfrm>
            <a:off x="8015377" y="6248400"/>
            <a:ext cx="477439" cy="365125"/>
          </a:xfrm>
          <a:prstGeom prst="rect">
            <a:avLst/>
          </a:prstGeom>
        </p:spPr>
        <p:txBody>
          <a:bodyPr/>
          <a:lstStyle/>
          <a:p>
            <a:fld id="{022636EB-ADE8-A646-A11D-FED0A955D1AA}" type="slidenum">
              <a:rPr lang="en-US" smtClean="0">
                <a:solidFill>
                  <a:srgbClr val="101820">
                    <a:tint val="75000"/>
                  </a:srgbClr>
                </a:solidFill>
              </a:rPr>
              <a:pPr/>
              <a:t>44</a:t>
            </a:fld>
            <a:endParaRPr lang="en-US" dirty="0">
              <a:solidFill>
                <a:srgbClr val="101820">
                  <a:tint val="75000"/>
                </a:srgbClr>
              </a:solidFill>
            </a:endParaRPr>
          </a:p>
        </p:txBody>
      </p:sp>
    </p:spTree>
    <p:extLst>
      <p:ext uri="{BB962C8B-B14F-4D97-AF65-F5344CB8AC3E}">
        <p14:creationId xmlns:p14="http://schemas.microsoft.com/office/powerpoint/2010/main" val="3774531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The CFPB Financial Well-Being Scale</a:t>
            </a:r>
          </a:p>
        </p:txBody>
      </p:sp>
      <p:sp>
        <p:nvSpPr>
          <p:cNvPr id="3" name="Content Placeholder 2"/>
          <p:cNvSpPr>
            <a:spLocks noGrp="1"/>
          </p:cNvSpPr>
          <p:nvPr>
            <p:ph sz="half" idx="1"/>
          </p:nvPr>
        </p:nvSpPr>
        <p:spPr/>
        <p:txBody>
          <a:bodyPr/>
          <a:lstStyle/>
          <a:p>
            <a:pPr marL="0" indent="0">
              <a:buNone/>
            </a:pPr>
            <a:endParaRPr lang="en-US" dirty="0"/>
          </a:p>
          <a:p>
            <a:endParaRPr lang="en-US" dirty="0"/>
          </a:p>
        </p:txBody>
      </p:sp>
      <p:sp>
        <p:nvSpPr>
          <p:cNvPr id="4" name="Footer Placeholder 3"/>
          <p:cNvSpPr>
            <a:spLocks noGrp="1"/>
          </p:cNvSpPr>
          <p:nvPr>
            <p:ph type="ftr" sz="quarter" idx="4294967295"/>
          </p:nvPr>
        </p:nvSpPr>
        <p:spPr>
          <a:xfrm>
            <a:off x="8001000" y="6248400"/>
            <a:ext cx="477837" cy="365125"/>
          </a:xfrm>
          <a:prstGeom prst="rect">
            <a:avLst/>
          </a:prstGeom>
        </p:spPr>
        <p:txBody>
          <a:bodyPr/>
          <a:lstStyle/>
          <a:p>
            <a:pPr>
              <a:defRPr/>
            </a:pPr>
            <a:fld id="{3702BD42-7621-465B-A978-D77E1C27D8EC}" type="slidenum">
              <a:rPr lang="en-US" smtClean="0">
                <a:solidFill>
                  <a:srgbClr val="101820">
                    <a:tint val="75000"/>
                  </a:srgbClr>
                </a:solidFill>
              </a:rPr>
              <a:pPr>
                <a:defRPr/>
              </a:pPr>
              <a:t>45</a:t>
            </a:fld>
            <a:endParaRPr lang="en-US" dirty="0">
              <a:solidFill>
                <a:srgbClr val="101820">
                  <a:tint val="75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69388093"/>
              </p:ext>
            </p:extLst>
          </p:nvPr>
        </p:nvGraphicFramePr>
        <p:xfrm>
          <a:off x="609600" y="1143000"/>
          <a:ext cx="8001000" cy="4635016"/>
        </p:xfrm>
        <a:graphic>
          <a:graphicData uri="http://schemas.openxmlformats.org/drawingml/2006/table">
            <a:tbl>
              <a:tblPr firstRow="1" bandRow="1">
                <a:tableStyleId>{5C22544A-7EE6-4342-B048-85BDC9FD1C3A}</a:tableStyleId>
              </a:tblPr>
              <a:tblGrid>
                <a:gridCol w="5653414">
                  <a:extLst>
                    <a:ext uri="{9D8B030D-6E8A-4147-A177-3AD203B41FA5}">
                      <a16:colId xmlns:a16="http://schemas.microsoft.com/office/drawing/2014/main" val="20000"/>
                    </a:ext>
                  </a:extLst>
                </a:gridCol>
                <a:gridCol w="2347586">
                  <a:extLst>
                    <a:ext uri="{9D8B030D-6E8A-4147-A177-3AD203B41FA5}">
                      <a16:colId xmlns:a16="http://schemas.microsoft.com/office/drawing/2014/main" val="20001"/>
                    </a:ext>
                  </a:extLst>
                </a:gridCol>
              </a:tblGrid>
              <a:tr h="428776">
                <a:tc>
                  <a:txBody>
                    <a:bodyPr/>
                    <a:lstStyle/>
                    <a:p>
                      <a:pPr marL="0" marR="0" algn="ctr">
                        <a:lnSpc>
                          <a:spcPts val="1400"/>
                        </a:lnSpc>
                        <a:spcBef>
                          <a:spcPts val="0"/>
                        </a:spcBef>
                        <a:spcAft>
                          <a:spcPts val="0"/>
                        </a:spcAft>
                      </a:pPr>
                      <a:r>
                        <a:rPr lang="en-US" sz="1400" b="1" dirty="0">
                          <a:solidFill>
                            <a:srgbClr val="FFFFFF"/>
                          </a:solidFill>
                          <a:effectLst/>
                          <a:latin typeface="Arial"/>
                          <a:ea typeface="ＭＳ Ｐゴシック"/>
                          <a:cs typeface="Times New Roman"/>
                        </a:rPr>
                        <a:t>Questions</a:t>
                      </a:r>
                    </a:p>
                  </a:txBody>
                  <a:tcPr marL="68580" marR="68580" marT="0" marB="0" anchor="ctr"/>
                </a:tc>
                <a:tc>
                  <a:txBody>
                    <a:bodyPr/>
                    <a:lstStyle/>
                    <a:p>
                      <a:pPr marL="91440" marR="0" algn="ctr">
                        <a:lnSpc>
                          <a:spcPts val="1400"/>
                        </a:lnSpc>
                        <a:spcBef>
                          <a:spcPts val="0"/>
                        </a:spcBef>
                        <a:spcAft>
                          <a:spcPts val="0"/>
                        </a:spcAft>
                      </a:pPr>
                      <a:r>
                        <a:rPr lang="en-US" sz="1400" b="1" dirty="0">
                          <a:solidFill>
                            <a:srgbClr val="FFFFFF"/>
                          </a:solidFill>
                          <a:effectLst/>
                          <a:latin typeface="Arial"/>
                          <a:ea typeface="ＭＳ Ｐゴシック"/>
                          <a:cs typeface="Times New Roman"/>
                        </a:rPr>
                        <a:t>Response Options</a:t>
                      </a:r>
                    </a:p>
                  </a:txBody>
                  <a:tcPr marL="68580" marR="68580" marT="0" marB="0" anchor="ctr"/>
                </a:tc>
                <a:extLst>
                  <a:ext uri="{0D108BD9-81ED-4DB2-BD59-A6C34878D82A}">
                    <a16:rowId xmlns:a16="http://schemas.microsoft.com/office/drawing/2014/main" val="10000"/>
                  </a:ext>
                </a:extLst>
              </a:tr>
              <a:tr h="2528316">
                <a:tc>
                  <a:txBody>
                    <a:bodyPr/>
                    <a:lstStyle/>
                    <a:p>
                      <a:pPr marL="0" marR="0">
                        <a:lnSpc>
                          <a:spcPct val="140000"/>
                        </a:lnSpc>
                        <a:spcBef>
                          <a:spcPts val="600"/>
                        </a:spcBef>
                        <a:spcAft>
                          <a:spcPts val="300"/>
                        </a:spcAft>
                      </a:pPr>
                      <a:r>
                        <a:rPr lang="en-US" sz="1400" b="1" dirty="0">
                          <a:solidFill>
                            <a:srgbClr val="000000"/>
                          </a:solidFill>
                          <a:effectLst/>
                          <a:latin typeface="Arial"/>
                          <a:ea typeface="Times New Roman"/>
                          <a:cs typeface="Times New Roman"/>
                        </a:rPr>
                        <a:t>How well does this statement describe you or your situation?</a:t>
                      </a:r>
                      <a:endParaRPr lang="en-US" sz="1400" dirty="0">
                        <a:effectLst/>
                        <a:latin typeface="Georgia"/>
                        <a:ea typeface="ＭＳ Ｐゴシック"/>
                        <a:cs typeface="Times New Roman"/>
                      </a:endParaRPr>
                    </a:p>
                    <a:p>
                      <a:pPr marL="342900" marR="0" lvl="0" indent="-342900">
                        <a:lnSpc>
                          <a:spcPct val="115000"/>
                        </a:lnSpc>
                        <a:spcBef>
                          <a:spcPts val="0"/>
                        </a:spcBef>
                        <a:spcAft>
                          <a:spcPts val="300"/>
                        </a:spcAft>
                        <a:buFont typeface="+mj-lt"/>
                        <a:buAutoNum type="arabicPeriod"/>
                      </a:pPr>
                      <a:r>
                        <a:rPr lang="en-US" sz="1400" dirty="0">
                          <a:effectLst/>
                          <a:latin typeface="Arial"/>
                          <a:ea typeface="Times New Roman"/>
                          <a:cs typeface="Times New Roman"/>
                        </a:rPr>
                        <a:t>I could handle a major unexpected expense</a:t>
                      </a:r>
                      <a:endParaRPr lang="en-US" sz="1400" dirty="0">
                        <a:effectLst/>
                        <a:latin typeface="Calibri"/>
                        <a:ea typeface="Calibri"/>
                        <a:cs typeface="Times New Roman"/>
                      </a:endParaRPr>
                    </a:p>
                    <a:p>
                      <a:pPr marL="342900" marR="0" lvl="0" indent="-342900">
                        <a:lnSpc>
                          <a:spcPct val="115000"/>
                        </a:lnSpc>
                        <a:spcBef>
                          <a:spcPts val="0"/>
                        </a:spcBef>
                        <a:spcAft>
                          <a:spcPts val="300"/>
                        </a:spcAft>
                        <a:buFont typeface="+mj-lt"/>
                        <a:buAutoNum type="arabicPeriod"/>
                      </a:pPr>
                      <a:r>
                        <a:rPr lang="en-US" sz="1400" dirty="0">
                          <a:effectLst/>
                          <a:latin typeface="Arial"/>
                          <a:ea typeface="Times New Roman"/>
                          <a:cs typeface="Times New Roman"/>
                        </a:rPr>
                        <a:t>I am securing my financial future</a:t>
                      </a:r>
                      <a:endParaRPr lang="en-US" sz="1400" dirty="0">
                        <a:effectLst/>
                        <a:latin typeface="Calibri"/>
                        <a:ea typeface="Calibri"/>
                        <a:cs typeface="Times New Roman"/>
                      </a:endParaRPr>
                    </a:p>
                    <a:p>
                      <a:pPr marL="342900" marR="0" lvl="0" indent="-342900">
                        <a:lnSpc>
                          <a:spcPct val="115000"/>
                        </a:lnSpc>
                        <a:spcBef>
                          <a:spcPts val="0"/>
                        </a:spcBef>
                        <a:spcAft>
                          <a:spcPts val="300"/>
                        </a:spcAft>
                        <a:buFont typeface="+mj-lt"/>
                        <a:buAutoNum type="arabicPeriod"/>
                      </a:pPr>
                      <a:r>
                        <a:rPr lang="en-US" sz="1400" dirty="0">
                          <a:effectLst/>
                          <a:latin typeface="Arial"/>
                          <a:ea typeface="Times New Roman"/>
                          <a:cs typeface="Times New Roman"/>
                        </a:rPr>
                        <a:t>Because of my money situation, I feel like I will never have the things I want in life</a:t>
                      </a:r>
                      <a:endParaRPr lang="en-US" sz="1400" dirty="0">
                        <a:effectLst/>
                        <a:latin typeface="Calibri"/>
                        <a:ea typeface="Calibri"/>
                        <a:cs typeface="Times New Roman"/>
                      </a:endParaRPr>
                    </a:p>
                    <a:p>
                      <a:pPr marL="342900" marR="0" lvl="0" indent="-342900">
                        <a:lnSpc>
                          <a:spcPct val="115000"/>
                        </a:lnSpc>
                        <a:spcBef>
                          <a:spcPts val="0"/>
                        </a:spcBef>
                        <a:spcAft>
                          <a:spcPts val="300"/>
                        </a:spcAft>
                        <a:buFont typeface="+mj-lt"/>
                        <a:buAutoNum type="arabicPeriod"/>
                      </a:pPr>
                      <a:r>
                        <a:rPr lang="en-US" sz="1400" dirty="0">
                          <a:effectLst/>
                          <a:latin typeface="Arial"/>
                          <a:ea typeface="Times New Roman"/>
                          <a:cs typeface="Times New Roman"/>
                        </a:rPr>
                        <a:t>I can enjoy life because of the way I’m managing my money</a:t>
                      </a:r>
                      <a:endParaRPr lang="en-US" sz="1400" dirty="0">
                        <a:effectLst/>
                        <a:latin typeface="Calibri"/>
                        <a:ea typeface="Calibri"/>
                        <a:cs typeface="Times New Roman"/>
                      </a:endParaRPr>
                    </a:p>
                    <a:p>
                      <a:pPr marL="342900" marR="0" lvl="0" indent="-342900">
                        <a:lnSpc>
                          <a:spcPct val="115000"/>
                        </a:lnSpc>
                        <a:spcBef>
                          <a:spcPts val="0"/>
                        </a:spcBef>
                        <a:spcAft>
                          <a:spcPts val="300"/>
                        </a:spcAft>
                        <a:buFont typeface="+mj-lt"/>
                        <a:buAutoNum type="arabicPeriod"/>
                      </a:pPr>
                      <a:r>
                        <a:rPr lang="en-US" sz="1400" dirty="0">
                          <a:effectLst/>
                          <a:latin typeface="Arial"/>
                          <a:ea typeface="Times New Roman"/>
                          <a:cs typeface="Times New Roman"/>
                        </a:rPr>
                        <a:t>I am just getting by financially</a:t>
                      </a:r>
                      <a:endParaRPr lang="en-US" sz="1400" dirty="0">
                        <a:effectLst/>
                        <a:latin typeface="Calibri"/>
                        <a:ea typeface="Calibri"/>
                        <a:cs typeface="Times New Roman"/>
                      </a:endParaRPr>
                    </a:p>
                    <a:p>
                      <a:pPr marL="342900" marR="0" lvl="0" indent="-342900">
                        <a:lnSpc>
                          <a:spcPct val="115000"/>
                        </a:lnSpc>
                        <a:spcBef>
                          <a:spcPts val="0"/>
                        </a:spcBef>
                        <a:spcAft>
                          <a:spcPts val="300"/>
                        </a:spcAft>
                        <a:buFont typeface="+mj-lt"/>
                        <a:buAutoNum type="arabicPeriod"/>
                      </a:pPr>
                      <a:r>
                        <a:rPr lang="en-US" sz="1400" dirty="0">
                          <a:effectLst/>
                          <a:latin typeface="Arial"/>
                          <a:ea typeface="Times New Roman"/>
                          <a:cs typeface="Times New Roman"/>
                        </a:rPr>
                        <a:t>I am concerned that the money I have or will save won’t last</a:t>
                      </a:r>
                      <a:endParaRPr lang="en-US" sz="1400" dirty="0">
                        <a:effectLst/>
                        <a:latin typeface="Calibri"/>
                        <a:ea typeface="Calibri"/>
                        <a:cs typeface="Times New Roman"/>
                      </a:endParaRPr>
                    </a:p>
                    <a:p>
                      <a:pPr marL="457200" marR="0">
                        <a:lnSpc>
                          <a:spcPct val="115000"/>
                        </a:lnSpc>
                        <a:spcBef>
                          <a:spcPts val="0"/>
                        </a:spcBef>
                        <a:spcAft>
                          <a:spcPts val="300"/>
                        </a:spcAft>
                      </a:pPr>
                      <a:r>
                        <a:rPr lang="en-US" sz="1400" dirty="0">
                          <a:solidFill>
                            <a:srgbClr val="000000"/>
                          </a:solidFill>
                          <a:effectLst/>
                          <a:latin typeface="Arial"/>
                          <a:ea typeface="Times New Roman"/>
                          <a:cs typeface="Times New Roman"/>
                        </a:rPr>
                        <a:t> </a:t>
                      </a:r>
                      <a:endParaRPr lang="en-US" sz="1400" dirty="0">
                        <a:effectLst/>
                        <a:latin typeface="Calibri"/>
                        <a:ea typeface="Calibri"/>
                        <a:cs typeface="Times New Roman"/>
                      </a:endParaRPr>
                    </a:p>
                  </a:txBody>
                  <a:tcPr marL="68580" marR="68580" marT="0" marB="0" anchor="ctr"/>
                </a:tc>
                <a:tc>
                  <a:txBody>
                    <a:bodyPr/>
                    <a:lstStyle/>
                    <a:p>
                      <a:pPr marL="342900" marR="0" lvl="0" indent="-342900">
                        <a:lnSpc>
                          <a:spcPct val="115000"/>
                        </a:lnSpc>
                        <a:spcBef>
                          <a:spcPts val="0"/>
                        </a:spcBef>
                        <a:spcAft>
                          <a:spcPts val="600"/>
                        </a:spcAft>
                        <a:buFont typeface="Symbol"/>
                        <a:buChar char=""/>
                      </a:pPr>
                      <a:r>
                        <a:rPr lang="en-US" sz="1400" dirty="0">
                          <a:solidFill>
                            <a:srgbClr val="000000"/>
                          </a:solidFill>
                          <a:effectLst/>
                          <a:latin typeface="Arial"/>
                          <a:ea typeface="Times New Roman"/>
                          <a:cs typeface="Times New Roman"/>
                        </a:rPr>
                        <a:t>Describes me completely</a:t>
                      </a:r>
                      <a:endParaRPr lang="en-US" sz="1400" dirty="0">
                        <a:effectLst/>
                        <a:latin typeface="Calibri"/>
                        <a:ea typeface="Calibri"/>
                        <a:cs typeface="Times New Roman"/>
                      </a:endParaRPr>
                    </a:p>
                    <a:p>
                      <a:pPr marL="342900" marR="0" lvl="0" indent="-342900">
                        <a:lnSpc>
                          <a:spcPct val="115000"/>
                        </a:lnSpc>
                        <a:spcBef>
                          <a:spcPts val="0"/>
                        </a:spcBef>
                        <a:spcAft>
                          <a:spcPts val="600"/>
                        </a:spcAft>
                        <a:buFont typeface="Symbol"/>
                        <a:buChar char=""/>
                      </a:pPr>
                      <a:r>
                        <a:rPr lang="en-US" sz="1400" dirty="0">
                          <a:solidFill>
                            <a:srgbClr val="000000"/>
                          </a:solidFill>
                          <a:effectLst/>
                          <a:latin typeface="Arial"/>
                          <a:ea typeface="Times New Roman"/>
                          <a:cs typeface="Times New Roman"/>
                        </a:rPr>
                        <a:t>Describes me very well</a:t>
                      </a:r>
                      <a:endParaRPr lang="en-US" sz="1400" dirty="0">
                        <a:effectLst/>
                        <a:latin typeface="Calibri"/>
                        <a:ea typeface="Calibri"/>
                        <a:cs typeface="Times New Roman"/>
                      </a:endParaRPr>
                    </a:p>
                    <a:p>
                      <a:pPr marL="342900" marR="0" lvl="0" indent="-342900">
                        <a:lnSpc>
                          <a:spcPct val="115000"/>
                        </a:lnSpc>
                        <a:spcBef>
                          <a:spcPts val="0"/>
                        </a:spcBef>
                        <a:spcAft>
                          <a:spcPts val="600"/>
                        </a:spcAft>
                        <a:buFont typeface="Symbol"/>
                        <a:buChar char=""/>
                      </a:pPr>
                      <a:r>
                        <a:rPr lang="en-US" sz="1400" dirty="0">
                          <a:solidFill>
                            <a:srgbClr val="000000"/>
                          </a:solidFill>
                          <a:effectLst/>
                          <a:latin typeface="Arial"/>
                          <a:ea typeface="Times New Roman"/>
                          <a:cs typeface="Times New Roman"/>
                        </a:rPr>
                        <a:t>Describes me somewhat</a:t>
                      </a:r>
                      <a:endParaRPr lang="en-US" sz="1400" dirty="0">
                        <a:effectLst/>
                        <a:latin typeface="Calibri"/>
                        <a:ea typeface="Calibri"/>
                        <a:cs typeface="Times New Roman"/>
                      </a:endParaRPr>
                    </a:p>
                    <a:p>
                      <a:pPr marL="342900" marR="0" lvl="0" indent="-342900">
                        <a:lnSpc>
                          <a:spcPct val="115000"/>
                        </a:lnSpc>
                        <a:spcBef>
                          <a:spcPts val="0"/>
                        </a:spcBef>
                        <a:spcAft>
                          <a:spcPts val="600"/>
                        </a:spcAft>
                        <a:buFont typeface="Symbol"/>
                        <a:buChar char=""/>
                      </a:pPr>
                      <a:r>
                        <a:rPr lang="en-US" sz="1400" dirty="0">
                          <a:solidFill>
                            <a:srgbClr val="000000"/>
                          </a:solidFill>
                          <a:effectLst/>
                          <a:latin typeface="Arial"/>
                          <a:ea typeface="Times New Roman"/>
                          <a:cs typeface="Times New Roman"/>
                        </a:rPr>
                        <a:t>Describes me very little</a:t>
                      </a:r>
                      <a:endParaRPr lang="en-US" sz="1400" dirty="0">
                        <a:effectLst/>
                        <a:latin typeface="Calibri"/>
                        <a:ea typeface="Calibri"/>
                        <a:cs typeface="Times New Roman"/>
                      </a:endParaRPr>
                    </a:p>
                    <a:p>
                      <a:pPr marL="342900" marR="0" lvl="0" indent="-342900">
                        <a:lnSpc>
                          <a:spcPct val="115000"/>
                        </a:lnSpc>
                        <a:spcBef>
                          <a:spcPts val="0"/>
                        </a:spcBef>
                        <a:spcAft>
                          <a:spcPts val="600"/>
                        </a:spcAft>
                        <a:buFont typeface="Symbol"/>
                        <a:buChar char=""/>
                      </a:pPr>
                      <a:r>
                        <a:rPr lang="en-US" sz="1400" dirty="0">
                          <a:solidFill>
                            <a:srgbClr val="000000"/>
                          </a:solidFill>
                          <a:effectLst/>
                          <a:latin typeface="Arial"/>
                          <a:ea typeface="Times New Roman"/>
                          <a:cs typeface="Times New Roman"/>
                        </a:rPr>
                        <a:t>Does not describe me at all</a:t>
                      </a:r>
                      <a:endParaRPr lang="en-U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1677924">
                <a:tc>
                  <a:txBody>
                    <a:bodyPr/>
                    <a:lstStyle/>
                    <a:p>
                      <a:pPr marL="0" marR="0">
                        <a:lnSpc>
                          <a:spcPct val="140000"/>
                        </a:lnSpc>
                        <a:spcBef>
                          <a:spcPts val="600"/>
                        </a:spcBef>
                        <a:spcAft>
                          <a:spcPts val="300"/>
                        </a:spcAft>
                      </a:pPr>
                      <a:r>
                        <a:rPr lang="en-US" sz="1400" b="1" dirty="0">
                          <a:solidFill>
                            <a:srgbClr val="000000"/>
                          </a:solidFill>
                          <a:effectLst/>
                          <a:latin typeface="Arial"/>
                          <a:ea typeface="Times New Roman"/>
                          <a:cs typeface="Times New Roman"/>
                        </a:rPr>
                        <a:t>How often does this statement apply to you?</a:t>
                      </a:r>
                      <a:endParaRPr lang="en-US" sz="1400" dirty="0">
                        <a:effectLst/>
                        <a:latin typeface="Georgia"/>
                        <a:ea typeface="ＭＳ Ｐゴシック"/>
                        <a:cs typeface="Times New Roman"/>
                      </a:endParaRPr>
                    </a:p>
                    <a:p>
                      <a:pPr marL="342900" marR="0" lvl="0" indent="-342900">
                        <a:lnSpc>
                          <a:spcPct val="115000"/>
                        </a:lnSpc>
                        <a:spcBef>
                          <a:spcPts val="0"/>
                        </a:spcBef>
                        <a:spcAft>
                          <a:spcPts val="300"/>
                        </a:spcAft>
                        <a:buFont typeface="+mj-lt"/>
                        <a:buAutoNum type="arabicPeriod"/>
                      </a:pPr>
                      <a:r>
                        <a:rPr lang="en-US" sz="1400" dirty="0">
                          <a:effectLst/>
                          <a:latin typeface="Arial"/>
                          <a:ea typeface="Times New Roman"/>
                          <a:cs typeface="Times New Roman"/>
                        </a:rPr>
                        <a:t>Giving a gift for a wedding, birthday or other occasion would put a strain on my finances for the month</a:t>
                      </a:r>
                      <a:endParaRPr lang="en-US" sz="1400" dirty="0">
                        <a:effectLst/>
                        <a:latin typeface="Calibri"/>
                        <a:ea typeface="Calibri"/>
                        <a:cs typeface="Times New Roman"/>
                      </a:endParaRPr>
                    </a:p>
                    <a:p>
                      <a:pPr marL="342900" marR="0" lvl="0" indent="-342900">
                        <a:lnSpc>
                          <a:spcPct val="115000"/>
                        </a:lnSpc>
                        <a:spcBef>
                          <a:spcPts val="0"/>
                        </a:spcBef>
                        <a:spcAft>
                          <a:spcPts val="300"/>
                        </a:spcAft>
                        <a:buFont typeface="+mj-lt"/>
                        <a:buAutoNum type="arabicPeriod"/>
                      </a:pPr>
                      <a:r>
                        <a:rPr lang="en-US" sz="1400" dirty="0">
                          <a:effectLst/>
                          <a:latin typeface="Arial"/>
                          <a:ea typeface="Times New Roman"/>
                          <a:cs typeface="Times New Roman"/>
                        </a:rPr>
                        <a:t>I have money left over at the end of the month</a:t>
                      </a:r>
                      <a:endParaRPr lang="en-US" sz="1400" dirty="0">
                        <a:effectLst/>
                        <a:latin typeface="Calibri"/>
                        <a:ea typeface="Calibri"/>
                        <a:cs typeface="Times New Roman"/>
                      </a:endParaRPr>
                    </a:p>
                    <a:p>
                      <a:pPr marL="342900" marR="0" lvl="0" indent="-342900">
                        <a:lnSpc>
                          <a:spcPct val="115000"/>
                        </a:lnSpc>
                        <a:spcBef>
                          <a:spcPts val="0"/>
                        </a:spcBef>
                        <a:spcAft>
                          <a:spcPts val="300"/>
                        </a:spcAft>
                        <a:buFont typeface="+mj-lt"/>
                        <a:buAutoNum type="arabicPeriod"/>
                      </a:pPr>
                      <a:r>
                        <a:rPr lang="en-US" sz="1400" dirty="0">
                          <a:effectLst/>
                          <a:latin typeface="Arial"/>
                          <a:ea typeface="Times New Roman"/>
                          <a:cs typeface="Times New Roman"/>
                        </a:rPr>
                        <a:t>I am behind with my finances</a:t>
                      </a:r>
                      <a:endParaRPr lang="en-US" sz="1400" dirty="0">
                        <a:effectLst/>
                        <a:latin typeface="Calibri"/>
                        <a:ea typeface="Calibri"/>
                        <a:cs typeface="Times New Roman"/>
                      </a:endParaRPr>
                    </a:p>
                    <a:p>
                      <a:pPr marL="342900" marR="0" lvl="0" indent="-342900">
                        <a:lnSpc>
                          <a:spcPct val="115000"/>
                        </a:lnSpc>
                        <a:spcBef>
                          <a:spcPts val="0"/>
                        </a:spcBef>
                        <a:spcAft>
                          <a:spcPts val="300"/>
                        </a:spcAft>
                        <a:buFont typeface="+mj-lt"/>
                        <a:buAutoNum type="arabicPeriod"/>
                      </a:pPr>
                      <a:r>
                        <a:rPr lang="en-US" sz="1400" dirty="0">
                          <a:effectLst/>
                          <a:latin typeface="Arial"/>
                          <a:ea typeface="Times New Roman"/>
                          <a:cs typeface="Times New Roman"/>
                        </a:rPr>
                        <a:t>My finances control my life</a:t>
                      </a:r>
                      <a:endParaRPr lang="en-US" sz="1400" dirty="0">
                        <a:effectLst/>
                        <a:latin typeface="Calibri"/>
                        <a:ea typeface="Calibri"/>
                        <a:cs typeface="Times New Roman"/>
                      </a:endParaRPr>
                    </a:p>
                  </a:txBody>
                  <a:tcPr marL="68580" marR="68580" marT="0" marB="0" anchor="ctr"/>
                </a:tc>
                <a:tc>
                  <a:txBody>
                    <a:bodyPr/>
                    <a:lstStyle/>
                    <a:p>
                      <a:pPr marL="342900" marR="0" lvl="0" indent="-342900">
                        <a:lnSpc>
                          <a:spcPct val="115000"/>
                        </a:lnSpc>
                        <a:spcBef>
                          <a:spcPts val="0"/>
                        </a:spcBef>
                        <a:spcAft>
                          <a:spcPts val="600"/>
                        </a:spcAft>
                        <a:buFont typeface="Symbol"/>
                        <a:buChar char=""/>
                      </a:pPr>
                      <a:r>
                        <a:rPr lang="en-US" sz="1400" dirty="0">
                          <a:solidFill>
                            <a:srgbClr val="000000"/>
                          </a:solidFill>
                          <a:effectLst/>
                          <a:latin typeface="Arial"/>
                          <a:ea typeface="Times New Roman"/>
                          <a:cs typeface="Times New Roman"/>
                        </a:rPr>
                        <a:t>Always </a:t>
                      </a:r>
                      <a:endParaRPr lang="en-US" sz="1400" dirty="0">
                        <a:effectLst/>
                        <a:latin typeface="Calibri"/>
                        <a:ea typeface="Calibri"/>
                        <a:cs typeface="Times New Roman"/>
                      </a:endParaRPr>
                    </a:p>
                    <a:p>
                      <a:pPr marL="342900" marR="0" lvl="0" indent="-342900">
                        <a:lnSpc>
                          <a:spcPct val="115000"/>
                        </a:lnSpc>
                        <a:spcBef>
                          <a:spcPts val="0"/>
                        </a:spcBef>
                        <a:spcAft>
                          <a:spcPts val="600"/>
                        </a:spcAft>
                        <a:buFont typeface="Symbol"/>
                        <a:buChar char=""/>
                      </a:pPr>
                      <a:r>
                        <a:rPr lang="en-US" sz="1400" dirty="0">
                          <a:solidFill>
                            <a:srgbClr val="000000"/>
                          </a:solidFill>
                          <a:effectLst/>
                          <a:latin typeface="Arial"/>
                          <a:ea typeface="Times New Roman"/>
                          <a:cs typeface="Times New Roman"/>
                        </a:rPr>
                        <a:t>Often </a:t>
                      </a:r>
                      <a:endParaRPr lang="en-US" sz="1400" dirty="0">
                        <a:effectLst/>
                        <a:latin typeface="Calibri"/>
                        <a:ea typeface="Calibri"/>
                        <a:cs typeface="Times New Roman"/>
                      </a:endParaRPr>
                    </a:p>
                    <a:p>
                      <a:pPr marL="342900" marR="0" lvl="0" indent="-342900">
                        <a:lnSpc>
                          <a:spcPct val="115000"/>
                        </a:lnSpc>
                        <a:spcBef>
                          <a:spcPts val="0"/>
                        </a:spcBef>
                        <a:spcAft>
                          <a:spcPts val="600"/>
                        </a:spcAft>
                        <a:buFont typeface="Symbol"/>
                        <a:buChar char=""/>
                      </a:pPr>
                      <a:r>
                        <a:rPr lang="en-US" sz="1400" dirty="0">
                          <a:solidFill>
                            <a:srgbClr val="000000"/>
                          </a:solidFill>
                          <a:effectLst/>
                          <a:latin typeface="Arial"/>
                          <a:ea typeface="Times New Roman"/>
                          <a:cs typeface="Times New Roman"/>
                        </a:rPr>
                        <a:t>Sometimes</a:t>
                      </a:r>
                      <a:endParaRPr lang="en-US" sz="1400" dirty="0">
                        <a:effectLst/>
                        <a:latin typeface="Calibri"/>
                        <a:ea typeface="Calibri"/>
                        <a:cs typeface="Times New Roman"/>
                      </a:endParaRPr>
                    </a:p>
                    <a:p>
                      <a:pPr marL="342900" marR="0" lvl="0" indent="-342900">
                        <a:lnSpc>
                          <a:spcPct val="115000"/>
                        </a:lnSpc>
                        <a:spcBef>
                          <a:spcPts val="0"/>
                        </a:spcBef>
                        <a:spcAft>
                          <a:spcPts val="600"/>
                        </a:spcAft>
                        <a:buFont typeface="Symbol"/>
                        <a:buChar char=""/>
                      </a:pPr>
                      <a:r>
                        <a:rPr lang="en-US" sz="1400" dirty="0">
                          <a:solidFill>
                            <a:srgbClr val="000000"/>
                          </a:solidFill>
                          <a:effectLst/>
                          <a:latin typeface="Arial"/>
                          <a:ea typeface="Times New Roman"/>
                          <a:cs typeface="Times New Roman"/>
                        </a:rPr>
                        <a:t>Rarely </a:t>
                      </a:r>
                      <a:endParaRPr lang="en-US" sz="1400" dirty="0">
                        <a:effectLst/>
                        <a:latin typeface="Calibri"/>
                        <a:ea typeface="Calibri"/>
                        <a:cs typeface="Times New Roman"/>
                      </a:endParaRPr>
                    </a:p>
                    <a:p>
                      <a:pPr marL="342900" marR="0" lvl="0" indent="-342900">
                        <a:lnSpc>
                          <a:spcPct val="115000"/>
                        </a:lnSpc>
                        <a:spcBef>
                          <a:spcPts val="0"/>
                        </a:spcBef>
                        <a:spcAft>
                          <a:spcPts val="600"/>
                        </a:spcAft>
                        <a:buFont typeface="Symbol"/>
                        <a:buChar char=""/>
                      </a:pPr>
                      <a:r>
                        <a:rPr lang="en-US" sz="1400" dirty="0">
                          <a:solidFill>
                            <a:srgbClr val="000000"/>
                          </a:solidFill>
                          <a:effectLst/>
                          <a:latin typeface="Arial"/>
                          <a:ea typeface="Times New Roman"/>
                          <a:cs typeface="Times New Roman"/>
                        </a:rPr>
                        <a:t>Never</a:t>
                      </a:r>
                      <a:endParaRPr lang="en-U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58780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well-being score by age</a:t>
            </a:r>
          </a:p>
        </p:txBody>
      </p:sp>
      <p:sp>
        <p:nvSpPr>
          <p:cNvPr id="4" name="Footer Placeholder 3"/>
          <p:cNvSpPr>
            <a:spLocks noGrp="1"/>
          </p:cNvSpPr>
          <p:nvPr>
            <p:ph type="ftr" sz="quarter" idx="3"/>
          </p:nvPr>
        </p:nvSpPr>
        <p:spPr/>
        <p:txBody>
          <a:bodyPr/>
          <a:lstStyle/>
          <a:p>
            <a:fld id="{022636EB-ADE8-A646-A11D-FED0A955D1AA}" type="slidenum">
              <a:rPr lang="en-US" smtClean="0">
                <a:solidFill>
                  <a:srgbClr val="101820">
                    <a:tint val="75000"/>
                  </a:srgbClr>
                </a:solidFill>
              </a:rPr>
              <a:pPr/>
              <a:t>46</a:t>
            </a:fld>
            <a:endParaRPr lang="en-US" dirty="0">
              <a:solidFill>
                <a:srgbClr val="101820">
                  <a:tint val="75000"/>
                </a:srgbClr>
              </a:solidFill>
            </a:endParaRPr>
          </a:p>
        </p:txBody>
      </p:sp>
      <p:pic>
        <p:nvPicPr>
          <p:cNvPr id="5" name="Content Placeholder 4">
            <a:extLst>
              <a:ext uri="{FF2B5EF4-FFF2-40B4-BE49-F238E27FC236}">
                <a16:creationId xmlns:a16="http://schemas.microsoft.com/office/drawing/2014/main" id="{B7C696E9-BCAE-4B71-B390-5ABB238D1EF4}"/>
              </a:ext>
            </a:extLst>
          </p:cNvPr>
          <p:cNvPicPr>
            <a:picLocks noGrp="1"/>
          </p:cNvPicPr>
          <p:nvPr>
            <p:ph sz="half" idx="1"/>
          </p:nvPr>
        </p:nvPicPr>
        <p:blipFill>
          <a:blip r:embed="rId3"/>
          <a:stretch>
            <a:fillRect/>
          </a:stretch>
        </p:blipFill>
        <p:spPr>
          <a:xfrm>
            <a:off x="1895624" y="1431387"/>
            <a:ext cx="5352752" cy="4365114"/>
          </a:xfrm>
          <a:prstGeom prst="rect">
            <a:avLst/>
          </a:prstGeom>
        </p:spPr>
      </p:pic>
    </p:spTree>
    <p:extLst>
      <p:ext uri="{BB962C8B-B14F-4D97-AF65-F5344CB8AC3E}">
        <p14:creationId xmlns:p14="http://schemas.microsoft.com/office/powerpoint/2010/main" val="3101479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Older Americans</a:t>
            </a:r>
          </a:p>
        </p:txBody>
      </p:sp>
      <p:sp>
        <p:nvSpPr>
          <p:cNvPr id="3" name="Subtitle 2"/>
          <p:cNvSpPr>
            <a:spLocks noGrp="1"/>
          </p:cNvSpPr>
          <p:nvPr>
            <p:ph type="subTitle" idx="1"/>
          </p:nvPr>
        </p:nvSpPr>
        <p:spPr>
          <a:xfrm>
            <a:off x="903112" y="3202725"/>
            <a:ext cx="7309555" cy="706079"/>
          </a:xfrm>
        </p:spPr>
        <p:txBody>
          <a:bodyPr/>
          <a:lstStyle/>
          <a:p>
            <a:endParaRPr lang="en-US" dirty="0"/>
          </a:p>
        </p:txBody>
      </p:sp>
    </p:spTree>
    <p:extLst>
      <p:ext uri="{BB962C8B-B14F-4D97-AF65-F5344CB8AC3E}">
        <p14:creationId xmlns:p14="http://schemas.microsoft.com/office/powerpoint/2010/main" val="2757891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79" y="274637"/>
            <a:ext cx="8036720" cy="743347"/>
          </a:xfrm>
        </p:spPr>
        <p:txBody>
          <a:bodyPr/>
          <a:lstStyle/>
          <a:p>
            <a:r>
              <a:rPr lang="en-US" dirty="0"/>
              <a:t>Office for Older Americans</a:t>
            </a:r>
          </a:p>
        </p:txBody>
      </p:sp>
      <p:sp>
        <p:nvSpPr>
          <p:cNvPr id="3" name="Rectangle 2"/>
          <p:cNvSpPr/>
          <p:nvPr/>
        </p:nvSpPr>
        <p:spPr>
          <a:xfrm>
            <a:off x="650079" y="5482815"/>
            <a:ext cx="8077200" cy="369332"/>
          </a:xfrm>
          <a:prstGeom prst="rect">
            <a:avLst/>
          </a:prstGeom>
        </p:spPr>
        <p:txBody>
          <a:bodyPr wrap="square">
            <a:spAutoFit/>
          </a:bodyPr>
          <a:lstStyle/>
          <a:p>
            <a:pPr algn="ctr"/>
            <a:r>
              <a:rPr lang="en-US" sz="1800" b="1" dirty="0">
                <a:solidFill>
                  <a:schemeClr val="tx1"/>
                </a:solidFill>
              </a:rPr>
              <a:t>Learn more about us at  </a:t>
            </a:r>
            <a:r>
              <a:rPr lang="en-US" sz="1800" b="1" dirty="0">
                <a:solidFill>
                  <a:srgbClr val="3FA13A"/>
                </a:solidFill>
              </a:rPr>
              <a:t>consumerfinance.gov/older-</a:t>
            </a:r>
            <a:r>
              <a:rPr lang="en-US" sz="1800" b="1" dirty="0" err="1">
                <a:solidFill>
                  <a:srgbClr val="3FA13A"/>
                </a:solidFill>
              </a:rPr>
              <a:t>americans</a:t>
            </a:r>
            <a:r>
              <a:rPr lang="en-US" sz="1800" b="1" dirty="0"/>
              <a:t> </a:t>
            </a:r>
          </a:p>
        </p:txBody>
      </p:sp>
      <p:sp>
        <p:nvSpPr>
          <p:cNvPr id="5" name="Rectangle 4"/>
          <p:cNvSpPr/>
          <p:nvPr/>
        </p:nvSpPr>
        <p:spPr>
          <a:xfrm>
            <a:off x="609599" y="1504950"/>
            <a:ext cx="8077199" cy="3477875"/>
          </a:xfrm>
          <a:prstGeom prst="rect">
            <a:avLst/>
          </a:prstGeom>
        </p:spPr>
        <p:txBody>
          <a:bodyPr wrap="square">
            <a:spAutoFit/>
          </a:bodyPr>
          <a:lstStyle/>
          <a:p>
            <a:r>
              <a:rPr lang="en-US" sz="2000" dirty="0"/>
              <a:t>We develop initiatives, tools, and resources to:</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dirty="0"/>
          </a:p>
        </p:txBody>
      </p:sp>
      <p:sp>
        <p:nvSpPr>
          <p:cNvPr id="7" name="Rectangle 6"/>
          <p:cNvSpPr/>
          <p:nvPr/>
        </p:nvSpPr>
        <p:spPr>
          <a:xfrm>
            <a:off x="947380" y="3737863"/>
            <a:ext cx="3460495" cy="707886"/>
          </a:xfrm>
          <a:prstGeom prst="rect">
            <a:avLst/>
          </a:prstGeom>
        </p:spPr>
        <p:txBody>
          <a:bodyPr wrap="square">
            <a:spAutoFit/>
          </a:bodyPr>
          <a:lstStyle/>
          <a:p>
            <a:r>
              <a:rPr lang="en-US" sz="2000" dirty="0"/>
              <a:t>help protect older consumers from financial harm</a:t>
            </a:r>
          </a:p>
        </p:txBody>
      </p:sp>
      <p:sp>
        <p:nvSpPr>
          <p:cNvPr id="8" name="Rectangle 7"/>
          <p:cNvSpPr/>
          <p:nvPr/>
        </p:nvSpPr>
        <p:spPr>
          <a:xfrm>
            <a:off x="4926448" y="3737863"/>
            <a:ext cx="3225684" cy="1015663"/>
          </a:xfrm>
          <a:prstGeom prst="rect">
            <a:avLst/>
          </a:prstGeom>
        </p:spPr>
        <p:txBody>
          <a:bodyPr wrap="square">
            <a:spAutoFit/>
          </a:bodyPr>
          <a:lstStyle/>
          <a:p>
            <a:r>
              <a:rPr lang="en-US" sz="2000" dirty="0"/>
              <a:t>help older consumers make sound financial decisions as they age </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7113" y="2143561"/>
            <a:ext cx="1594302" cy="15943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47647" y="2143561"/>
            <a:ext cx="1627583" cy="1627583"/>
          </a:xfrm>
          <a:prstGeom prst="rect">
            <a:avLst/>
          </a:prstGeom>
        </p:spPr>
      </p:pic>
    </p:spTree>
    <p:extLst>
      <p:ext uri="{BB962C8B-B14F-4D97-AF65-F5344CB8AC3E}">
        <p14:creationId xmlns:p14="http://schemas.microsoft.com/office/powerpoint/2010/main" val="1663422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growing population</a:t>
            </a:r>
          </a:p>
        </p:txBody>
      </p:sp>
      <p:sp>
        <p:nvSpPr>
          <p:cNvPr id="3" name="Content Placeholder 2"/>
          <p:cNvSpPr>
            <a:spLocks noGrp="1"/>
          </p:cNvSpPr>
          <p:nvPr>
            <p:ph sz="half" idx="1"/>
          </p:nvPr>
        </p:nvSpPr>
        <p:spPr>
          <a:xfrm>
            <a:off x="950258" y="1219201"/>
            <a:ext cx="7835154" cy="4656946"/>
          </a:xfrm>
        </p:spPr>
        <p:txBody>
          <a:bodyPr>
            <a:normAutofit/>
          </a:bodyPr>
          <a:lstStyle/>
          <a:p>
            <a:pPr marL="0" indent="0">
              <a:lnSpc>
                <a:spcPct val="100000"/>
              </a:lnSpc>
              <a:spcBef>
                <a:spcPts val="0"/>
              </a:spcBef>
            </a:pPr>
            <a:endParaRPr lang="en-US" sz="2400" dirty="0"/>
          </a:p>
          <a:p>
            <a:pPr marL="0" indent="0">
              <a:lnSpc>
                <a:spcPct val="100000"/>
              </a:lnSpc>
              <a:spcBef>
                <a:spcPts val="0"/>
              </a:spcBef>
            </a:pPr>
            <a:endParaRPr lang="en-US" sz="2400" dirty="0"/>
          </a:p>
          <a:p>
            <a:pPr marL="0" indent="0">
              <a:lnSpc>
                <a:spcPct val="100000"/>
              </a:lnSpc>
              <a:spcBef>
                <a:spcPts val="0"/>
              </a:spcBef>
            </a:pPr>
            <a:endParaRPr lang="en-US" sz="2400" dirty="0"/>
          </a:p>
          <a:p>
            <a:pPr marL="0" indent="0">
              <a:lnSpc>
                <a:spcPct val="100000"/>
              </a:lnSpc>
              <a:spcBef>
                <a:spcPts val="0"/>
              </a:spcBef>
            </a:pPr>
            <a:endParaRPr lang="en-US" dirty="0"/>
          </a:p>
          <a:p>
            <a:pPr marL="0" indent="0">
              <a:lnSpc>
                <a:spcPct val="100000"/>
              </a:lnSpc>
              <a:spcBef>
                <a:spcPts val="0"/>
              </a:spcBef>
            </a:pPr>
            <a:endParaRPr lang="en-US" dirty="0"/>
          </a:p>
          <a:p>
            <a:pPr marL="0" indent="0">
              <a:lnSpc>
                <a:spcPct val="100000"/>
              </a:lnSpc>
              <a:spcBef>
                <a:spcPts val="0"/>
              </a:spcBef>
            </a:pPr>
            <a:endParaRPr lang="en-US" dirty="0"/>
          </a:p>
          <a:p>
            <a:pPr marL="0" indent="0">
              <a:lnSpc>
                <a:spcPct val="100000"/>
              </a:lnSpc>
              <a:spcBef>
                <a:spcPts val="0"/>
              </a:spcBef>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pPr>
            <a:r>
              <a:rPr lang="en-US" dirty="0"/>
              <a:t>The number of older consumers 62+ is expected to grow from 60.5 million in 2016 to 96.7 million in 2050. </a:t>
            </a:r>
          </a:p>
          <a:p>
            <a:pPr marL="0" indent="0">
              <a:lnSpc>
                <a:spcPct val="100000"/>
              </a:lnSpc>
              <a:spcBef>
                <a:spcPts val="0"/>
              </a:spcBef>
              <a:buNone/>
            </a:pPr>
            <a:endParaRPr lang="en-US" dirty="0"/>
          </a:p>
          <a:p>
            <a:pPr marL="0" indent="0">
              <a:lnSpc>
                <a:spcPct val="100000"/>
              </a:lnSpc>
              <a:spcBef>
                <a:spcPts val="0"/>
              </a:spcBef>
            </a:pP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49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157838892"/>
              </p:ext>
            </p:extLst>
          </p:nvPr>
        </p:nvGraphicFramePr>
        <p:xfrm>
          <a:off x="685800" y="1371600"/>
          <a:ext cx="73914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182539" y="5745342"/>
            <a:ext cx="4572000" cy="261610"/>
          </a:xfrm>
          <a:prstGeom prst="rect">
            <a:avLst/>
          </a:prstGeom>
        </p:spPr>
        <p:txBody>
          <a:bodyPr>
            <a:spAutoFit/>
          </a:bodyPr>
          <a:lstStyle/>
          <a:p>
            <a:pPr fontAlgn="auto">
              <a:spcBef>
                <a:spcPts val="0"/>
              </a:spcBef>
              <a:spcAft>
                <a:spcPts val="0"/>
              </a:spcAft>
            </a:pPr>
            <a:r>
              <a:rPr lang="en-US" sz="1100" i="1" dirty="0">
                <a:solidFill>
                  <a:srgbClr val="050606"/>
                </a:solidFill>
                <a:latin typeface="Georgia"/>
                <a:cs typeface="+mn-cs"/>
              </a:rPr>
              <a:t>Source: Census Bureau,  National Population Projections</a:t>
            </a:r>
          </a:p>
        </p:txBody>
      </p:sp>
    </p:spTree>
    <p:extLst>
      <p:ext uri="{BB962C8B-B14F-4D97-AF65-F5344CB8AC3E}">
        <p14:creationId xmlns:p14="http://schemas.microsoft.com/office/powerpoint/2010/main" val="392217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Background on the CFPB</a:t>
            </a:r>
          </a:p>
        </p:txBody>
      </p:sp>
      <p:sp>
        <p:nvSpPr>
          <p:cNvPr id="3" name="Subtitle 2"/>
          <p:cNvSpPr>
            <a:spLocks noGrp="1"/>
          </p:cNvSpPr>
          <p:nvPr>
            <p:ph type="subTitle" idx="1"/>
          </p:nvPr>
        </p:nvSpPr>
        <p:spPr>
          <a:xfrm>
            <a:off x="903112" y="3202725"/>
            <a:ext cx="7309555" cy="634842"/>
          </a:xfrm>
        </p:spPr>
        <p:txBody>
          <a:bodyPr/>
          <a:lstStyle/>
          <a:p>
            <a:r>
              <a:rPr lang="en-US" sz="3000" dirty="0"/>
              <a:t>Who we are</a:t>
            </a:r>
          </a:p>
        </p:txBody>
      </p:sp>
    </p:spTree>
    <p:extLst>
      <p:ext uri="{BB962C8B-B14F-4D97-AF65-F5344CB8AC3E}">
        <p14:creationId xmlns:p14="http://schemas.microsoft.com/office/powerpoint/2010/main" val="1083293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022636EB-ADE8-A646-A11D-FED0A955D1AA}" type="slidenum">
              <a:rPr lang="en-US" smtClean="0"/>
              <a:pPr/>
              <a:t>50</a:t>
            </a:fld>
            <a:endParaRPr lang="en-US" dirty="0"/>
          </a:p>
        </p:txBody>
      </p:sp>
      <p:sp>
        <p:nvSpPr>
          <p:cNvPr id="3" name="Title 2"/>
          <p:cNvSpPr>
            <a:spLocks noGrp="1"/>
          </p:cNvSpPr>
          <p:nvPr>
            <p:ph type="title"/>
          </p:nvPr>
        </p:nvSpPr>
        <p:spPr/>
        <p:txBody>
          <a:bodyPr>
            <a:normAutofit fontScale="90000"/>
          </a:bodyPr>
          <a:lstStyle/>
          <a:p>
            <a:r>
              <a:rPr lang="en-US" dirty="0"/>
              <a:t>Many consumers have not saved enough for retirement</a:t>
            </a:r>
          </a:p>
        </p:txBody>
      </p:sp>
      <p:graphicFrame>
        <p:nvGraphicFramePr>
          <p:cNvPr id="5" name="Chart 4"/>
          <p:cNvGraphicFramePr/>
          <p:nvPr>
            <p:extLst>
              <p:ext uri="{D42A27DB-BD31-4B8C-83A1-F6EECF244321}">
                <p14:modId xmlns:p14="http://schemas.microsoft.com/office/powerpoint/2010/main" val="528828498"/>
              </p:ext>
            </p:extLst>
          </p:nvPr>
        </p:nvGraphicFramePr>
        <p:xfrm>
          <a:off x="1261242" y="2048367"/>
          <a:ext cx="7110248" cy="36114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14487" y="1541666"/>
            <a:ext cx="7875874" cy="369332"/>
          </a:xfrm>
          <a:prstGeom prst="rect">
            <a:avLst/>
          </a:prstGeom>
          <a:noFill/>
        </p:spPr>
        <p:txBody>
          <a:bodyPr wrap="none" rtlCol="0">
            <a:spAutoFit/>
          </a:bodyPr>
          <a:lstStyle/>
          <a:p>
            <a:r>
              <a:rPr lang="en-US" dirty="0"/>
              <a:t>Percent of consumers with a projected savings shortfall by generation, 2014</a:t>
            </a:r>
          </a:p>
        </p:txBody>
      </p:sp>
      <p:sp>
        <p:nvSpPr>
          <p:cNvPr id="7" name="Rectangle 6"/>
          <p:cNvSpPr/>
          <p:nvPr/>
        </p:nvSpPr>
        <p:spPr>
          <a:xfrm>
            <a:off x="1538735" y="5804456"/>
            <a:ext cx="6511158" cy="307777"/>
          </a:xfrm>
          <a:prstGeom prst="rect">
            <a:avLst/>
          </a:prstGeom>
        </p:spPr>
        <p:txBody>
          <a:bodyPr wrap="square">
            <a:spAutoFit/>
          </a:bodyPr>
          <a:lstStyle/>
          <a:p>
            <a:r>
              <a:rPr lang="en-US" sz="1400" i="1" dirty="0"/>
              <a:t>Source: EBRI 2014 Retirement Security Projection Model</a:t>
            </a:r>
          </a:p>
        </p:txBody>
      </p:sp>
    </p:spTree>
    <p:extLst>
      <p:ext uri="{BB962C8B-B14F-4D97-AF65-F5344CB8AC3E}">
        <p14:creationId xmlns:p14="http://schemas.microsoft.com/office/powerpoint/2010/main" val="428286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022636EB-ADE8-A646-A11D-FED0A955D1AA}" type="slidenum">
              <a:rPr lang="en-US" smtClean="0"/>
              <a:pPr/>
              <a:t>51</a:t>
            </a:fld>
            <a:endParaRPr lang="en-US" dirty="0"/>
          </a:p>
        </p:txBody>
      </p:sp>
      <p:sp>
        <p:nvSpPr>
          <p:cNvPr id="3" name="Title 2"/>
          <p:cNvSpPr>
            <a:spLocks noGrp="1"/>
          </p:cNvSpPr>
          <p:nvPr>
            <p:ph type="title"/>
          </p:nvPr>
        </p:nvSpPr>
        <p:spPr/>
        <p:txBody>
          <a:bodyPr>
            <a:normAutofit fontScale="90000"/>
          </a:bodyPr>
          <a:lstStyle/>
          <a:p>
            <a:r>
              <a:rPr lang="en-US" dirty="0"/>
              <a:t>Older households are carrying debt into their later years</a:t>
            </a:r>
            <a:endParaRPr lang="en-US" strike="sngStrike" dirty="0">
              <a:solidFill>
                <a:srgbClr val="FF0000"/>
              </a:solidFill>
            </a:endParaRPr>
          </a:p>
        </p:txBody>
      </p:sp>
      <p:sp>
        <p:nvSpPr>
          <p:cNvPr id="6" name="Rectangle 5"/>
          <p:cNvSpPr/>
          <p:nvPr/>
        </p:nvSpPr>
        <p:spPr>
          <a:xfrm>
            <a:off x="2286000" y="5562600"/>
            <a:ext cx="4572000" cy="261610"/>
          </a:xfrm>
          <a:prstGeom prst="rect">
            <a:avLst/>
          </a:prstGeom>
        </p:spPr>
        <p:txBody>
          <a:bodyPr>
            <a:spAutoFit/>
          </a:bodyPr>
          <a:lstStyle/>
          <a:p>
            <a:pPr fontAlgn="auto">
              <a:spcBef>
                <a:spcPts val="0"/>
              </a:spcBef>
              <a:spcAft>
                <a:spcPts val="0"/>
              </a:spcAft>
            </a:pPr>
            <a:r>
              <a:rPr lang="en-US" sz="1100" i="1" dirty="0">
                <a:solidFill>
                  <a:srgbClr val="050606"/>
                </a:solidFill>
                <a:latin typeface="Georgia"/>
                <a:cs typeface="+mn-cs"/>
              </a:rPr>
              <a:t>Source: Fed. Reserve Board, 2016 Survey of Consumer Finances</a:t>
            </a:r>
          </a:p>
        </p:txBody>
      </p:sp>
      <p:graphicFrame>
        <p:nvGraphicFramePr>
          <p:cNvPr id="7" name="Content Placeholder 4"/>
          <p:cNvGraphicFramePr>
            <a:graphicFrameLocks noGrp="1"/>
          </p:cNvGraphicFramePr>
          <p:nvPr>
            <p:extLst>
              <p:ext uri="{D42A27DB-BD31-4B8C-83A1-F6EECF244321}">
                <p14:modId xmlns:p14="http://schemas.microsoft.com/office/powerpoint/2010/main" val="3174387187"/>
              </p:ext>
            </p:extLst>
          </p:nvPr>
        </p:nvGraphicFramePr>
        <p:xfrm>
          <a:off x="1066799" y="1419225"/>
          <a:ext cx="7010401" cy="3762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1304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Money Smart for </a:t>
            </a:r>
            <a:r>
              <a:rPr lang="en-US"/>
              <a:t>Older Adults</a:t>
            </a:r>
            <a:endParaRPr lang="en-US" strike="sngStrike" dirty="0">
              <a:solidFill>
                <a:srgbClr val="FF0000"/>
              </a:solidFill>
            </a:endParaRPr>
          </a:p>
        </p:txBody>
      </p:sp>
      <p:sp>
        <p:nvSpPr>
          <p:cNvPr id="3" name="Content Placeholder 2"/>
          <p:cNvSpPr>
            <a:spLocks noGrp="1"/>
          </p:cNvSpPr>
          <p:nvPr>
            <p:ph sz="half" idx="1"/>
          </p:nvPr>
        </p:nvSpPr>
        <p:spPr/>
        <p:txBody>
          <a:bodyPr>
            <a:normAutofit/>
          </a:bodyPr>
          <a:lstStyle/>
          <a:p>
            <a:pPr lvl="1"/>
            <a:r>
              <a:rPr lang="en-US" sz="2000" dirty="0"/>
              <a:t>An awareness program developed in collaboration with the FDIC. </a:t>
            </a:r>
          </a:p>
          <a:p>
            <a:pPr lvl="1"/>
            <a:r>
              <a:rPr lang="en-US" sz="2000" dirty="0"/>
              <a:t>Content on common issues facing seniors, including how to identify a potential scam or fraud  and other forms of exploitation</a:t>
            </a:r>
          </a:p>
          <a:p>
            <a:pPr lvl="1"/>
            <a:r>
              <a:rPr lang="en-US" sz="2000" dirty="0"/>
              <a:t>Instructor-led curriculum </a:t>
            </a:r>
            <a:r>
              <a:rPr lang="en-US" dirty="0"/>
              <a:t>  </a:t>
            </a:r>
          </a:p>
          <a:p>
            <a:pPr lvl="1"/>
            <a:r>
              <a:rPr lang="en-US" sz="2000" dirty="0"/>
              <a:t>Resource Guide available in </a:t>
            </a:r>
          </a:p>
          <a:p>
            <a:pPr marL="457200" lvl="1" indent="0">
              <a:buNone/>
            </a:pPr>
            <a:r>
              <a:rPr lang="en-US" sz="2000" dirty="0"/>
              <a:t>     bulk at no charge</a:t>
            </a:r>
          </a:p>
          <a:p>
            <a:pPr lvl="1">
              <a:buFont typeface="Wingdings" panose="05000000000000000000" pitchFamily="2" charset="2"/>
              <a:buChar char="q"/>
            </a:pPr>
            <a:r>
              <a:rPr lang="en-US" sz="2000" dirty="0"/>
              <a:t>Content updated March 2017</a:t>
            </a:r>
          </a:p>
          <a:p>
            <a:pPr lvl="1"/>
            <a:r>
              <a:rPr lang="en-US" sz="2000" dirty="0"/>
              <a:t>Available in English and Spanish</a:t>
            </a:r>
            <a:endParaRPr lang="en-US" dirty="0"/>
          </a:p>
          <a:p>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52</a:t>
            </a:fld>
            <a:endParaRPr lang="en-US"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029200" y="2926080"/>
            <a:ext cx="3353758" cy="2941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45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335989" y="1437626"/>
            <a:ext cx="1238992" cy="160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3200400" y="1143000"/>
            <a:ext cx="5486399" cy="4876800"/>
          </a:xfrm>
        </p:spPr>
        <p:txBody>
          <a:bodyPr>
            <a:normAutofit fontScale="92500" lnSpcReduction="10000"/>
          </a:bodyPr>
          <a:lstStyle/>
          <a:p>
            <a:pPr indent="-342900"/>
            <a:r>
              <a:rPr lang="en-US" dirty="0"/>
              <a:t>Help for financial caregivers handling the finances for a family member or friend who is incapacitated</a:t>
            </a:r>
          </a:p>
          <a:p>
            <a:pPr indent="-342900"/>
            <a:r>
              <a:rPr lang="en-US" dirty="0"/>
              <a:t>Guides for four common types of financial caregivers:</a:t>
            </a:r>
          </a:p>
          <a:p>
            <a:pPr lvl="1"/>
            <a:r>
              <a:rPr lang="en-US" dirty="0"/>
              <a:t>Agents under a Power of attorney</a:t>
            </a:r>
            <a:endParaRPr lang="en-US" strike="sngStrike" dirty="0"/>
          </a:p>
          <a:p>
            <a:pPr lvl="1"/>
            <a:r>
              <a:rPr lang="en-US" dirty="0"/>
              <a:t>Guardians and conservators</a:t>
            </a:r>
            <a:endParaRPr lang="en-US" strike="sngStrike" dirty="0"/>
          </a:p>
          <a:p>
            <a:pPr lvl="1"/>
            <a:r>
              <a:rPr lang="en-US" dirty="0"/>
              <a:t>Trustees</a:t>
            </a:r>
            <a:endParaRPr lang="en-US" strike="sngStrike" dirty="0"/>
          </a:p>
          <a:p>
            <a:pPr lvl="1"/>
            <a:r>
              <a:rPr lang="en-US" dirty="0"/>
              <a:t>Social Security and Department of Veterans Affairs (VA) representatives </a:t>
            </a:r>
          </a:p>
          <a:p>
            <a:r>
              <a:rPr lang="en-US" dirty="0"/>
              <a:t>Includes tips on protecting assets from fraud and scams.</a:t>
            </a:r>
          </a:p>
          <a:p>
            <a:r>
              <a:rPr lang="en-US" dirty="0"/>
              <a:t>Available in English and Spanish</a:t>
            </a:r>
          </a:p>
          <a:p>
            <a:pPr lvl="1"/>
            <a:endParaRPr lang="en-US" dirty="0"/>
          </a:p>
        </p:txBody>
      </p:sp>
      <p:sp>
        <p:nvSpPr>
          <p:cNvPr id="2" name="Footer Placeholder 1"/>
          <p:cNvSpPr>
            <a:spLocks noGrp="1"/>
          </p:cNvSpPr>
          <p:nvPr>
            <p:ph type="ftr" sz="quarter" idx="3"/>
          </p:nvPr>
        </p:nvSpPr>
        <p:spPr/>
        <p:txBody>
          <a:bodyPr/>
          <a:lstStyle/>
          <a:p>
            <a:fld id="{022636EB-ADE8-A646-A11D-FED0A955D1AA}" type="slidenum">
              <a:rPr lang="en-US" smtClean="0"/>
              <a:pPr/>
              <a:t>53</a:t>
            </a:fld>
            <a:endParaRPr lang="en-US" dirty="0"/>
          </a:p>
        </p:txBody>
      </p:sp>
      <p:sp>
        <p:nvSpPr>
          <p:cNvPr id="3" name="Title 2"/>
          <p:cNvSpPr>
            <a:spLocks noGrp="1"/>
          </p:cNvSpPr>
          <p:nvPr>
            <p:ph type="title"/>
          </p:nvPr>
        </p:nvSpPr>
        <p:spPr/>
        <p:txBody>
          <a:bodyPr>
            <a:normAutofit/>
          </a:bodyPr>
          <a:lstStyle/>
          <a:p>
            <a:r>
              <a:rPr lang="en-US" dirty="0"/>
              <a:t>Managing Someone Else’s Money guides</a:t>
            </a:r>
          </a:p>
        </p:txBody>
      </p:sp>
      <p:pic>
        <p:nvPicPr>
          <p:cNvPr id="1028" name="Picture 4" descr="Cover of booklet on court-appointed guardia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641" y="2016773"/>
            <a:ext cx="1377224" cy="1785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ver of booklet on truste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6856" y="2663237"/>
            <a:ext cx="1403350" cy="1819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3530" y="3341543"/>
            <a:ext cx="1285875" cy="1666875"/>
          </a:xfrm>
          <a:prstGeom prst="rect">
            <a:avLst/>
          </a:prstGeom>
        </p:spPr>
      </p:pic>
    </p:spTree>
    <p:extLst>
      <p:ext uri="{BB962C8B-B14F-4D97-AF65-F5344CB8AC3E}">
        <p14:creationId xmlns:p14="http://schemas.microsoft.com/office/powerpoint/2010/main" val="3915779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13100" y="1350963"/>
            <a:ext cx="3526800" cy="4525962"/>
          </a:xfrm>
        </p:spPr>
      </p:pic>
      <p:sp>
        <p:nvSpPr>
          <p:cNvPr id="4" name="Title 3"/>
          <p:cNvSpPr>
            <a:spLocks noGrp="1"/>
          </p:cNvSpPr>
          <p:nvPr>
            <p:ph type="title"/>
          </p:nvPr>
        </p:nvSpPr>
        <p:spPr/>
        <p:txBody>
          <a:bodyPr/>
          <a:lstStyle/>
          <a:p>
            <a:r>
              <a:rPr lang="en-US" dirty="0"/>
              <a:t>Reverse Mortgage Resources</a:t>
            </a:r>
          </a:p>
        </p:txBody>
      </p:sp>
      <p:sp>
        <p:nvSpPr>
          <p:cNvPr id="8" name="Content Placeholder 6"/>
          <p:cNvSpPr>
            <a:spLocks noGrp="1"/>
          </p:cNvSpPr>
          <p:nvPr>
            <p:ph sz="half" idx="2"/>
          </p:nvPr>
        </p:nvSpPr>
        <p:spPr>
          <a:xfrm>
            <a:off x="4343400" y="1350183"/>
            <a:ext cx="4343400" cy="4525963"/>
          </a:xfrm>
        </p:spPr>
        <p:txBody>
          <a:bodyPr>
            <a:normAutofit/>
          </a:bodyPr>
          <a:lstStyle/>
          <a:p>
            <a:pPr lvl="1">
              <a:spcBef>
                <a:spcPts val="1800"/>
              </a:spcBef>
              <a:buFont typeface="Arial" panose="020B0604020202020204" pitchFamily="34" charset="0"/>
              <a:buChar char="•"/>
            </a:pPr>
            <a:r>
              <a:rPr lang="en-US" b="1" dirty="0">
                <a:latin typeface="Georgia" panose="02040502050405020303" pitchFamily="18" charset="0"/>
              </a:rPr>
              <a:t>Discussion Guide  </a:t>
            </a:r>
            <a:r>
              <a:rPr lang="en-US" dirty="0">
                <a:latin typeface="Georgia" panose="02040502050405020303" pitchFamily="18" charset="0"/>
              </a:rPr>
              <a:t>- a primer to help homeowners considering a reverse mortgage</a:t>
            </a:r>
            <a:endParaRPr lang="en-US" strike="sngStrike" dirty="0">
              <a:solidFill>
                <a:srgbClr val="FF0000"/>
              </a:solidFill>
              <a:latin typeface="Georgia" panose="02040502050405020303" pitchFamily="18" charset="0"/>
            </a:endParaRPr>
          </a:p>
          <a:p>
            <a:pPr lvl="1">
              <a:spcBef>
                <a:spcPts val="1800"/>
              </a:spcBef>
              <a:buFont typeface="Arial" panose="020B0604020202020204" pitchFamily="34" charset="0"/>
              <a:buChar char="•"/>
            </a:pPr>
            <a:r>
              <a:rPr lang="en-US" b="1" dirty="0">
                <a:latin typeface="Georgia" panose="02040502050405020303" pitchFamily="18" charset="0"/>
              </a:rPr>
              <a:t>Video</a:t>
            </a:r>
            <a:r>
              <a:rPr lang="en-US" dirty="0">
                <a:latin typeface="Georgia" panose="02040502050405020303" pitchFamily="18" charset="0"/>
              </a:rPr>
              <a:t> - a short video that provides key information about the features of a reverse mortgage</a:t>
            </a:r>
          </a:p>
          <a:p>
            <a:pPr lvl="1">
              <a:spcBef>
                <a:spcPts val="1800"/>
              </a:spcBef>
              <a:buFont typeface="Arial" panose="020B0604020202020204" pitchFamily="34" charset="0"/>
              <a:buChar char="•"/>
            </a:pPr>
            <a:r>
              <a:rPr lang="en-US" b="1" dirty="0">
                <a:latin typeface="Georgia" panose="02040502050405020303" pitchFamily="18" charset="0"/>
              </a:rPr>
              <a:t>Considering a Reverse Mortgage Guide </a:t>
            </a:r>
            <a:r>
              <a:rPr lang="en-US" dirty="0">
                <a:latin typeface="Georgia" panose="02040502050405020303" pitchFamily="18" charset="0"/>
              </a:rPr>
              <a:t>- </a:t>
            </a:r>
            <a:r>
              <a:rPr lang="en-US" dirty="0"/>
              <a:t>Important questions to ask before talking to a housing counselor about reverse mortgage options and alternatives</a:t>
            </a:r>
            <a:endParaRPr lang="en-US" b="1" dirty="0">
              <a:latin typeface="Georgia" panose="02040502050405020303" pitchFamily="18" charset="0"/>
            </a:endParaRPr>
          </a:p>
        </p:txBody>
      </p:sp>
    </p:spTree>
    <p:extLst>
      <p:ext uri="{BB962C8B-B14F-4D97-AF65-F5344CB8AC3E}">
        <p14:creationId xmlns:p14="http://schemas.microsoft.com/office/powerpoint/2010/main" val="1296542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2885828842"/>
              </p:ext>
            </p:extLst>
          </p:nvPr>
        </p:nvGraphicFramePr>
        <p:xfrm>
          <a:off x="304800" y="1981200"/>
          <a:ext cx="2971800" cy="261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3200400" y="1066801"/>
            <a:ext cx="5486400" cy="4419600"/>
          </a:xfrm>
        </p:spPr>
        <p:txBody>
          <a:bodyPr>
            <a:noAutofit/>
          </a:bodyPr>
          <a:lstStyle/>
          <a:p>
            <a:pPr marL="0" indent="0">
              <a:buNone/>
            </a:pPr>
            <a:r>
              <a:rPr lang="en-US" sz="1600" dirty="0"/>
              <a:t>We studied the benefits of community networks nationwide that bring together key partners like law enforcement, financial institutions, and adult protective services to protect seniors from financial exploitation.</a:t>
            </a:r>
          </a:p>
          <a:p>
            <a:pPr indent="-342900"/>
            <a:r>
              <a:rPr lang="en-US" sz="1600" dirty="0"/>
              <a:t>We released a report based on this study, </a:t>
            </a:r>
            <a:r>
              <a:rPr lang="en-US" sz="1600" i="1" dirty="0"/>
              <a:t>Fighting Elder Financial Exploitation through Community Networks.</a:t>
            </a:r>
          </a:p>
          <a:p>
            <a:pPr indent="-342900"/>
            <a:r>
              <a:rPr lang="en-US" sz="1600" dirty="0"/>
              <a:t>We embarked on an outreach initiative called the Community Protection Networks Project (CPNP) to “seed” the formation of</a:t>
            </a:r>
            <a:r>
              <a:rPr lang="en-US" sz="1600" dirty="0">
                <a:solidFill>
                  <a:srgbClr val="FF0000"/>
                </a:solidFill>
              </a:rPr>
              <a:t> </a:t>
            </a:r>
            <a:r>
              <a:rPr lang="en-US" sz="1600" dirty="0"/>
              <a:t>new networks where none exist and help those that are functioning to grow in size or scope and/or enhance their impact.</a:t>
            </a:r>
          </a:p>
        </p:txBody>
      </p:sp>
      <p:sp>
        <p:nvSpPr>
          <p:cNvPr id="2" name="Title 1"/>
          <p:cNvSpPr>
            <a:spLocks noGrp="1"/>
          </p:cNvSpPr>
          <p:nvPr>
            <p:ph type="title"/>
          </p:nvPr>
        </p:nvSpPr>
        <p:spPr/>
        <p:txBody>
          <a:bodyPr>
            <a:normAutofit fontScale="90000"/>
          </a:bodyPr>
          <a:lstStyle/>
          <a:p>
            <a:r>
              <a:rPr lang="en-US" dirty="0"/>
              <a:t>Supporting elder financial exploitation prevention and response networks</a:t>
            </a:r>
          </a:p>
        </p:txBody>
      </p:sp>
      <p:sp>
        <p:nvSpPr>
          <p:cNvPr id="4" name="Footer Placeholder 3"/>
          <p:cNvSpPr>
            <a:spLocks noGrp="1"/>
          </p:cNvSpPr>
          <p:nvPr>
            <p:ph type="ftr" sz="quarter" idx="3"/>
          </p:nvPr>
        </p:nvSpPr>
        <p:spPr>
          <a:xfrm>
            <a:off x="5562600" y="6096000"/>
            <a:ext cx="2895600" cy="365125"/>
          </a:xfrm>
        </p:spPr>
        <p:txBody>
          <a:bodyPr/>
          <a:lstStyle/>
          <a:p>
            <a:fld id="{022636EB-ADE8-A646-A11D-FED0A955D1AA}" type="slidenum">
              <a:rPr lang="en-US" smtClean="0">
                <a:solidFill>
                  <a:srgbClr val="101820">
                    <a:tint val="75000"/>
                  </a:srgbClr>
                </a:solidFill>
              </a:rPr>
              <a:pPr/>
              <a:t>55</a:t>
            </a:fld>
            <a:endParaRPr lang="en-US" dirty="0">
              <a:solidFill>
                <a:srgbClr val="101820">
                  <a:tint val="75000"/>
                </a:srgbClr>
              </a:solidFill>
            </a:endParaRPr>
          </a:p>
        </p:txBody>
      </p:sp>
      <p:sp>
        <p:nvSpPr>
          <p:cNvPr id="8" name="Rectangle 7"/>
          <p:cNvSpPr/>
          <p:nvPr/>
        </p:nvSpPr>
        <p:spPr>
          <a:xfrm>
            <a:off x="533400" y="5562600"/>
            <a:ext cx="8153400" cy="369332"/>
          </a:xfrm>
          <a:prstGeom prst="rect">
            <a:avLst/>
          </a:prstGeom>
        </p:spPr>
        <p:txBody>
          <a:bodyPr wrap="square">
            <a:spAutoFit/>
          </a:bodyPr>
          <a:lstStyle/>
          <a:p>
            <a:r>
              <a:rPr lang="en-US" b="1" dirty="0">
                <a:solidFill>
                  <a:schemeClr val="tx2">
                    <a:lumMod val="75000"/>
                  </a:schemeClr>
                </a:solidFill>
              </a:rPr>
              <a:t>Learn more at: </a:t>
            </a:r>
            <a:r>
              <a:rPr lang="en-US" b="1" dirty="0"/>
              <a:t>consumerfinance.gov/elder-protection-networks </a:t>
            </a:r>
          </a:p>
        </p:txBody>
      </p:sp>
    </p:spTree>
    <p:extLst>
      <p:ext uri="{BB962C8B-B14F-4D97-AF65-F5344CB8AC3E}">
        <p14:creationId xmlns:p14="http://schemas.microsoft.com/office/powerpoint/2010/main" val="1447762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resource guide for elder financial exploitation prevention and response networks</a:t>
            </a:r>
          </a:p>
        </p:txBody>
      </p:sp>
      <p:sp>
        <p:nvSpPr>
          <p:cNvPr id="3" name="Content Placeholder 2"/>
          <p:cNvSpPr>
            <a:spLocks noGrp="1"/>
          </p:cNvSpPr>
          <p:nvPr>
            <p:ph sz="half" idx="1"/>
          </p:nvPr>
        </p:nvSpPr>
        <p:spPr>
          <a:xfrm>
            <a:off x="4904508" y="1350183"/>
            <a:ext cx="3685851" cy="4525963"/>
          </a:xfrm>
        </p:spPr>
        <p:txBody>
          <a:bodyPr>
            <a:normAutofit/>
          </a:bodyPr>
          <a:lstStyle/>
          <a:p>
            <a:pPr marL="0" indent="0">
              <a:buNone/>
            </a:pPr>
            <a:r>
              <a:rPr lang="en-US" dirty="0"/>
              <a:t>Tips and resources on:</a:t>
            </a:r>
          </a:p>
          <a:p>
            <a:r>
              <a:rPr lang="en-US" dirty="0"/>
              <a:t>Steps for starting a network</a:t>
            </a:r>
          </a:p>
          <a:p>
            <a:r>
              <a:rPr lang="en-US" dirty="0"/>
              <a:t>Sustainability </a:t>
            </a:r>
          </a:p>
          <a:p>
            <a:r>
              <a:rPr lang="en-US" dirty="0"/>
              <a:t>Traits of successful network coordinators</a:t>
            </a:r>
          </a:p>
          <a:p>
            <a:r>
              <a:rPr lang="en-US" dirty="0"/>
              <a:t>Organizing effective meetings</a:t>
            </a:r>
          </a:p>
          <a:p>
            <a:r>
              <a:rPr lang="en-US" dirty="0"/>
              <a:t>Education and case review</a:t>
            </a:r>
          </a:p>
        </p:txBody>
      </p:sp>
      <p:sp>
        <p:nvSpPr>
          <p:cNvPr id="4" name="Footer Placeholder 3"/>
          <p:cNvSpPr>
            <a:spLocks noGrp="1"/>
          </p:cNvSpPr>
          <p:nvPr>
            <p:ph type="ftr" sz="quarter" idx="3"/>
          </p:nvPr>
        </p:nvSpPr>
        <p:spPr/>
        <p:txBody>
          <a:bodyPr/>
          <a:lstStyle/>
          <a:p>
            <a:fld id="{022636EB-ADE8-A646-A11D-FED0A955D1AA}" type="slidenum">
              <a:rPr lang="en-US" smtClean="0"/>
              <a:pPr/>
              <a:t>56</a:t>
            </a:fld>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1598" y="1101111"/>
            <a:ext cx="3158109" cy="41014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747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Working with financial institutions to protect older account holders</a:t>
            </a:r>
          </a:p>
        </p:txBody>
      </p:sp>
      <p:sp>
        <p:nvSpPr>
          <p:cNvPr id="3" name="Content Placeholder 2"/>
          <p:cNvSpPr>
            <a:spLocks noGrp="1"/>
          </p:cNvSpPr>
          <p:nvPr>
            <p:ph sz="half" idx="1"/>
          </p:nvPr>
        </p:nvSpPr>
        <p:spPr>
          <a:xfrm>
            <a:off x="4215740" y="1466850"/>
            <a:ext cx="4374619" cy="4409296"/>
          </a:xfrm>
        </p:spPr>
        <p:txBody>
          <a:bodyPr>
            <a:normAutofit/>
          </a:bodyPr>
          <a:lstStyle/>
          <a:p>
            <a:pPr marL="0" indent="0">
              <a:buNone/>
            </a:pPr>
            <a:r>
              <a:rPr lang="en-US" sz="1800" dirty="0"/>
              <a:t>Voluntary recommendations for financial institutions:</a:t>
            </a:r>
          </a:p>
          <a:p>
            <a:pPr lvl="0"/>
            <a:r>
              <a:rPr lang="en-US" sz="1800" dirty="0"/>
              <a:t>Train staff to recognize abuse</a:t>
            </a:r>
          </a:p>
          <a:p>
            <a:pPr lvl="0"/>
            <a:r>
              <a:rPr lang="en-US" sz="1800" dirty="0"/>
              <a:t>Use fraud detection technologies</a:t>
            </a:r>
          </a:p>
          <a:p>
            <a:pPr lvl="0"/>
            <a:r>
              <a:rPr lang="en-US" sz="1800" dirty="0"/>
              <a:t>Offer age-friendly services</a:t>
            </a:r>
          </a:p>
          <a:p>
            <a:pPr lvl="0"/>
            <a:r>
              <a:rPr lang="en-US" sz="1800" dirty="0"/>
              <a:t>Report suspicious activity to authorities</a:t>
            </a:r>
          </a:p>
          <a:p>
            <a:pPr marL="0" lvl="0" indent="0">
              <a:buNone/>
            </a:pPr>
            <a:endParaRPr lang="en-US" sz="1800" dirty="0"/>
          </a:p>
        </p:txBody>
      </p:sp>
      <p:sp>
        <p:nvSpPr>
          <p:cNvPr id="4" name="Footer Placeholder 3"/>
          <p:cNvSpPr>
            <a:spLocks noGrp="1"/>
          </p:cNvSpPr>
          <p:nvPr>
            <p:ph type="ftr" sz="quarter" idx="3"/>
          </p:nvPr>
        </p:nvSpPr>
        <p:spPr/>
        <p:txBody>
          <a:bodyPr/>
          <a:lstStyle/>
          <a:p>
            <a:fld id="{022636EB-ADE8-A646-A11D-FED0A955D1AA}" type="slidenum">
              <a:rPr lang="en-US" smtClean="0"/>
              <a:pPr/>
              <a:t>57</a:t>
            </a:fld>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1040" y="1524000"/>
            <a:ext cx="2757655" cy="3526617"/>
          </a:xfrm>
          <a:prstGeom prst="rect">
            <a:avLst/>
          </a:prstGeom>
          <a:noFill/>
          <a:ln w="9525">
            <a:noFill/>
            <a:miter lim="800000"/>
            <a:headEnd/>
            <a:tailEnd/>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00823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Fraud Prevention Placemats</a:t>
            </a:r>
          </a:p>
        </p:txBody>
      </p:sp>
      <p:sp>
        <p:nvSpPr>
          <p:cNvPr id="6" name="Content Placeholder 5"/>
          <p:cNvSpPr>
            <a:spLocks noGrp="1"/>
          </p:cNvSpPr>
          <p:nvPr>
            <p:ph sz="quarter" idx="11"/>
          </p:nvPr>
        </p:nvSpPr>
        <p:spPr>
          <a:xfrm>
            <a:off x="0" y="3276600"/>
            <a:ext cx="5334000" cy="2839318"/>
          </a:xfrm>
        </p:spPr>
        <p:txBody>
          <a:bodyPr>
            <a:noAutofit/>
          </a:bodyPr>
          <a:lstStyle/>
          <a:p>
            <a:pPr lvl="1"/>
            <a:endParaRPr lang="en-US" sz="1900" dirty="0">
              <a:latin typeface="Georgia" panose="02040502050405020303" pitchFamily="18" charset="0"/>
            </a:endParaRPr>
          </a:p>
          <a:p>
            <a:pPr lvl="1"/>
            <a:r>
              <a:rPr lang="en-US" dirty="0">
                <a:latin typeface="Georgia" panose="02040502050405020303" pitchFamily="18" charset="0"/>
              </a:rPr>
              <a:t>Placemats are free to download or order in bulk.  </a:t>
            </a:r>
          </a:p>
          <a:p>
            <a:pPr marL="231775" lvl="1" indent="0">
              <a:lnSpc>
                <a:spcPct val="150000"/>
              </a:lnSpc>
              <a:buNone/>
            </a:pPr>
            <a:endParaRPr lang="en-US" dirty="0">
              <a:latin typeface="Georgia" panose="02040502050405020303" pitchFamily="18" charset="0"/>
            </a:endParaRPr>
          </a:p>
          <a:p>
            <a:pPr marL="231775" lvl="1" indent="0">
              <a:lnSpc>
                <a:spcPct val="150000"/>
              </a:lnSpc>
              <a:buNone/>
            </a:pPr>
            <a:r>
              <a:rPr lang="en-US" dirty="0">
                <a:latin typeface="Georgia" panose="02040502050405020303" pitchFamily="18" charset="0"/>
              </a:rPr>
              <a:t>Visit </a:t>
            </a:r>
            <a:r>
              <a:rPr lang="en-US" dirty="0">
                <a:latin typeface="Georgia" panose="02040502050405020303" pitchFamily="18" charset="0"/>
                <a:hlinkClick r:id="rId3"/>
              </a:rPr>
              <a:t>www.consumerfinance.gov/placemats</a:t>
            </a:r>
            <a:r>
              <a:rPr lang="en-US" dirty="0">
                <a:latin typeface="Georgia" panose="02040502050405020303" pitchFamily="18" charset="0"/>
              </a:rPr>
              <a:t> </a:t>
            </a:r>
          </a:p>
          <a:p>
            <a:endParaRPr lang="en-US" sz="1700" dirty="0"/>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4114800"/>
            <a:ext cx="337185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txBox="1">
            <a:spLocks/>
          </p:cNvSpPr>
          <p:nvPr/>
        </p:nvSpPr>
        <p:spPr>
          <a:xfrm>
            <a:off x="0" y="1142999"/>
            <a:ext cx="8763000" cy="2743201"/>
          </a:xfrm>
          <a:prstGeom prst="rect">
            <a:avLst/>
          </a:prstGeom>
        </p:spPr>
        <p:txBody>
          <a:bodyPr vert="horz" lIns="91440" tIns="45720" rIns="91440" bIns="45720" rtlCol="0">
            <a:noAutofit/>
          </a:bodyPr>
          <a:lstStyle>
            <a:lvl1pPr marL="342900" indent="-347472" algn="l" defTabSz="457200" rtl="0" eaLnBrk="1" latinLnBrk="0" hangingPunct="1">
              <a:lnSpc>
                <a:spcPts val="2600"/>
              </a:lnSpc>
              <a:spcBef>
                <a:spcPts val="1000"/>
              </a:spcBef>
              <a:buClr>
                <a:schemeClr val="tx2"/>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tx2"/>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latin typeface="Georgia" panose="02040502050405020303" pitchFamily="18" charset="0"/>
              </a:rPr>
              <a:t>Paper placemats include information to help older adults avoid common financial scams. </a:t>
            </a:r>
          </a:p>
          <a:p>
            <a:pPr lvl="1"/>
            <a:r>
              <a:rPr lang="en-US" dirty="0">
                <a:latin typeface="Georgia" panose="02040502050405020303" pitchFamily="18" charset="0"/>
              </a:rPr>
              <a:t>Placemats can be used at group meal sites, or by community or faith-based organizations, financial institutions, and other groups in a variety of ways.</a:t>
            </a:r>
          </a:p>
          <a:p>
            <a:pPr lvl="1"/>
            <a:r>
              <a:rPr lang="en-US" dirty="0">
                <a:latin typeface="Georgia" panose="02040502050405020303" pitchFamily="18" charset="0"/>
              </a:rPr>
              <a:t>We offer a  companion resource with tips and information to reinforce the messages on the placemats.</a:t>
            </a:r>
          </a:p>
        </p:txBody>
      </p:sp>
    </p:spTree>
    <p:extLst>
      <p:ext uri="{BB962C8B-B14F-4D97-AF65-F5344CB8AC3E}">
        <p14:creationId xmlns:p14="http://schemas.microsoft.com/office/powerpoint/2010/main" val="2461488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0" indent="0">
              <a:buNone/>
            </a:pPr>
            <a:r>
              <a:rPr lang="en-US" sz="2200" dirty="0"/>
              <a:t>CFPB has consumer advisories on:</a:t>
            </a:r>
          </a:p>
          <a:p>
            <a:pPr marL="342900" indent="-342900">
              <a:buFont typeface="Arial" panose="020B0604020202020204" pitchFamily="34" charset="0"/>
              <a:buChar char="•"/>
            </a:pPr>
            <a:r>
              <a:rPr lang="en-US" sz="2200" dirty="0"/>
              <a:t>Asset recovery scams</a:t>
            </a:r>
          </a:p>
          <a:p>
            <a:pPr marL="342900" indent="-342900">
              <a:buFont typeface="Arial" panose="020B0604020202020204" pitchFamily="34" charset="0"/>
              <a:buChar char="•"/>
            </a:pPr>
            <a:r>
              <a:rPr lang="en-US" sz="2200" dirty="0"/>
              <a:t>Co-signing student loans</a:t>
            </a:r>
          </a:p>
          <a:p>
            <a:pPr marL="342900" indent="-342900">
              <a:buFont typeface="Arial" panose="020B0604020202020204" pitchFamily="34" charset="0"/>
              <a:buChar char="•"/>
            </a:pPr>
            <a:r>
              <a:rPr lang="en-US" sz="2200" dirty="0"/>
              <a:t>Taking a pension advance</a:t>
            </a:r>
          </a:p>
          <a:p>
            <a:pPr marL="342900" indent="-342900">
              <a:buFont typeface="Arial" panose="020B0604020202020204" pitchFamily="34" charset="0"/>
              <a:buChar char="•"/>
            </a:pPr>
            <a:r>
              <a:rPr lang="en-US" sz="2200" dirty="0"/>
              <a:t>Dealing with medical debt</a:t>
            </a:r>
          </a:p>
          <a:p>
            <a:pPr marL="342900" indent="-342900">
              <a:buFont typeface="Arial" panose="020B0604020202020204" pitchFamily="34" charset="0"/>
              <a:buChar char="•"/>
            </a:pPr>
            <a:r>
              <a:rPr lang="en-US" sz="2200" dirty="0"/>
              <a:t>Planning for diminished capacity</a:t>
            </a:r>
          </a:p>
          <a:p>
            <a:pPr marL="342900" indent="-342900">
              <a:buFont typeface="Arial" panose="020B0604020202020204" pitchFamily="34" charset="0"/>
              <a:buChar char="•"/>
            </a:pPr>
            <a:r>
              <a:rPr lang="en-US" sz="2200" dirty="0"/>
              <a:t>Recognizing misleading claims in reverse mortgage advertising</a:t>
            </a:r>
          </a:p>
          <a:p>
            <a:pPr marL="342900" indent="-342900">
              <a:buFont typeface="Arial" panose="020B0604020202020204" pitchFamily="34" charset="0"/>
              <a:buChar char="•"/>
            </a:pPr>
            <a:r>
              <a:rPr lang="en-US" sz="2200" dirty="0"/>
              <a:t>Responding to debt collectors’ threats of garnishing Social Security benefits</a:t>
            </a:r>
          </a:p>
          <a:p>
            <a:pPr marL="342900" indent="-342900">
              <a:buFont typeface="Arial" panose="020B0604020202020204" pitchFamily="34" charset="0"/>
              <a:buChar char="•"/>
            </a:pPr>
            <a:endParaRPr lang="en-US" sz="2400" dirty="0"/>
          </a:p>
        </p:txBody>
      </p:sp>
      <p:sp>
        <p:nvSpPr>
          <p:cNvPr id="5" name="Footer Placeholder 4"/>
          <p:cNvSpPr>
            <a:spLocks noGrp="1"/>
          </p:cNvSpPr>
          <p:nvPr>
            <p:ph type="ftr" sz="quarter" idx="3"/>
          </p:nvPr>
        </p:nvSpPr>
        <p:spPr/>
        <p:txBody>
          <a:bodyPr/>
          <a:lstStyle/>
          <a:p>
            <a:fld id="{022636EB-ADE8-A646-A11D-FED0A955D1AA}" type="slidenum">
              <a:rPr lang="en-US" smtClean="0">
                <a:solidFill>
                  <a:srgbClr val="101820">
                    <a:tint val="75000"/>
                  </a:srgbClr>
                </a:solidFill>
              </a:rPr>
              <a:pPr/>
              <a:t>59</a:t>
            </a:fld>
            <a:endParaRPr lang="en-US" dirty="0">
              <a:solidFill>
                <a:srgbClr val="101820">
                  <a:tint val="75000"/>
                </a:srgbClr>
              </a:solidFill>
            </a:endParaRPr>
          </a:p>
        </p:txBody>
      </p:sp>
      <p:sp>
        <p:nvSpPr>
          <p:cNvPr id="4" name="Title 3"/>
          <p:cNvSpPr>
            <a:spLocks noGrp="1"/>
          </p:cNvSpPr>
          <p:nvPr>
            <p:ph type="title"/>
          </p:nvPr>
        </p:nvSpPr>
        <p:spPr/>
        <p:txBody>
          <a:bodyPr>
            <a:normAutofit/>
          </a:bodyPr>
          <a:lstStyle/>
          <a:p>
            <a:r>
              <a:rPr lang="en-US" dirty="0"/>
              <a:t>Tips and advice for older consumers</a:t>
            </a:r>
          </a:p>
        </p:txBody>
      </p:sp>
      <p:pic>
        <p:nvPicPr>
          <p:cNvPr id="7" name="Picture 2" descr="graphic lock and chain protecting a wall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1542711"/>
            <a:ext cx="2438400" cy="175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cs typeface="Georgia"/>
              </a:rPr>
              <a:t>CFPB’s Statutory Objectives - DFA</a:t>
            </a:r>
            <a:endParaRPr lang="en-US" dirty="0"/>
          </a:p>
        </p:txBody>
      </p:sp>
      <p:sp>
        <p:nvSpPr>
          <p:cNvPr id="5" name="Content Placeholder 4"/>
          <p:cNvSpPr>
            <a:spLocks noGrp="1"/>
          </p:cNvSpPr>
          <p:nvPr>
            <p:ph sz="half" idx="1"/>
          </p:nvPr>
        </p:nvSpPr>
        <p:spPr>
          <a:xfrm>
            <a:off x="553641" y="1184930"/>
            <a:ext cx="8133160" cy="4895236"/>
          </a:xfrm>
        </p:spPr>
        <p:txBody>
          <a:bodyPr>
            <a:noAutofit/>
          </a:bodyPr>
          <a:lstStyle/>
          <a:p>
            <a:pPr marL="0" indent="0">
              <a:buNone/>
            </a:pPr>
            <a:r>
              <a:rPr lang="en-US" dirty="0"/>
              <a:t>OBJECTIVES. – The Bureau is authorized to exercise its authorities for the purposes of ensuring that, with respect to consumer financial products and services – </a:t>
            </a:r>
            <a:endParaRPr lang="en-US" sz="1600" dirty="0"/>
          </a:p>
          <a:p>
            <a:pPr marL="1252728" lvl="2" indent="-457200">
              <a:buFont typeface="+mj-lt"/>
              <a:buAutoNum type="arabicParenR"/>
            </a:pPr>
            <a:r>
              <a:rPr lang="en-US" sz="1700" dirty="0"/>
              <a:t>Consumers are provided with timely and understandable information to make responsible decisions about financial transactions;</a:t>
            </a:r>
          </a:p>
          <a:p>
            <a:pPr marL="1252728" lvl="2" indent="-457200">
              <a:buFont typeface="+mj-lt"/>
              <a:buAutoNum type="arabicParenR"/>
            </a:pPr>
            <a:r>
              <a:rPr lang="en-US" sz="1700" dirty="0"/>
              <a:t>Consumers are protected from unfair, deceptive, or abusive acts and practices and from discrimination;</a:t>
            </a:r>
          </a:p>
          <a:p>
            <a:pPr marL="1252728" lvl="2" indent="-457200">
              <a:buFont typeface="+mj-lt"/>
              <a:buAutoNum type="arabicParenR"/>
            </a:pPr>
            <a:r>
              <a:rPr lang="en-US" sz="1700" dirty="0"/>
              <a:t>Outdated, unnecessary, or unduly burdensome regulations are regularly identified and addressed in order to reduce unwarranted regulatory burdens;</a:t>
            </a:r>
          </a:p>
          <a:p>
            <a:pPr marL="1252728" lvl="2" indent="-457200">
              <a:buFont typeface="+mj-lt"/>
              <a:buAutoNum type="arabicParenR"/>
            </a:pPr>
            <a:r>
              <a:rPr lang="en-US" sz="1700" dirty="0"/>
              <a:t>Federal consumer financial law is enforced consistently, without regard to the status of a person as a depository institution, in order to promote fair competition; and</a:t>
            </a:r>
          </a:p>
          <a:p>
            <a:pPr marL="1252728" lvl="2" indent="-457200">
              <a:buFont typeface="+mj-lt"/>
              <a:buAutoNum type="arabicParenR"/>
            </a:pPr>
            <a:r>
              <a:rPr lang="en-US" sz="1700" dirty="0"/>
              <a:t>Markets for consumer financial products and services operate transparently and efficiently to facilitate access and innovation.</a:t>
            </a:r>
          </a:p>
        </p:txBody>
      </p:sp>
      <p:sp>
        <p:nvSpPr>
          <p:cNvPr id="2" name="Right Arrow 1"/>
          <p:cNvSpPr/>
          <p:nvPr/>
        </p:nvSpPr>
        <p:spPr>
          <a:xfrm>
            <a:off x="104659" y="1199677"/>
            <a:ext cx="495759" cy="396607"/>
          </a:xfrm>
          <a:prstGeom prst="rightArrow">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Slide Number Placeholder 5"/>
          <p:cNvSpPr>
            <a:spLocks noGrp="1"/>
          </p:cNvSpPr>
          <p:nvPr>
            <p:ph type="sldNum" sz="quarter" idx="4294967295"/>
          </p:nvPr>
        </p:nvSpPr>
        <p:spPr>
          <a:xfrm>
            <a:off x="8229600" y="6173788"/>
            <a:ext cx="457200" cy="365125"/>
          </a:xfrm>
          <a:prstGeom prst="rect">
            <a:avLst/>
          </a:prstGeom>
        </p:spPr>
        <p:txBody>
          <a:bodyPr/>
          <a:lstStyle/>
          <a:p>
            <a:r>
              <a:rPr lang="en-US" dirty="0">
                <a:latin typeface="Arial" panose="020B0604020202020204" pitchFamily="34" charset="0"/>
                <a:cs typeface="Arial" panose="020B0604020202020204" pitchFamily="34" charset="0"/>
              </a:rPr>
              <a:t>3</a:t>
            </a:r>
          </a:p>
        </p:txBody>
      </p:sp>
      <p:sp>
        <p:nvSpPr>
          <p:cNvPr id="3" name="Oval 2"/>
          <p:cNvSpPr/>
          <p:nvPr/>
        </p:nvSpPr>
        <p:spPr>
          <a:xfrm>
            <a:off x="1104404" y="2125683"/>
            <a:ext cx="7582397" cy="902525"/>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1039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04793" y="1336431"/>
            <a:ext cx="4038600" cy="4525963"/>
          </a:xfrm>
        </p:spPr>
        <p:txBody>
          <a:bodyPr>
            <a:normAutofit/>
          </a:bodyPr>
          <a:lstStyle/>
          <a:p>
            <a:r>
              <a:rPr lang="en-US" sz="2400" dirty="0"/>
              <a:t>The guides cover topics such as:</a:t>
            </a:r>
          </a:p>
          <a:p>
            <a:pPr lvl="1"/>
            <a:r>
              <a:rPr lang="en-US" sz="2000" dirty="0"/>
              <a:t>Reverse mortgages</a:t>
            </a:r>
          </a:p>
          <a:p>
            <a:pPr lvl="1"/>
            <a:r>
              <a:rPr lang="en-US" sz="2000" dirty="0"/>
              <a:t>Financial advisers</a:t>
            </a:r>
          </a:p>
          <a:p>
            <a:pPr lvl="1"/>
            <a:r>
              <a:rPr lang="en-US" sz="2000" dirty="0"/>
              <a:t>Pension lump-sum offers</a:t>
            </a:r>
          </a:p>
          <a:p>
            <a:pPr lvl="1"/>
            <a:endParaRPr lang="en-US" sz="2000" dirty="0"/>
          </a:p>
          <a:p>
            <a:r>
              <a:rPr lang="en-US" sz="2400" dirty="0"/>
              <a:t>The guides list important questions to ask and where to go for help.</a:t>
            </a:r>
          </a:p>
          <a:p>
            <a:pPr marL="0" indent="0">
              <a:buNone/>
            </a:pPr>
            <a:endParaRPr lang="en-US" dirty="0"/>
          </a:p>
          <a:p>
            <a:pPr marL="0" indent="0">
              <a:buNone/>
            </a:pPr>
            <a:endParaRPr lang="en-US" dirty="0"/>
          </a:p>
        </p:txBody>
      </p:sp>
      <p:sp>
        <p:nvSpPr>
          <p:cNvPr id="4" name="Title 3"/>
          <p:cNvSpPr>
            <a:spLocks noGrp="1"/>
          </p:cNvSpPr>
          <p:nvPr>
            <p:ph type="title"/>
          </p:nvPr>
        </p:nvSpPr>
        <p:spPr/>
        <p:txBody>
          <a:bodyPr>
            <a:normAutofit fontScale="90000"/>
          </a:bodyPr>
          <a:lstStyle/>
          <a:p>
            <a:r>
              <a:rPr lang="en-US" dirty="0"/>
              <a:t>Guides to help older consumers make informed financial decisions</a:t>
            </a:r>
          </a:p>
        </p:txBody>
      </p:sp>
      <p:sp>
        <p:nvSpPr>
          <p:cNvPr id="5" name="Footer Placeholder 4"/>
          <p:cNvSpPr>
            <a:spLocks noGrp="1"/>
          </p:cNvSpPr>
          <p:nvPr>
            <p:ph type="ftr" sz="quarter" idx="3"/>
          </p:nvPr>
        </p:nvSpPr>
        <p:spPr/>
        <p:txBody>
          <a:bodyPr/>
          <a:lstStyle/>
          <a:p>
            <a:fld id="{022636EB-ADE8-A646-A11D-FED0A955D1AA}" type="slidenum">
              <a:rPr lang="en-US" smtClean="0">
                <a:solidFill>
                  <a:srgbClr val="101820">
                    <a:tint val="75000"/>
                  </a:srgbClr>
                </a:solidFill>
              </a:rPr>
              <a:pPr/>
              <a:t>60</a:t>
            </a:fld>
            <a:endParaRPr lang="en-US" dirty="0">
              <a:solidFill>
                <a:srgbClr val="101820">
                  <a:tint val="75000"/>
                </a:srgbClr>
              </a:solidFill>
            </a:endParaRPr>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1524000"/>
            <a:ext cx="1575331" cy="20370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51153" y="2192214"/>
            <a:ext cx="1796775" cy="24311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97610" y="2908695"/>
            <a:ext cx="1688362" cy="22620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31873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6427" y="1350963"/>
            <a:ext cx="3460146" cy="4525962"/>
          </a:xfrm>
          <a:effectLst>
            <a:outerShdw blurRad="50800" dist="50800" dir="5400000" algn="ctr" rotWithShape="0">
              <a:schemeClr val="tx1"/>
            </a:outerShdw>
          </a:effectLst>
        </p:spPr>
      </p:pic>
      <p:sp>
        <p:nvSpPr>
          <p:cNvPr id="3" name="Content Placeholder 2"/>
          <p:cNvSpPr>
            <a:spLocks noGrp="1"/>
          </p:cNvSpPr>
          <p:nvPr>
            <p:ph sz="half" idx="2"/>
          </p:nvPr>
        </p:nvSpPr>
        <p:spPr/>
        <p:txBody>
          <a:bodyPr/>
          <a:lstStyle/>
          <a:p>
            <a:pPr marL="0" indent="0">
              <a:buNone/>
            </a:pPr>
            <a:r>
              <a:rPr lang="en-US" sz="2400" dirty="0"/>
              <a:t>Summarizes complaints submitted to the CFPB by older consumers on: </a:t>
            </a:r>
          </a:p>
          <a:p>
            <a:pPr lvl="1"/>
            <a:r>
              <a:rPr lang="en-US" sz="2200" dirty="0"/>
              <a:t>mortgages,</a:t>
            </a:r>
          </a:p>
          <a:p>
            <a:pPr lvl="1"/>
            <a:r>
              <a:rPr lang="en-US" sz="2200" dirty="0"/>
              <a:t>reverse mortgages, </a:t>
            </a:r>
          </a:p>
          <a:p>
            <a:pPr lvl="1"/>
            <a:r>
              <a:rPr lang="en-US" sz="2200" dirty="0"/>
              <a:t>student loan debt,</a:t>
            </a:r>
            <a:r>
              <a:rPr lang="en-US" sz="2200" dirty="0">
                <a:solidFill>
                  <a:srgbClr val="FF0000"/>
                </a:solidFill>
              </a:rPr>
              <a:t> </a:t>
            </a:r>
            <a:r>
              <a:rPr lang="en-US" sz="2200" dirty="0"/>
              <a:t>and</a:t>
            </a:r>
          </a:p>
          <a:p>
            <a:pPr lvl="1"/>
            <a:r>
              <a:rPr lang="en-US" sz="2200" dirty="0"/>
              <a:t>debt collection.</a:t>
            </a:r>
          </a:p>
          <a:p>
            <a:endParaRPr lang="en-US" dirty="0"/>
          </a:p>
        </p:txBody>
      </p:sp>
      <p:sp>
        <p:nvSpPr>
          <p:cNvPr id="4" name="Title 3"/>
          <p:cNvSpPr>
            <a:spLocks noGrp="1"/>
          </p:cNvSpPr>
          <p:nvPr>
            <p:ph type="title"/>
          </p:nvPr>
        </p:nvSpPr>
        <p:spPr/>
        <p:txBody>
          <a:bodyPr/>
          <a:lstStyle/>
          <a:p>
            <a:r>
              <a:rPr lang="en-US" dirty="0"/>
              <a:t>Older consumer complaints report snapshots</a:t>
            </a:r>
          </a:p>
        </p:txBody>
      </p:sp>
    </p:spTree>
    <p:extLst>
      <p:ext uri="{BB962C8B-B14F-4D97-AF65-F5344CB8AC3E}">
        <p14:creationId xmlns:p14="http://schemas.microsoft.com/office/powerpoint/2010/main" val="61179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Retirement </a:t>
            </a:r>
          </a:p>
        </p:txBody>
      </p:sp>
      <p:sp>
        <p:nvSpPr>
          <p:cNvPr id="7" name="Content Placeholder 6"/>
          <p:cNvSpPr>
            <a:spLocks noGrp="1"/>
          </p:cNvSpPr>
          <p:nvPr>
            <p:ph sz="half" idx="1"/>
          </p:nvPr>
        </p:nvSpPr>
        <p:spPr>
          <a:xfrm>
            <a:off x="4677508" y="1676400"/>
            <a:ext cx="4177734" cy="4724400"/>
          </a:xfrm>
        </p:spPr>
        <p:txBody>
          <a:bodyPr>
            <a:normAutofit/>
          </a:bodyPr>
          <a:lstStyle/>
          <a:p>
            <a:pPr indent="-342900"/>
            <a:r>
              <a:rPr lang="en-US" sz="1800" dirty="0"/>
              <a:t>Easy to use,  interactive tool </a:t>
            </a:r>
          </a:p>
          <a:p>
            <a:pPr indent="-342900"/>
            <a:r>
              <a:rPr lang="en-US" sz="1800" dirty="0"/>
              <a:t>Three simple steps to help consumers navigate their Social Security claiming decision</a:t>
            </a:r>
          </a:p>
          <a:p>
            <a:pPr indent="-342900"/>
            <a:r>
              <a:rPr lang="en-US" sz="1800" dirty="0"/>
              <a:t>Optimized for mobile use</a:t>
            </a:r>
          </a:p>
          <a:p>
            <a:pPr indent="-342900"/>
            <a:r>
              <a:rPr lang="en-US" sz="1800" dirty="0"/>
              <a:t>Created with the support of SSA</a:t>
            </a:r>
          </a:p>
          <a:p>
            <a:pPr indent="-342900"/>
            <a:r>
              <a:rPr lang="en-US" sz="1800" dirty="0"/>
              <a:t>Available in English and Spanish</a:t>
            </a:r>
          </a:p>
          <a:p>
            <a:pPr marL="0" indent="0">
              <a:buNone/>
            </a:pPr>
            <a:endParaRPr lang="en-US" sz="1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598" y="1752600"/>
            <a:ext cx="3742513" cy="210516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743200" y="1047690"/>
            <a:ext cx="6061275" cy="400110"/>
          </a:xfrm>
          <a:prstGeom prst="rect">
            <a:avLst/>
          </a:prstGeom>
        </p:spPr>
        <p:txBody>
          <a:bodyPr wrap="none">
            <a:spAutoFit/>
          </a:bodyPr>
          <a:lstStyle/>
          <a:p>
            <a:pPr algn="r" defTabSz="457200"/>
            <a:r>
              <a:rPr lang="en-US" sz="2000" dirty="0">
                <a:solidFill>
                  <a:srgbClr val="101820"/>
                </a:solidFill>
                <a:hlinkClick r:id="rId4"/>
              </a:rPr>
              <a:t>consumerfinance.gov/retirement/before-you-claim</a:t>
            </a:r>
            <a:r>
              <a:rPr lang="en-US" sz="2000" dirty="0">
                <a:solidFill>
                  <a:srgbClr val="101820"/>
                </a:solidFill>
              </a:rPr>
              <a:t> </a:t>
            </a:r>
          </a:p>
        </p:txBody>
      </p:sp>
      <p:sp>
        <p:nvSpPr>
          <p:cNvPr id="4" name="Slide Number Placeholder 3"/>
          <p:cNvSpPr>
            <a:spLocks noGrp="1"/>
          </p:cNvSpPr>
          <p:nvPr>
            <p:ph type="sldNum" sz="quarter" idx="4294967295"/>
          </p:nvPr>
        </p:nvSpPr>
        <p:spPr>
          <a:xfrm>
            <a:off x="8229600" y="6173788"/>
            <a:ext cx="457200" cy="365125"/>
          </a:xfrm>
          <a:prstGeom prst="rect">
            <a:avLst/>
          </a:prstGeom>
        </p:spPr>
        <p:txBody>
          <a:bodyPr/>
          <a:lstStyle/>
          <a:p>
            <a:fld id="{CD70CA13-E1DE-4977-840C-C465E150F4EF}" type="slidenum">
              <a:rPr lang="en-US" smtClean="0"/>
              <a:t>62</a:t>
            </a:fld>
            <a:endParaRPr lang="en-US" dirty="0"/>
          </a:p>
        </p:txBody>
      </p:sp>
    </p:spTree>
    <p:extLst>
      <p:ext uri="{BB962C8B-B14F-4D97-AF65-F5344CB8AC3E}">
        <p14:creationId xmlns:p14="http://schemas.microsoft.com/office/powerpoint/2010/main" val="2951595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Listening to consumers</a:t>
            </a:r>
          </a:p>
        </p:txBody>
      </p:sp>
      <p:sp>
        <p:nvSpPr>
          <p:cNvPr id="3" name="Subtitle 2"/>
          <p:cNvSpPr>
            <a:spLocks noGrp="1"/>
          </p:cNvSpPr>
          <p:nvPr>
            <p:ph type="subTitle" idx="1"/>
          </p:nvPr>
        </p:nvSpPr>
        <p:spPr/>
        <p:txBody>
          <a:bodyPr/>
          <a:lstStyle/>
          <a:p>
            <a:r>
              <a:rPr lang="en-US" dirty="0"/>
              <a:t>Helping consumers</a:t>
            </a:r>
          </a:p>
        </p:txBody>
      </p:sp>
    </p:spTree>
    <p:extLst>
      <p:ext uri="{BB962C8B-B14F-4D97-AF65-F5344CB8AC3E}">
        <p14:creationId xmlns:p14="http://schemas.microsoft.com/office/powerpoint/2010/main" val="907180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help</a:t>
            </a:r>
          </a:p>
        </p:txBody>
      </p:sp>
      <p:sp>
        <p:nvSpPr>
          <p:cNvPr id="3" name="Rectangle 2"/>
          <p:cNvSpPr/>
          <p:nvPr/>
        </p:nvSpPr>
        <p:spPr>
          <a:xfrm>
            <a:off x="559351" y="3736710"/>
            <a:ext cx="3387954" cy="1412694"/>
          </a:xfrm>
          <a:prstGeom prst="rect">
            <a:avLst/>
          </a:prstGeom>
        </p:spPr>
        <p:txBody>
          <a:bodyPr wrap="square">
            <a:spAutoFit/>
          </a:bodyPr>
          <a:lstStyle/>
          <a:p>
            <a:pPr>
              <a:lnSpc>
                <a:spcPct val="120000"/>
              </a:lnSpc>
            </a:pPr>
            <a:r>
              <a:rPr lang="en-US" dirty="0">
                <a:solidFill>
                  <a:srgbClr val="101820">
                    <a:lumMod val="90000"/>
                    <a:lumOff val="10000"/>
                  </a:srgbClr>
                </a:solidFill>
                <a:cs typeface="Arial"/>
              </a:rPr>
              <a:t>We turn complaints into action. We work to get a response to complaints – </a:t>
            </a:r>
            <a:r>
              <a:rPr lang="en-US" b="1" dirty="0">
                <a:solidFill>
                  <a:srgbClr val="101820">
                    <a:lumMod val="90000"/>
                    <a:lumOff val="10000"/>
                  </a:srgbClr>
                </a:solidFill>
                <a:cs typeface="Arial"/>
              </a:rPr>
              <a:t>generally within 15 days </a:t>
            </a:r>
            <a:endParaRPr lang="en-US" b="1" dirty="0">
              <a:solidFill>
                <a:srgbClr val="101820">
                  <a:lumMod val="90000"/>
                  <a:lumOff val="10000"/>
                </a:srgbClr>
              </a:solidFill>
            </a:endParaRPr>
          </a:p>
        </p:txBody>
      </p:sp>
      <p:sp>
        <p:nvSpPr>
          <p:cNvPr id="6" name="Rectangle 5"/>
          <p:cNvSpPr/>
          <p:nvPr/>
        </p:nvSpPr>
        <p:spPr>
          <a:xfrm>
            <a:off x="4723892" y="3749962"/>
            <a:ext cx="3253365" cy="1745093"/>
          </a:xfrm>
          <a:prstGeom prst="rect">
            <a:avLst/>
          </a:prstGeom>
        </p:spPr>
        <p:txBody>
          <a:bodyPr wrap="square">
            <a:spAutoFit/>
          </a:bodyPr>
          <a:lstStyle/>
          <a:p>
            <a:pPr>
              <a:lnSpc>
                <a:spcPct val="120000"/>
              </a:lnSpc>
            </a:pPr>
            <a:r>
              <a:rPr lang="en-US" b="1" dirty="0">
                <a:solidFill>
                  <a:srgbClr val="101820">
                    <a:lumMod val="90000"/>
                    <a:lumOff val="10000"/>
                  </a:srgbClr>
                </a:solidFill>
                <a:cs typeface="Arial"/>
              </a:rPr>
              <a:t>Every complaint provides insight </a:t>
            </a:r>
            <a:r>
              <a:rPr lang="en-US" dirty="0">
                <a:solidFill>
                  <a:srgbClr val="101820">
                    <a:lumMod val="90000"/>
                    <a:lumOff val="10000"/>
                  </a:srgbClr>
                </a:solidFill>
                <a:cs typeface="Arial"/>
              </a:rPr>
              <a:t>into problems consumers are experiencing, allowing us to improve the marketplace</a:t>
            </a:r>
            <a:endParaRPr lang="en-US" dirty="0">
              <a:solidFill>
                <a:srgbClr val="101820">
                  <a:lumMod val="90000"/>
                  <a:lumOff val="10000"/>
                </a:srgbClr>
              </a:solidFill>
            </a:endParaRPr>
          </a:p>
        </p:txBody>
      </p:sp>
      <p:sp>
        <p:nvSpPr>
          <p:cNvPr id="9" name="Rectangle 8"/>
          <p:cNvSpPr/>
          <p:nvPr/>
        </p:nvSpPr>
        <p:spPr>
          <a:xfrm>
            <a:off x="559351" y="3180546"/>
            <a:ext cx="2551350" cy="400110"/>
          </a:xfrm>
          <a:prstGeom prst="rect">
            <a:avLst/>
          </a:prstGeom>
        </p:spPr>
        <p:txBody>
          <a:bodyPr wrap="none">
            <a:spAutoFit/>
          </a:bodyPr>
          <a:lstStyle/>
          <a:p>
            <a:r>
              <a:rPr lang="en-US" sz="2000" dirty="0">
                <a:solidFill>
                  <a:srgbClr val="101820"/>
                </a:solidFill>
                <a:latin typeface="Arial"/>
                <a:cs typeface="Arial"/>
              </a:rPr>
              <a:t>Individual assistance</a:t>
            </a:r>
          </a:p>
        </p:txBody>
      </p:sp>
      <p:sp>
        <p:nvSpPr>
          <p:cNvPr id="11" name="Rectangle 10"/>
          <p:cNvSpPr/>
          <p:nvPr/>
        </p:nvSpPr>
        <p:spPr>
          <a:xfrm>
            <a:off x="4723892" y="3179802"/>
            <a:ext cx="2921418" cy="400110"/>
          </a:xfrm>
          <a:prstGeom prst="rect">
            <a:avLst/>
          </a:prstGeom>
        </p:spPr>
        <p:txBody>
          <a:bodyPr wrap="none">
            <a:spAutoFit/>
          </a:bodyPr>
          <a:lstStyle/>
          <a:p>
            <a:r>
              <a:rPr lang="en-US" sz="2000" dirty="0">
                <a:solidFill>
                  <a:srgbClr val="101820"/>
                </a:solidFill>
                <a:latin typeface="Arial"/>
                <a:cs typeface="Arial"/>
              </a:rPr>
              <a:t>Market-wide information</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0917" y="1717396"/>
            <a:ext cx="1739812" cy="1106424"/>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093" y="1717396"/>
            <a:ext cx="1739812" cy="1106424"/>
          </a:xfrm>
          <a:prstGeom prst="rect">
            <a:avLst/>
          </a:prstGeom>
        </p:spPr>
      </p:pic>
      <p:sp>
        <p:nvSpPr>
          <p:cNvPr id="12" name="TextBox 11"/>
          <p:cNvSpPr txBox="1"/>
          <p:nvPr/>
        </p:nvSpPr>
        <p:spPr>
          <a:xfrm>
            <a:off x="8382000" y="6216134"/>
            <a:ext cx="312906" cy="369332"/>
          </a:xfrm>
          <a:prstGeom prst="rect">
            <a:avLst/>
          </a:prstGeom>
          <a:noFill/>
        </p:spPr>
        <p:txBody>
          <a:bodyPr wrap="none" rtlCol="0">
            <a:spAutoFit/>
          </a:bodyPr>
          <a:lstStyle/>
          <a:p>
            <a:fld id="{FCE399CA-50BB-4C38-9444-066D44893335}" type="slidenum">
              <a:rPr lang="en-US" smtClean="0">
                <a:solidFill>
                  <a:srgbClr val="101820"/>
                </a:solidFill>
              </a:rPr>
              <a:pPr/>
              <a:t>64</a:t>
            </a:fld>
            <a:endParaRPr lang="en-US" dirty="0">
              <a:solidFill>
                <a:srgbClr val="101820"/>
              </a:solidFill>
            </a:endParaRPr>
          </a:p>
        </p:txBody>
      </p:sp>
    </p:spTree>
    <p:extLst>
      <p:ext uri="{BB962C8B-B14F-4D97-AF65-F5344CB8AC3E}">
        <p14:creationId xmlns:p14="http://schemas.microsoft.com/office/powerpoint/2010/main" val="2024635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Complaints we accept now</a:t>
            </a:r>
          </a:p>
        </p:txBody>
      </p:sp>
      <p:sp>
        <p:nvSpPr>
          <p:cNvPr id="7" name="TextBox 6"/>
          <p:cNvSpPr txBox="1"/>
          <p:nvPr/>
        </p:nvSpPr>
        <p:spPr>
          <a:xfrm>
            <a:off x="8382000" y="6216134"/>
            <a:ext cx="312906" cy="369332"/>
          </a:xfrm>
          <a:prstGeom prst="rect">
            <a:avLst/>
          </a:prstGeom>
          <a:noFill/>
        </p:spPr>
        <p:txBody>
          <a:bodyPr wrap="none" rtlCol="0">
            <a:spAutoFit/>
          </a:bodyPr>
          <a:lstStyle/>
          <a:p>
            <a:fld id="{FCE399CA-50BB-4C38-9444-066D44893335}" type="slidenum">
              <a:rPr lang="en-US" smtClean="0">
                <a:solidFill>
                  <a:srgbClr val="101820"/>
                </a:solidFill>
              </a:rPr>
              <a:pPr/>
              <a:t>65</a:t>
            </a:fld>
            <a:endParaRPr lang="en-US" dirty="0">
              <a:solidFill>
                <a:srgbClr val="101820"/>
              </a:solidFill>
            </a:endParaRPr>
          </a:p>
        </p:txBody>
      </p:sp>
      <p:pic>
        <p:nvPicPr>
          <p:cNvPr id="5" name="Picture 4" descr="CRtimeline_09091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946549"/>
            <a:ext cx="9470824" cy="2680422"/>
          </a:xfrm>
          <a:prstGeom prst="rect">
            <a:avLst/>
          </a:prstGeom>
        </p:spPr>
      </p:pic>
    </p:spTree>
    <p:extLst>
      <p:ext uri="{BB962C8B-B14F-4D97-AF65-F5344CB8AC3E}">
        <p14:creationId xmlns:p14="http://schemas.microsoft.com/office/powerpoint/2010/main" val="10758035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p>
        </p:txBody>
      </p:sp>
      <p:pic>
        <p:nvPicPr>
          <p:cNvPr id="9218" name="Picture 2"/>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a:stretch/>
        </p:blipFill>
        <p:spPr bwMode="auto">
          <a:xfrm>
            <a:off x="491359" y="1560513"/>
            <a:ext cx="385762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1359" y="1140124"/>
            <a:ext cx="3627837" cy="305234"/>
          </a:xfrm>
          <a:prstGeom prst="rect">
            <a:avLst/>
          </a:prstGeom>
          <a:noFill/>
        </p:spPr>
        <p:txBody>
          <a:bodyPr wrap="square" rtlCol="0">
            <a:spAutoFit/>
          </a:bodyPr>
          <a:lstStyle/>
          <a:p>
            <a:pPr defTabSz="457200"/>
            <a:r>
              <a:rPr lang="en-US" dirty="0">
                <a:solidFill>
                  <a:srgbClr val="101820"/>
                </a:solidFill>
                <a:hlinkClick r:id="rId4"/>
              </a:rPr>
              <a:t>facebook.com/</a:t>
            </a:r>
            <a:r>
              <a:rPr lang="en-US" dirty="0" err="1">
                <a:solidFill>
                  <a:srgbClr val="101820"/>
                </a:solidFill>
                <a:hlinkClick r:id="rId4"/>
              </a:rPr>
              <a:t>cfpb</a:t>
            </a:r>
            <a:endParaRPr lang="en-US" dirty="0">
              <a:solidFill>
                <a:srgbClr val="101820"/>
              </a:solidFill>
            </a:endParaRPr>
          </a:p>
        </p:txBody>
      </p:sp>
      <p:pic>
        <p:nvPicPr>
          <p:cNvPr id="9219"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96816" y="4320382"/>
            <a:ext cx="3977105" cy="189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616449" y="3927475"/>
            <a:ext cx="3627837" cy="369332"/>
          </a:xfrm>
          <a:prstGeom prst="rect">
            <a:avLst/>
          </a:prstGeom>
          <a:noFill/>
        </p:spPr>
        <p:txBody>
          <a:bodyPr wrap="square" rtlCol="0">
            <a:spAutoFit/>
          </a:bodyPr>
          <a:lstStyle/>
          <a:p>
            <a:pPr defTabSz="457200"/>
            <a:r>
              <a:rPr lang="en-US" dirty="0">
                <a:solidFill>
                  <a:srgbClr val="101820"/>
                </a:solidFill>
                <a:hlinkClick r:id="rId6"/>
              </a:rPr>
              <a:t>twitter.com/CFPB</a:t>
            </a:r>
            <a:endParaRPr lang="en-US" dirty="0">
              <a:solidFill>
                <a:srgbClr val="101820"/>
              </a:solidFill>
            </a:endParaRPr>
          </a:p>
        </p:txBody>
      </p:sp>
      <p:sp>
        <p:nvSpPr>
          <p:cNvPr id="9" name="TextBox 8"/>
          <p:cNvSpPr txBox="1"/>
          <p:nvPr/>
        </p:nvSpPr>
        <p:spPr>
          <a:xfrm>
            <a:off x="4698999" y="1108075"/>
            <a:ext cx="3627837" cy="369332"/>
          </a:xfrm>
          <a:prstGeom prst="rect">
            <a:avLst/>
          </a:prstGeom>
          <a:noFill/>
        </p:spPr>
        <p:txBody>
          <a:bodyPr wrap="square" rtlCol="0">
            <a:spAutoFit/>
          </a:bodyPr>
          <a:lstStyle/>
          <a:p>
            <a:pPr defTabSz="457200"/>
            <a:r>
              <a:rPr lang="en-US" dirty="0">
                <a:solidFill>
                  <a:srgbClr val="101820"/>
                </a:solidFill>
                <a:hlinkClick r:id="rId7"/>
              </a:rPr>
              <a:t>LinkedIn</a:t>
            </a:r>
            <a:endParaRPr lang="en-US" dirty="0">
              <a:solidFill>
                <a:srgbClr val="101820"/>
              </a:solidFill>
            </a:endParaRPr>
          </a:p>
        </p:txBody>
      </p:sp>
      <p:pic>
        <p:nvPicPr>
          <p:cNvPr id="9220"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696815" y="1483950"/>
            <a:ext cx="3977105" cy="223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382000" y="6216134"/>
            <a:ext cx="312906" cy="369332"/>
          </a:xfrm>
          <a:prstGeom prst="rect">
            <a:avLst/>
          </a:prstGeom>
          <a:noFill/>
        </p:spPr>
        <p:txBody>
          <a:bodyPr wrap="none" rtlCol="0">
            <a:spAutoFit/>
          </a:bodyPr>
          <a:lstStyle/>
          <a:p>
            <a:fld id="{FCE399CA-50BB-4C38-9444-066D44893335}" type="slidenum">
              <a:rPr lang="en-US" smtClean="0">
                <a:solidFill>
                  <a:srgbClr val="101820"/>
                </a:solidFill>
              </a:rPr>
              <a:pPr/>
              <a:t>66</a:t>
            </a:fld>
            <a:endParaRPr lang="en-US" dirty="0">
              <a:solidFill>
                <a:srgbClr val="101820"/>
              </a:solidFill>
            </a:endParaRPr>
          </a:p>
        </p:txBody>
      </p:sp>
    </p:spTree>
    <p:extLst>
      <p:ext uri="{BB962C8B-B14F-4D97-AF65-F5344CB8AC3E}">
        <p14:creationId xmlns:p14="http://schemas.microsoft.com/office/powerpoint/2010/main" val="3089894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1406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CEE: Mission and Vision</a:t>
            </a:r>
          </a:p>
        </p:txBody>
      </p:sp>
      <p:sp>
        <p:nvSpPr>
          <p:cNvPr id="4" name="Slide Number Placeholder 3"/>
          <p:cNvSpPr>
            <a:spLocks noGrp="1"/>
          </p:cNvSpPr>
          <p:nvPr>
            <p:ph type="sldNum" sz="quarter" idx="4294967295"/>
          </p:nvPr>
        </p:nvSpPr>
        <p:spPr>
          <a:xfrm>
            <a:off x="8229600" y="6173788"/>
            <a:ext cx="457200" cy="365125"/>
          </a:xfrm>
          <a:prstGeom prst="rect">
            <a:avLst/>
          </a:prstGeom>
        </p:spPr>
        <p:txBody>
          <a:bodyPr/>
          <a:lstStyle/>
          <a:p>
            <a:r>
              <a:rPr lang="en-US" dirty="0">
                <a:latin typeface="Arial" panose="020B0604020202020204" pitchFamily="34" charset="0"/>
                <a:cs typeface="Arial" panose="020B0604020202020204" pitchFamily="34" charset="0"/>
              </a:rPr>
              <a:t>4</a:t>
            </a:r>
          </a:p>
        </p:txBody>
      </p:sp>
      <p:sp>
        <p:nvSpPr>
          <p:cNvPr id="30" name="object 16"/>
          <p:cNvSpPr txBox="1"/>
          <p:nvPr/>
        </p:nvSpPr>
        <p:spPr>
          <a:xfrm>
            <a:off x="3886200" y="1143001"/>
            <a:ext cx="1752600" cy="319959"/>
          </a:xfrm>
          <a:prstGeom prst="rect">
            <a:avLst/>
          </a:prstGeom>
        </p:spPr>
        <p:txBody>
          <a:bodyPr vert="horz" wrap="square" lIns="0" tIns="12065" rIns="0" bIns="0" rtlCol="0">
            <a:spAutoFit/>
          </a:bodyPr>
          <a:lstStyle/>
          <a:p>
            <a:pPr marL="12700">
              <a:lnSpc>
                <a:spcPct val="100000"/>
              </a:lnSpc>
              <a:spcBef>
                <a:spcPts val="95"/>
              </a:spcBef>
            </a:pPr>
            <a:r>
              <a:rPr lang="en-US" sz="2000" b="1" spc="-15" dirty="0">
                <a:solidFill>
                  <a:srgbClr val="121820"/>
                </a:solidFill>
                <a:latin typeface="Arial"/>
                <a:cs typeface="Arial"/>
              </a:rPr>
              <a:t>MISSION</a:t>
            </a:r>
            <a:endParaRPr sz="2000" dirty="0">
              <a:latin typeface="Arial"/>
              <a:cs typeface="Arial"/>
            </a:endParaRPr>
          </a:p>
        </p:txBody>
      </p:sp>
      <p:sp>
        <p:nvSpPr>
          <p:cNvPr id="32" name="object 20"/>
          <p:cNvSpPr/>
          <p:nvPr/>
        </p:nvSpPr>
        <p:spPr>
          <a:xfrm flipV="1">
            <a:off x="553639" y="3230880"/>
            <a:ext cx="7851497" cy="45719"/>
          </a:xfrm>
          <a:custGeom>
            <a:avLst/>
            <a:gdLst/>
            <a:ahLst/>
            <a:cxnLst/>
            <a:rect l="l" t="t" r="r" b="b"/>
            <a:pathLst>
              <a:path w="1005839">
                <a:moveTo>
                  <a:pt x="1005840" y="0"/>
                </a:moveTo>
                <a:lnTo>
                  <a:pt x="0" y="0"/>
                </a:lnTo>
              </a:path>
            </a:pathLst>
          </a:custGeom>
          <a:ln w="6985">
            <a:solidFill>
              <a:srgbClr val="50B748"/>
            </a:solidFill>
          </a:ln>
        </p:spPr>
        <p:txBody>
          <a:bodyPr wrap="square" lIns="0" tIns="0" rIns="0" bIns="0" rtlCol="0"/>
          <a:lstStyle/>
          <a:p>
            <a:endParaRPr/>
          </a:p>
        </p:txBody>
      </p:sp>
      <p:sp>
        <p:nvSpPr>
          <p:cNvPr id="33" name="object 16"/>
          <p:cNvSpPr txBox="1"/>
          <p:nvPr/>
        </p:nvSpPr>
        <p:spPr>
          <a:xfrm>
            <a:off x="3951889" y="3596558"/>
            <a:ext cx="1686911" cy="319959"/>
          </a:xfrm>
          <a:prstGeom prst="rect">
            <a:avLst/>
          </a:prstGeom>
        </p:spPr>
        <p:txBody>
          <a:bodyPr vert="horz" wrap="square" lIns="0" tIns="12065" rIns="0" bIns="0" rtlCol="0">
            <a:spAutoFit/>
          </a:bodyPr>
          <a:lstStyle/>
          <a:p>
            <a:pPr marL="12700">
              <a:lnSpc>
                <a:spcPct val="100000"/>
              </a:lnSpc>
              <a:spcBef>
                <a:spcPts val="95"/>
              </a:spcBef>
            </a:pPr>
            <a:r>
              <a:rPr lang="en-US" sz="2000" b="1" spc="-15" dirty="0">
                <a:solidFill>
                  <a:srgbClr val="121820"/>
                </a:solidFill>
                <a:latin typeface="Arial"/>
                <a:cs typeface="Arial"/>
              </a:rPr>
              <a:t>VISION</a:t>
            </a:r>
            <a:endParaRPr sz="2000" dirty="0">
              <a:latin typeface="Arial"/>
              <a:cs typeface="Arial"/>
            </a:endParaRPr>
          </a:p>
        </p:txBody>
      </p:sp>
      <p:sp>
        <p:nvSpPr>
          <p:cNvPr id="3" name="TextBox 2"/>
          <p:cNvSpPr txBox="1"/>
          <p:nvPr/>
        </p:nvSpPr>
        <p:spPr>
          <a:xfrm>
            <a:off x="975105" y="1761676"/>
            <a:ext cx="7254493" cy="1200329"/>
          </a:xfrm>
          <a:prstGeom prst="rect">
            <a:avLst/>
          </a:prstGeom>
          <a:noFill/>
        </p:spPr>
        <p:txBody>
          <a:bodyPr wrap="square" rtlCol="0">
            <a:spAutoFit/>
          </a:bodyPr>
          <a:lstStyle/>
          <a:p>
            <a:r>
              <a:rPr lang="en-US" dirty="0"/>
              <a:t>To regulate the offering and provision of consumer financial products or services under the Federal consumer financial laws and to educate and empower  consumers to make better informed financial decisions. </a:t>
            </a:r>
          </a:p>
        </p:txBody>
      </p:sp>
      <p:sp>
        <p:nvSpPr>
          <p:cNvPr id="5" name="TextBox 4"/>
          <p:cNvSpPr txBox="1"/>
          <p:nvPr/>
        </p:nvSpPr>
        <p:spPr>
          <a:xfrm>
            <a:off x="994157" y="4343400"/>
            <a:ext cx="7254492" cy="1200329"/>
          </a:xfrm>
          <a:prstGeom prst="rect">
            <a:avLst/>
          </a:prstGeom>
          <a:noFill/>
        </p:spPr>
        <p:txBody>
          <a:bodyPr wrap="square" rtlCol="0">
            <a:spAutoFit/>
          </a:bodyPr>
          <a:lstStyle/>
          <a:p>
            <a:r>
              <a:rPr lang="en-US" dirty="0"/>
              <a:t>Free, innovative, competitive, and transparent consumer finance markets where the rights of all parties are protected by the rule of law and where consumers are free to choose the products and services that best fit their individual needs. </a:t>
            </a:r>
          </a:p>
        </p:txBody>
      </p:sp>
    </p:spTree>
    <p:extLst>
      <p:ext uri="{BB962C8B-B14F-4D97-AF65-F5344CB8AC3E}">
        <p14:creationId xmlns:p14="http://schemas.microsoft.com/office/powerpoint/2010/main" val="298607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CEE: Mission and Approach to Financial Education</a:t>
            </a:r>
          </a:p>
        </p:txBody>
      </p:sp>
      <p:sp>
        <p:nvSpPr>
          <p:cNvPr id="4" name="Slide Number Placeholder 3"/>
          <p:cNvSpPr>
            <a:spLocks noGrp="1"/>
          </p:cNvSpPr>
          <p:nvPr>
            <p:ph type="sldNum" sz="quarter" idx="4294967295"/>
          </p:nvPr>
        </p:nvSpPr>
        <p:spPr>
          <a:xfrm>
            <a:off x="8229600" y="6173788"/>
            <a:ext cx="457200" cy="365125"/>
          </a:xfrm>
          <a:prstGeom prst="rect">
            <a:avLst/>
          </a:prstGeom>
        </p:spPr>
        <p:txBody>
          <a:bodyPr/>
          <a:lstStyle/>
          <a:p>
            <a:r>
              <a:rPr lang="en-US" dirty="0">
                <a:latin typeface="Arial" panose="020B0604020202020204" pitchFamily="34" charset="0"/>
                <a:cs typeface="Arial" panose="020B0604020202020204" pitchFamily="34" charset="0"/>
              </a:rPr>
              <a:t>4</a:t>
            </a:r>
          </a:p>
        </p:txBody>
      </p:sp>
      <p:grpSp>
        <p:nvGrpSpPr>
          <p:cNvPr id="9" name="Group 8"/>
          <p:cNvGrpSpPr/>
          <p:nvPr/>
        </p:nvGrpSpPr>
        <p:grpSpPr>
          <a:xfrm>
            <a:off x="1207911" y="2340797"/>
            <a:ext cx="6107290" cy="1129038"/>
            <a:chOff x="0" y="0"/>
            <a:chExt cx="6107309" cy="1129123"/>
          </a:xfrm>
        </p:grpSpPr>
        <p:sp>
          <p:nvSpPr>
            <p:cNvPr id="10" name="Rounded Rectangle 9"/>
            <p:cNvSpPr/>
            <p:nvPr/>
          </p:nvSpPr>
          <p:spPr>
            <a:xfrm>
              <a:off x="118753" y="154379"/>
              <a:ext cx="5799369" cy="650881"/>
            </a:xfrm>
            <a:prstGeom prst="round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1" name="Group 10"/>
            <p:cNvGrpSpPr/>
            <p:nvPr/>
          </p:nvGrpSpPr>
          <p:grpSpPr>
            <a:xfrm>
              <a:off x="0" y="0"/>
              <a:ext cx="594360" cy="596313"/>
              <a:chOff x="0" y="0"/>
              <a:chExt cx="1219914" cy="1223923"/>
            </a:xfrm>
          </p:grpSpPr>
          <p:sp>
            <p:nvSpPr>
              <p:cNvPr id="13" name="Oval 12"/>
              <p:cNvSpPr/>
              <p:nvPr/>
            </p:nvSpPr>
            <p:spPr>
              <a:xfrm>
                <a:off x="0" y="0"/>
                <a:ext cx="1219914" cy="1219914"/>
              </a:xfrm>
              <a:prstGeom prst="ellipse">
                <a:avLst/>
              </a:prstGeom>
              <a:solidFill>
                <a:schemeClr val="bg1"/>
              </a:solidFill>
              <a:ln w="44450">
                <a:solidFill>
                  <a:schemeClr val="tx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2400" dirty="0"/>
              </a:p>
            </p:txBody>
          </p:sp>
          <p:sp>
            <p:nvSpPr>
              <p:cNvPr id="14" name="Rectangle 13"/>
              <p:cNvSpPr/>
              <p:nvPr/>
            </p:nvSpPr>
            <p:spPr>
              <a:xfrm>
                <a:off x="48763" y="2"/>
                <a:ext cx="1137673" cy="1223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0" rIns="45720" bIns="0" numCol="1" spcCol="1270" anchor="ctr" anchorCtr="0">
                <a:noAutofit/>
              </a:bodyPr>
              <a:lstStyle/>
              <a:p>
                <a:pPr marL="0" marR="0" algn="ctr">
                  <a:lnSpc>
                    <a:spcPct val="90000"/>
                  </a:lnSpc>
                  <a:spcBef>
                    <a:spcPts val="0"/>
                  </a:spcBef>
                  <a:spcAft>
                    <a:spcPts val="420"/>
                  </a:spcAft>
                </a:pPr>
                <a:r>
                  <a:rPr lang="en-US" sz="2000" b="1" kern="1200" dirty="0">
                    <a:solidFill>
                      <a:srgbClr val="000000"/>
                    </a:solidFill>
                    <a:effectLst/>
                    <a:latin typeface="Georgia"/>
                    <a:ea typeface="Times New Roman"/>
                    <a:cs typeface="Times New Roman"/>
                  </a:rPr>
                  <a:t>1</a:t>
                </a:r>
                <a:endParaRPr lang="en-US" sz="2000" dirty="0">
                  <a:effectLst/>
                  <a:latin typeface="Times New Roman"/>
                  <a:ea typeface="Times New Roman"/>
                </a:endParaRPr>
              </a:p>
            </p:txBody>
          </p:sp>
        </p:grpSp>
        <p:sp>
          <p:nvSpPr>
            <p:cNvPr id="12" name="Text Box 2"/>
            <p:cNvSpPr txBox="1">
              <a:spLocks noChangeArrowheads="1"/>
            </p:cNvSpPr>
            <p:nvPr/>
          </p:nvSpPr>
          <p:spPr bwMode="auto">
            <a:xfrm>
              <a:off x="615570" y="178439"/>
              <a:ext cx="5491739" cy="950684"/>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600" dirty="0">
                  <a:effectLst/>
                  <a:latin typeface="Georgia"/>
                  <a:ea typeface="Calibri"/>
                  <a:cs typeface="Times New Roman"/>
                </a:rPr>
                <a:t>Connect with information and tools to help understand money management and other money topics </a:t>
              </a:r>
              <a:endParaRPr lang="en-US" sz="1600" dirty="0">
                <a:effectLst/>
                <a:latin typeface="Calibri"/>
                <a:ea typeface="Calibri"/>
                <a:cs typeface="Times New Roman"/>
              </a:endParaRPr>
            </a:p>
          </p:txBody>
        </p:sp>
      </p:grpSp>
      <p:grpSp>
        <p:nvGrpSpPr>
          <p:cNvPr id="15" name="Group 14"/>
          <p:cNvGrpSpPr/>
          <p:nvPr/>
        </p:nvGrpSpPr>
        <p:grpSpPr>
          <a:xfrm>
            <a:off x="1207911" y="3208212"/>
            <a:ext cx="5918104" cy="1662467"/>
            <a:chOff x="0" y="0"/>
            <a:chExt cx="5714220" cy="1662594"/>
          </a:xfrm>
        </p:grpSpPr>
        <p:sp>
          <p:nvSpPr>
            <p:cNvPr id="16" name="Rounded Rectangle 15"/>
            <p:cNvSpPr/>
            <p:nvPr/>
          </p:nvSpPr>
          <p:spPr>
            <a:xfrm>
              <a:off x="118753" y="154378"/>
              <a:ext cx="5595467" cy="1508216"/>
            </a:xfrm>
            <a:prstGeom prst="round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7" name="Group 16"/>
            <p:cNvGrpSpPr/>
            <p:nvPr/>
          </p:nvGrpSpPr>
          <p:grpSpPr>
            <a:xfrm>
              <a:off x="0" y="0"/>
              <a:ext cx="594360" cy="596313"/>
              <a:chOff x="0" y="0"/>
              <a:chExt cx="1219914" cy="1223923"/>
            </a:xfrm>
          </p:grpSpPr>
          <p:sp>
            <p:nvSpPr>
              <p:cNvPr id="19" name="Oval 18"/>
              <p:cNvSpPr/>
              <p:nvPr/>
            </p:nvSpPr>
            <p:spPr>
              <a:xfrm>
                <a:off x="0" y="0"/>
                <a:ext cx="1219914" cy="1219914"/>
              </a:xfrm>
              <a:prstGeom prst="ellipse">
                <a:avLst/>
              </a:prstGeom>
              <a:solidFill>
                <a:schemeClr val="bg1"/>
              </a:solidFill>
              <a:ln w="44450">
                <a:solidFill>
                  <a:schemeClr val="tx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0" name="Rectangle 19"/>
              <p:cNvSpPr/>
              <p:nvPr/>
            </p:nvSpPr>
            <p:spPr>
              <a:xfrm>
                <a:off x="48763" y="2"/>
                <a:ext cx="1137673" cy="1223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0" rIns="45720" bIns="0" numCol="1" spcCol="1270" anchor="ctr" anchorCtr="0">
                <a:noAutofit/>
              </a:bodyPr>
              <a:lstStyle/>
              <a:p>
                <a:pPr marL="0" marR="0" algn="ctr">
                  <a:lnSpc>
                    <a:spcPct val="90000"/>
                  </a:lnSpc>
                  <a:spcBef>
                    <a:spcPts val="0"/>
                  </a:spcBef>
                  <a:spcAft>
                    <a:spcPts val="420"/>
                  </a:spcAft>
                </a:pPr>
                <a:r>
                  <a:rPr lang="en-US" sz="2000" b="1" kern="1200" dirty="0">
                    <a:solidFill>
                      <a:srgbClr val="000000"/>
                    </a:solidFill>
                    <a:effectLst/>
                    <a:latin typeface="Georgia"/>
                    <a:ea typeface="Times New Roman"/>
                    <a:cs typeface="Times New Roman"/>
                  </a:rPr>
                  <a:t>2</a:t>
                </a:r>
                <a:endParaRPr lang="en-US" sz="2000" dirty="0">
                  <a:effectLst/>
                  <a:latin typeface="Times New Roman"/>
                  <a:ea typeface="Times New Roman"/>
                </a:endParaRPr>
              </a:p>
            </p:txBody>
          </p:sp>
        </p:grpSp>
        <p:sp>
          <p:nvSpPr>
            <p:cNvPr id="18" name="Text Box 2"/>
            <p:cNvSpPr txBox="1">
              <a:spLocks noChangeArrowheads="1"/>
            </p:cNvSpPr>
            <p:nvPr/>
          </p:nvSpPr>
          <p:spPr bwMode="auto">
            <a:xfrm>
              <a:off x="569982" y="178112"/>
              <a:ext cx="4892962" cy="148448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600" dirty="0">
                  <a:effectLst/>
                  <a:latin typeface="Georgia"/>
                  <a:ea typeface="Calibri"/>
                  <a:cs typeface="Times New Roman"/>
                </a:rPr>
                <a:t>Develop overall financial capability skills in financial decision making, to support people as they identify and respond to th</a:t>
              </a:r>
              <a:r>
                <a:rPr lang="en-US" sz="1600" dirty="0">
                  <a:latin typeface="Georgia"/>
                  <a:ea typeface="Calibri"/>
                  <a:cs typeface="Times New Roman"/>
                </a:rPr>
                <a:t>e opportunities and challenges of their financial lives, build individual wealth, and prepare for ongoing and later life financial security </a:t>
              </a:r>
              <a:endParaRPr lang="en-US" sz="1600" dirty="0">
                <a:effectLst/>
                <a:latin typeface="Calibri"/>
                <a:ea typeface="Calibri"/>
                <a:cs typeface="Times New Roman"/>
              </a:endParaRPr>
            </a:p>
          </p:txBody>
        </p:sp>
      </p:grpSp>
      <p:grpSp>
        <p:nvGrpSpPr>
          <p:cNvPr id="21" name="Group 20"/>
          <p:cNvGrpSpPr/>
          <p:nvPr/>
        </p:nvGrpSpPr>
        <p:grpSpPr>
          <a:xfrm>
            <a:off x="1232517" y="5002234"/>
            <a:ext cx="5893497" cy="1152805"/>
            <a:chOff x="0" y="0"/>
            <a:chExt cx="5893514" cy="1152892"/>
          </a:xfrm>
        </p:grpSpPr>
        <p:sp>
          <p:nvSpPr>
            <p:cNvPr id="22" name="Rounded Rectangle 21"/>
            <p:cNvSpPr/>
            <p:nvPr/>
          </p:nvSpPr>
          <p:spPr>
            <a:xfrm>
              <a:off x="118752" y="154379"/>
              <a:ext cx="5774762" cy="998513"/>
            </a:xfrm>
            <a:prstGeom prst="round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3" name="Group 22"/>
            <p:cNvGrpSpPr/>
            <p:nvPr/>
          </p:nvGrpSpPr>
          <p:grpSpPr>
            <a:xfrm>
              <a:off x="0" y="0"/>
              <a:ext cx="594360" cy="596313"/>
              <a:chOff x="0" y="0"/>
              <a:chExt cx="1219914" cy="1223923"/>
            </a:xfrm>
          </p:grpSpPr>
          <p:sp>
            <p:nvSpPr>
              <p:cNvPr id="25" name="Oval 24"/>
              <p:cNvSpPr/>
              <p:nvPr/>
            </p:nvSpPr>
            <p:spPr>
              <a:xfrm>
                <a:off x="0" y="0"/>
                <a:ext cx="1219914" cy="1219914"/>
              </a:xfrm>
              <a:prstGeom prst="ellipse">
                <a:avLst/>
              </a:prstGeom>
              <a:solidFill>
                <a:schemeClr val="bg1"/>
              </a:solidFill>
              <a:ln w="44450">
                <a:solidFill>
                  <a:schemeClr val="tx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6" name="Rectangle 25"/>
              <p:cNvSpPr/>
              <p:nvPr/>
            </p:nvSpPr>
            <p:spPr>
              <a:xfrm>
                <a:off x="48763" y="2"/>
                <a:ext cx="1137673" cy="1223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0" rIns="45720" bIns="0" numCol="1" spcCol="1270" anchor="ctr" anchorCtr="0">
                <a:noAutofit/>
              </a:bodyPr>
              <a:lstStyle/>
              <a:p>
                <a:pPr marL="0" marR="0" algn="ctr">
                  <a:lnSpc>
                    <a:spcPct val="90000"/>
                  </a:lnSpc>
                  <a:spcBef>
                    <a:spcPts val="0"/>
                  </a:spcBef>
                  <a:spcAft>
                    <a:spcPts val="420"/>
                  </a:spcAft>
                </a:pPr>
                <a:r>
                  <a:rPr lang="en-US" sz="2000" b="1" kern="1200" dirty="0">
                    <a:solidFill>
                      <a:srgbClr val="000000"/>
                    </a:solidFill>
                    <a:effectLst/>
                    <a:latin typeface="Georgia"/>
                    <a:ea typeface="Times New Roman"/>
                    <a:cs typeface="Times New Roman"/>
                  </a:rPr>
                  <a:t>3</a:t>
                </a:r>
                <a:endParaRPr lang="en-US" sz="2000" dirty="0">
                  <a:effectLst/>
                  <a:latin typeface="Times New Roman"/>
                  <a:ea typeface="Times New Roman"/>
                </a:endParaRPr>
              </a:p>
            </p:txBody>
          </p:sp>
        </p:grpSp>
        <p:sp>
          <p:nvSpPr>
            <p:cNvPr id="24" name="Text Box 2"/>
            <p:cNvSpPr txBox="1">
              <a:spLocks noChangeArrowheads="1"/>
            </p:cNvSpPr>
            <p:nvPr/>
          </p:nvSpPr>
          <p:spPr bwMode="auto">
            <a:xfrm>
              <a:off x="569981" y="178112"/>
              <a:ext cx="4969145" cy="82081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600" dirty="0">
                  <a:effectLst/>
                  <a:latin typeface="Georgia"/>
                  <a:ea typeface="Calibri"/>
                  <a:cs typeface="Times New Roman"/>
                </a:rPr>
                <a:t>Take steps to prepare the next generation for financial success by developing money management habits and skills fo</a:t>
              </a:r>
              <a:r>
                <a:rPr lang="en-US" sz="1600" dirty="0">
                  <a:latin typeface="Georgia"/>
                  <a:ea typeface="Calibri"/>
                  <a:cs typeface="Times New Roman"/>
                </a:rPr>
                <a:t>r youth </a:t>
              </a:r>
              <a:endParaRPr lang="en-US" sz="1600" dirty="0">
                <a:effectLst/>
                <a:latin typeface="Calibri"/>
                <a:ea typeface="Calibri"/>
                <a:cs typeface="Times New Roman"/>
              </a:endParaRPr>
            </a:p>
          </p:txBody>
        </p:sp>
      </p:grpSp>
      <p:sp>
        <p:nvSpPr>
          <p:cNvPr id="28" name="Rectangle 27"/>
          <p:cNvSpPr/>
          <p:nvPr/>
        </p:nvSpPr>
        <p:spPr>
          <a:xfrm>
            <a:off x="1854072" y="1072940"/>
            <a:ext cx="6832727" cy="553998"/>
          </a:xfrm>
          <a:prstGeom prst="rect">
            <a:avLst/>
          </a:prstGeom>
        </p:spPr>
        <p:txBody>
          <a:bodyPr wrap="square">
            <a:spAutoFit/>
          </a:bodyPr>
          <a:lstStyle/>
          <a:p>
            <a:pPr lvl="0"/>
            <a:r>
              <a:rPr lang="en-US" sz="1500" dirty="0"/>
              <a:t>CEE creates opportunities for people to enable themselves to make choices about money that better serve their own life goals. </a:t>
            </a:r>
          </a:p>
        </p:txBody>
      </p:sp>
      <p:sp>
        <p:nvSpPr>
          <p:cNvPr id="30" name="object 16"/>
          <p:cNvSpPr txBox="1"/>
          <p:nvPr/>
        </p:nvSpPr>
        <p:spPr>
          <a:xfrm>
            <a:off x="706808" y="1228432"/>
            <a:ext cx="843455" cy="243015"/>
          </a:xfrm>
          <a:prstGeom prst="rect">
            <a:avLst/>
          </a:prstGeom>
        </p:spPr>
        <p:txBody>
          <a:bodyPr vert="horz" wrap="square" lIns="0" tIns="12065" rIns="0" bIns="0" rtlCol="0">
            <a:spAutoFit/>
          </a:bodyPr>
          <a:lstStyle/>
          <a:p>
            <a:pPr marL="12700">
              <a:lnSpc>
                <a:spcPct val="100000"/>
              </a:lnSpc>
              <a:spcBef>
                <a:spcPts val="95"/>
              </a:spcBef>
            </a:pPr>
            <a:r>
              <a:rPr lang="en-US" sz="1500" b="1" spc="-15" dirty="0">
                <a:solidFill>
                  <a:srgbClr val="121820"/>
                </a:solidFill>
                <a:latin typeface="Arial"/>
                <a:cs typeface="Arial"/>
              </a:rPr>
              <a:t>MISSION</a:t>
            </a:r>
            <a:endParaRPr sz="1500" dirty="0">
              <a:latin typeface="Arial"/>
              <a:cs typeface="Arial"/>
            </a:endParaRPr>
          </a:p>
        </p:txBody>
      </p:sp>
      <p:sp>
        <p:nvSpPr>
          <p:cNvPr id="31" name="object 17"/>
          <p:cNvSpPr/>
          <p:nvPr/>
        </p:nvSpPr>
        <p:spPr>
          <a:xfrm>
            <a:off x="1854072" y="1164159"/>
            <a:ext cx="45719" cy="462779"/>
          </a:xfrm>
          <a:custGeom>
            <a:avLst/>
            <a:gdLst/>
            <a:ahLst/>
            <a:cxnLst/>
            <a:rect l="l" t="t" r="r" b="b"/>
            <a:pathLst>
              <a:path h="603885">
                <a:moveTo>
                  <a:pt x="0" y="0"/>
                </a:moveTo>
                <a:lnTo>
                  <a:pt x="0" y="603504"/>
                </a:lnTo>
              </a:path>
            </a:pathLst>
          </a:custGeom>
          <a:ln w="6985">
            <a:solidFill>
              <a:srgbClr val="50B748"/>
            </a:solidFill>
          </a:ln>
        </p:spPr>
        <p:txBody>
          <a:bodyPr wrap="square" lIns="0" tIns="0" rIns="0" bIns="0" rtlCol="0"/>
          <a:lstStyle/>
          <a:p>
            <a:endParaRPr/>
          </a:p>
        </p:txBody>
      </p:sp>
      <p:sp>
        <p:nvSpPr>
          <p:cNvPr id="32" name="object 20"/>
          <p:cNvSpPr/>
          <p:nvPr/>
        </p:nvSpPr>
        <p:spPr>
          <a:xfrm flipV="1">
            <a:off x="553641" y="1597590"/>
            <a:ext cx="7851497" cy="45719"/>
          </a:xfrm>
          <a:custGeom>
            <a:avLst/>
            <a:gdLst/>
            <a:ahLst/>
            <a:cxnLst/>
            <a:rect l="l" t="t" r="r" b="b"/>
            <a:pathLst>
              <a:path w="1005839">
                <a:moveTo>
                  <a:pt x="1005840" y="0"/>
                </a:moveTo>
                <a:lnTo>
                  <a:pt x="0" y="0"/>
                </a:lnTo>
              </a:path>
            </a:pathLst>
          </a:custGeom>
          <a:ln w="6985">
            <a:solidFill>
              <a:srgbClr val="50B748"/>
            </a:solidFill>
          </a:ln>
        </p:spPr>
        <p:txBody>
          <a:bodyPr wrap="square" lIns="0" tIns="0" rIns="0" bIns="0" rtlCol="0"/>
          <a:lstStyle/>
          <a:p>
            <a:endParaRPr/>
          </a:p>
        </p:txBody>
      </p:sp>
      <p:sp>
        <p:nvSpPr>
          <p:cNvPr id="33" name="object 16"/>
          <p:cNvSpPr txBox="1"/>
          <p:nvPr/>
        </p:nvSpPr>
        <p:spPr>
          <a:xfrm>
            <a:off x="706807" y="1713824"/>
            <a:ext cx="1686911" cy="243015"/>
          </a:xfrm>
          <a:prstGeom prst="rect">
            <a:avLst/>
          </a:prstGeom>
        </p:spPr>
        <p:txBody>
          <a:bodyPr vert="horz" wrap="square" lIns="0" tIns="12065" rIns="0" bIns="0" rtlCol="0">
            <a:spAutoFit/>
          </a:bodyPr>
          <a:lstStyle/>
          <a:p>
            <a:pPr marL="12700">
              <a:lnSpc>
                <a:spcPct val="100000"/>
              </a:lnSpc>
              <a:spcBef>
                <a:spcPts val="95"/>
              </a:spcBef>
            </a:pPr>
            <a:r>
              <a:rPr lang="en-US" sz="1500" b="1" spc="-15" dirty="0">
                <a:solidFill>
                  <a:srgbClr val="121820"/>
                </a:solidFill>
                <a:latin typeface="Arial"/>
                <a:cs typeface="Arial"/>
              </a:rPr>
              <a:t>APPROACH</a:t>
            </a:r>
            <a:endParaRPr sz="1500" dirty="0">
              <a:latin typeface="Arial"/>
              <a:cs typeface="Arial"/>
            </a:endParaRPr>
          </a:p>
        </p:txBody>
      </p:sp>
      <p:sp>
        <p:nvSpPr>
          <p:cNvPr id="35" name="Rectangle 34"/>
          <p:cNvSpPr/>
          <p:nvPr/>
        </p:nvSpPr>
        <p:spPr>
          <a:xfrm>
            <a:off x="1854072" y="1713824"/>
            <a:ext cx="6858000" cy="784830"/>
          </a:xfrm>
          <a:prstGeom prst="rect">
            <a:avLst/>
          </a:prstGeom>
        </p:spPr>
        <p:txBody>
          <a:bodyPr wrap="square">
            <a:spAutoFit/>
          </a:bodyPr>
          <a:lstStyle/>
          <a:p>
            <a:pPr lvl="0"/>
            <a:r>
              <a:rPr lang="en-US" sz="1500" dirty="0"/>
              <a:t>CEE accomplishes this mission by developing and maintaining tools, programs, and initiatives that provide information to consumers, help to build skills, and serve individual financial well-being. We help Americans: </a:t>
            </a:r>
          </a:p>
        </p:txBody>
      </p:sp>
    </p:spTree>
    <p:extLst>
      <p:ext uri="{BB962C8B-B14F-4D97-AF65-F5344CB8AC3E}">
        <p14:creationId xmlns:p14="http://schemas.microsoft.com/office/powerpoint/2010/main" val="1129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CFPB overview: Organization</a:t>
            </a:r>
          </a:p>
        </p:txBody>
      </p:sp>
      <p:grpSp>
        <p:nvGrpSpPr>
          <p:cNvPr id="4" name="Group 3"/>
          <p:cNvGrpSpPr/>
          <p:nvPr/>
        </p:nvGrpSpPr>
        <p:grpSpPr>
          <a:xfrm>
            <a:off x="540958" y="1143000"/>
            <a:ext cx="1814919" cy="830997"/>
            <a:chOff x="143975" y="1041065"/>
            <a:chExt cx="1615612" cy="1163395"/>
          </a:xfrm>
          <a:solidFill>
            <a:schemeClr val="accent1"/>
          </a:solidFill>
        </p:grpSpPr>
        <p:sp>
          <p:nvSpPr>
            <p:cNvPr id="5" name="Rectangle 4"/>
            <p:cNvSpPr/>
            <p:nvPr/>
          </p:nvSpPr>
          <p:spPr bwMode="auto">
            <a:xfrm>
              <a:off x="150812" y="1295400"/>
              <a:ext cx="1563625" cy="640080"/>
            </a:xfrm>
            <a:prstGeom prst="rect">
              <a:avLst/>
            </a:prstGeom>
            <a:grpFill/>
            <a:ln w="9525" cap="flat" cmpd="sng" algn="ctr">
              <a:solidFill>
                <a:srgbClr val="FFFFFF">
                  <a:lumMod val="8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algn="ctr" eaLnBrk="0" fontAlgn="base" hangingPunct="0">
                <a:spcBef>
                  <a:spcPct val="0"/>
                </a:spcBef>
                <a:spcAft>
                  <a:spcPct val="0"/>
                </a:spcAft>
                <a:defRPr/>
              </a:pPr>
              <a:endParaRPr lang="en-US" sz="1050" kern="0">
                <a:latin typeface="Arial" charset="0"/>
                <a:ea typeface="ヒラギノ角ゴ ProN W3" pitchFamily="-109" charset="-128"/>
                <a:sym typeface="Arial" charset="0"/>
              </a:endParaRPr>
            </a:p>
          </p:txBody>
        </p:sp>
        <p:sp>
          <p:nvSpPr>
            <p:cNvPr id="6" name="TextBox 5"/>
            <p:cNvSpPr txBox="1"/>
            <p:nvPr/>
          </p:nvSpPr>
          <p:spPr>
            <a:xfrm>
              <a:off x="143975" y="1041065"/>
              <a:ext cx="1615612" cy="1163395"/>
            </a:xfrm>
            <a:prstGeom prst="rect">
              <a:avLst/>
            </a:prstGeom>
            <a:noFill/>
          </p:spPr>
          <p:txBody>
            <a:bodyPr wrap="none" rtlCol="0" anchor="ctr">
              <a:spAutoFit/>
            </a:bodyPr>
            <a:lstStyle/>
            <a:p>
              <a:pPr algn="ctr" fontAlgn="base">
                <a:spcBef>
                  <a:spcPct val="0"/>
                </a:spcBef>
                <a:spcAft>
                  <a:spcPct val="0"/>
                </a:spcAft>
                <a:defRPr/>
              </a:pPr>
              <a:endParaRPr lang="en-US" sz="1200" b="1" i="1" kern="0" dirty="0">
                <a:latin typeface="Calibri" pitchFamily="34" charset="0"/>
                <a:ea typeface="ヒラギノ角ゴ ProN W3" pitchFamily="-109" charset="-128"/>
                <a:cs typeface="Calibri" pitchFamily="34" charset="0"/>
                <a:sym typeface="Arial" charset="0"/>
              </a:endParaRPr>
            </a:p>
            <a:p>
              <a:pPr algn="ctr" fontAlgn="base">
                <a:spcBef>
                  <a:spcPct val="0"/>
                </a:spcBef>
                <a:spcAft>
                  <a:spcPct val="0"/>
                </a:spcAft>
                <a:defRPr/>
              </a:pPr>
              <a:r>
                <a:rPr lang="en-US" sz="1200" b="1" i="1" kern="0" dirty="0">
                  <a:latin typeface="Calibri" pitchFamily="34" charset="0"/>
                  <a:ea typeface="ヒラギノ角ゴ ProN W3" pitchFamily="-109" charset="-128"/>
                  <a:cs typeface="Calibri" pitchFamily="34" charset="0"/>
                  <a:sym typeface="Arial" charset="0"/>
                </a:rPr>
                <a:t>Consumer Education and </a:t>
              </a:r>
            </a:p>
            <a:p>
              <a:pPr algn="ctr" fontAlgn="base">
                <a:spcBef>
                  <a:spcPct val="0"/>
                </a:spcBef>
                <a:spcAft>
                  <a:spcPct val="0"/>
                </a:spcAft>
                <a:defRPr/>
              </a:pPr>
              <a:r>
                <a:rPr lang="en-US" sz="1200" b="1" i="1" kern="0" dirty="0">
                  <a:latin typeface="Calibri" pitchFamily="34" charset="0"/>
                  <a:ea typeface="ヒラギノ角ゴ ProN W3" pitchFamily="-109" charset="-128"/>
                  <a:cs typeface="Calibri" pitchFamily="34" charset="0"/>
                  <a:sym typeface="Arial" charset="0"/>
                </a:rPr>
                <a:t>Engagement</a:t>
              </a:r>
            </a:p>
            <a:p>
              <a:pPr algn="ctr" fontAlgn="base">
                <a:spcBef>
                  <a:spcPct val="0"/>
                </a:spcBef>
                <a:spcAft>
                  <a:spcPct val="0"/>
                </a:spcAft>
                <a:defRPr/>
              </a:pPr>
              <a:endParaRPr lang="en-US" sz="1200" b="1" i="1" kern="0" dirty="0">
                <a:latin typeface="Calibri" pitchFamily="34" charset="0"/>
                <a:ea typeface="ヒラギノ角ゴ ProN W3" pitchFamily="-109" charset="-128"/>
                <a:cs typeface="Calibri" pitchFamily="34" charset="0"/>
                <a:sym typeface="Arial" charset="0"/>
              </a:endParaRPr>
            </a:p>
          </p:txBody>
        </p:sp>
      </p:grpSp>
      <p:sp>
        <p:nvSpPr>
          <p:cNvPr id="7" name="TextBox 6"/>
          <p:cNvSpPr txBox="1"/>
          <p:nvPr/>
        </p:nvSpPr>
        <p:spPr>
          <a:xfrm>
            <a:off x="2496494" y="1248608"/>
            <a:ext cx="6331824" cy="523220"/>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Georgia" panose="02040502050405020303" pitchFamily="18" charset="0"/>
                <a:ea typeface="ヒラギノ角ゴ ProN W3" pitchFamily="-109" charset="-128"/>
                <a:cs typeface="Calibri" pitchFamily="34" charset="0"/>
                <a:sym typeface="Arial" charset="0"/>
              </a:rPr>
              <a:t>Responsible for developing and implementing initiatives to educate and empower consumers to make better-informed financial decisions</a:t>
            </a:r>
          </a:p>
        </p:txBody>
      </p:sp>
      <p:grpSp>
        <p:nvGrpSpPr>
          <p:cNvPr id="8" name="Group 7"/>
          <p:cNvGrpSpPr/>
          <p:nvPr/>
        </p:nvGrpSpPr>
        <p:grpSpPr>
          <a:xfrm>
            <a:off x="504098" y="1957829"/>
            <a:ext cx="1888659" cy="464663"/>
            <a:chOff x="111162" y="1295400"/>
            <a:chExt cx="1681254" cy="650528"/>
          </a:xfrm>
          <a:solidFill>
            <a:schemeClr val="accent1"/>
          </a:solidFill>
        </p:grpSpPr>
        <p:sp>
          <p:nvSpPr>
            <p:cNvPr id="9" name="Rectangle 8"/>
            <p:cNvSpPr/>
            <p:nvPr/>
          </p:nvSpPr>
          <p:spPr bwMode="auto">
            <a:xfrm>
              <a:off x="150812" y="1295400"/>
              <a:ext cx="1563625" cy="640080"/>
            </a:xfrm>
            <a:prstGeom prst="rect">
              <a:avLst/>
            </a:prstGeom>
            <a:grpFill/>
            <a:ln w="9525" cap="flat" cmpd="sng" algn="ctr">
              <a:solidFill>
                <a:srgbClr val="FFFFFF">
                  <a:lumMod val="8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algn="ctr" eaLnBrk="0" fontAlgn="base" hangingPunct="0">
                <a:spcBef>
                  <a:spcPct val="0"/>
                </a:spcBef>
                <a:spcAft>
                  <a:spcPct val="0"/>
                </a:spcAft>
                <a:defRPr/>
              </a:pPr>
              <a:endParaRPr lang="en-US" sz="1050" kern="0">
                <a:latin typeface="Arial" charset="0"/>
                <a:ea typeface="ヒラギノ角ゴ ProN W3" pitchFamily="-109" charset="-128"/>
                <a:sym typeface="Arial" charset="0"/>
              </a:endParaRPr>
            </a:p>
          </p:txBody>
        </p:sp>
        <p:sp>
          <p:nvSpPr>
            <p:cNvPr id="10" name="TextBox 9"/>
            <p:cNvSpPr txBox="1"/>
            <p:nvPr/>
          </p:nvSpPr>
          <p:spPr>
            <a:xfrm>
              <a:off x="111162" y="1299597"/>
              <a:ext cx="1681254" cy="646331"/>
            </a:xfrm>
            <a:prstGeom prst="rect">
              <a:avLst/>
            </a:prstGeom>
            <a:noFill/>
          </p:spPr>
          <p:txBody>
            <a:bodyPr wrap="none" rtlCol="0" anchor="ctr">
              <a:spAutoFit/>
            </a:bodyPr>
            <a:lstStyle/>
            <a:p>
              <a:pPr algn="ctr" fontAlgn="base">
                <a:spcBef>
                  <a:spcPct val="0"/>
                </a:spcBef>
                <a:spcAft>
                  <a:spcPct val="0"/>
                </a:spcAft>
                <a:defRPr/>
              </a:pPr>
              <a:r>
                <a:rPr lang="en-US" sz="1200" b="1" i="1" kern="0" dirty="0">
                  <a:latin typeface="Calibri" pitchFamily="34" charset="0"/>
                  <a:ea typeface="ヒラギノ角ゴ ProN W3" pitchFamily="-109" charset="-128"/>
                  <a:cs typeface="Calibri" pitchFamily="34" charset="0"/>
                  <a:sym typeface="Arial" charset="0"/>
                </a:rPr>
                <a:t>Supervision, Enforcement, </a:t>
              </a:r>
            </a:p>
            <a:p>
              <a:pPr algn="ctr" fontAlgn="base">
                <a:spcBef>
                  <a:spcPct val="0"/>
                </a:spcBef>
                <a:spcAft>
                  <a:spcPct val="0"/>
                </a:spcAft>
                <a:defRPr/>
              </a:pPr>
              <a:r>
                <a:rPr lang="en-US" sz="1200" b="1" i="1" kern="0" dirty="0">
                  <a:latin typeface="Calibri" pitchFamily="34" charset="0"/>
                  <a:ea typeface="ヒラギノ角ゴ ProN W3" pitchFamily="-109" charset="-128"/>
                  <a:cs typeface="Calibri" pitchFamily="34" charset="0"/>
                  <a:sym typeface="Arial" charset="0"/>
                </a:rPr>
                <a:t>and Fair Lending</a:t>
              </a:r>
            </a:p>
          </p:txBody>
        </p:sp>
      </p:grpSp>
      <p:sp>
        <p:nvSpPr>
          <p:cNvPr id="11" name="TextBox 10"/>
          <p:cNvSpPr txBox="1"/>
          <p:nvPr/>
        </p:nvSpPr>
        <p:spPr>
          <a:xfrm>
            <a:off x="2493321" y="1890866"/>
            <a:ext cx="6193480" cy="523220"/>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Georgia" panose="02040502050405020303" pitchFamily="18" charset="0"/>
                <a:ea typeface="ヒラギノ角ゴ ProN W3" pitchFamily="-109" charset="-128"/>
                <a:cs typeface="Calibri" pitchFamily="34" charset="0"/>
                <a:sym typeface="Arial" charset="0"/>
              </a:rPr>
              <a:t>Supervises banks, </a:t>
            </a:r>
            <a:r>
              <a:rPr lang="en-US" sz="1400" dirty="0">
                <a:latin typeface="Georgia" panose="02040502050405020303" pitchFamily="18" charset="0"/>
                <a:ea typeface="ヒラギノ角ゴ ProN W3" pitchFamily="-109" charset="-128"/>
                <a:cs typeface="Calibri" pitchFamily="34" charset="0"/>
                <a:sym typeface="Arial" charset="0"/>
              </a:rPr>
              <a:t>some </a:t>
            </a:r>
            <a:r>
              <a:rPr lang="en-US" sz="1400" dirty="0">
                <a:solidFill>
                  <a:srgbClr val="000000"/>
                </a:solidFill>
                <a:latin typeface="Georgia" panose="02040502050405020303" pitchFamily="18" charset="0"/>
                <a:ea typeface="ヒラギノ角ゴ ProN W3" pitchFamily="-109" charset="-128"/>
                <a:cs typeface="Calibri" pitchFamily="34" charset="0"/>
                <a:sym typeface="Arial" charset="0"/>
              </a:rPr>
              <a:t>credit unions, and other financial companies, and enforces Federal consumer financial laws</a:t>
            </a:r>
            <a:endParaRPr lang="en-US" sz="1400" dirty="0">
              <a:solidFill>
                <a:srgbClr val="FF0000"/>
              </a:solidFill>
              <a:latin typeface="Georgia" panose="02040502050405020303" pitchFamily="18" charset="0"/>
              <a:ea typeface="ヒラギノ角ゴ ProN W3" pitchFamily="-109" charset="-128"/>
              <a:cs typeface="Calibri" pitchFamily="34" charset="0"/>
              <a:sym typeface="Arial" charset="0"/>
            </a:endParaRPr>
          </a:p>
        </p:txBody>
      </p:sp>
      <p:grpSp>
        <p:nvGrpSpPr>
          <p:cNvPr id="12" name="Group 11"/>
          <p:cNvGrpSpPr/>
          <p:nvPr/>
        </p:nvGrpSpPr>
        <p:grpSpPr>
          <a:xfrm>
            <a:off x="548640" y="2590850"/>
            <a:ext cx="1756518" cy="464663"/>
            <a:chOff x="150812" y="1295400"/>
            <a:chExt cx="1563625" cy="650528"/>
          </a:xfrm>
          <a:solidFill>
            <a:schemeClr val="accent1"/>
          </a:solidFill>
        </p:grpSpPr>
        <p:sp>
          <p:nvSpPr>
            <p:cNvPr id="13" name="Rectangle 12"/>
            <p:cNvSpPr/>
            <p:nvPr/>
          </p:nvSpPr>
          <p:spPr bwMode="auto">
            <a:xfrm>
              <a:off x="150812" y="1295400"/>
              <a:ext cx="1563625" cy="640080"/>
            </a:xfrm>
            <a:prstGeom prst="rect">
              <a:avLst/>
            </a:prstGeom>
            <a:grpFill/>
            <a:ln w="9525" cap="flat" cmpd="sng" algn="ctr">
              <a:solidFill>
                <a:srgbClr val="FFFFFF">
                  <a:lumMod val="8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algn="ctr" eaLnBrk="0" fontAlgn="base" hangingPunct="0">
                <a:spcBef>
                  <a:spcPct val="0"/>
                </a:spcBef>
                <a:spcAft>
                  <a:spcPct val="0"/>
                </a:spcAft>
                <a:defRPr/>
              </a:pPr>
              <a:endParaRPr lang="en-US" sz="1050" kern="0">
                <a:latin typeface="Arial" charset="0"/>
                <a:ea typeface="ヒラギノ角ゴ ProN W3" pitchFamily="-109" charset="-128"/>
                <a:sym typeface="Arial" charset="0"/>
              </a:endParaRPr>
            </a:p>
          </p:txBody>
        </p:sp>
        <p:sp>
          <p:nvSpPr>
            <p:cNvPr id="14" name="TextBox 13"/>
            <p:cNvSpPr txBox="1"/>
            <p:nvPr/>
          </p:nvSpPr>
          <p:spPr>
            <a:xfrm>
              <a:off x="306649" y="1299597"/>
              <a:ext cx="1290265" cy="646331"/>
            </a:xfrm>
            <a:prstGeom prst="rect">
              <a:avLst/>
            </a:prstGeom>
            <a:noFill/>
          </p:spPr>
          <p:txBody>
            <a:bodyPr wrap="none" rtlCol="0" anchor="ctr">
              <a:spAutoFit/>
            </a:bodyPr>
            <a:lstStyle/>
            <a:p>
              <a:pPr algn="ctr" fontAlgn="base">
                <a:spcBef>
                  <a:spcPct val="0"/>
                </a:spcBef>
                <a:spcAft>
                  <a:spcPct val="0"/>
                </a:spcAft>
                <a:defRPr/>
              </a:pPr>
              <a:r>
                <a:rPr lang="en-US" sz="1200" b="1" i="1" kern="0" dirty="0">
                  <a:latin typeface="Calibri" pitchFamily="34" charset="0"/>
                  <a:ea typeface="ヒラギノ角ゴ ProN W3" pitchFamily="-109" charset="-128"/>
                  <a:cs typeface="Calibri" pitchFamily="34" charset="0"/>
                  <a:sym typeface="Arial" charset="0"/>
                </a:rPr>
                <a:t>Research, Markets, </a:t>
              </a:r>
            </a:p>
            <a:p>
              <a:pPr algn="ctr" fontAlgn="base">
                <a:spcBef>
                  <a:spcPct val="0"/>
                </a:spcBef>
                <a:spcAft>
                  <a:spcPct val="0"/>
                </a:spcAft>
                <a:defRPr/>
              </a:pPr>
              <a:r>
                <a:rPr lang="en-US" sz="1200" b="1" i="1" kern="0" dirty="0">
                  <a:latin typeface="Calibri" pitchFamily="34" charset="0"/>
                  <a:ea typeface="ヒラギノ角ゴ ProN W3" pitchFamily="-109" charset="-128"/>
                  <a:cs typeface="Calibri" pitchFamily="34" charset="0"/>
                  <a:sym typeface="Arial" charset="0"/>
                </a:rPr>
                <a:t>and Regulations</a:t>
              </a:r>
            </a:p>
          </p:txBody>
        </p:sp>
      </p:grpSp>
      <p:grpSp>
        <p:nvGrpSpPr>
          <p:cNvPr id="15" name="Group 14"/>
          <p:cNvGrpSpPr/>
          <p:nvPr/>
        </p:nvGrpSpPr>
        <p:grpSpPr>
          <a:xfrm>
            <a:off x="548639" y="3223871"/>
            <a:ext cx="1756519" cy="457200"/>
            <a:chOff x="150812" y="1295400"/>
            <a:chExt cx="1563625" cy="640080"/>
          </a:xfrm>
          <a:solidFill>
            <a:schemeClr val="accent1"/>
          </a:solidFill>
        </p:grpSpPr>
        <p:sp>
          <p:nvSpPr>
            <p:cNvPr id="16" name="Rectangle 15"/>
            <p:cNvSpPr/>
            <p:nvPr/>
          </p:nvSpPr>
          <p:spPr bwMode="auto">
            <a:xfrm>
              <a:off x="150812" y="1295400"/>
              <a:ext cx="1563625" cy="640080"/>
            </a:xfrm>
            <a:prstGeom prst="rect">
              <a:avLst/>
            </a:prstGeom>
            <a:grpFill/>
            <a:ln w="9525" cap="flat" cmpd="sng" algn="ctr">
              <a:solidFill>
                <a:srgbClr val="FFFFFF">
                  <a:lumMod val="8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algn="ctr" eaLnBrk="0" fontAlgn="base" hangingPunct="0">
                <a:spcBef>
                  <a:spcPct val="0"/>
                </a:spcBef>
                <a:spcAft>
                  <a:spcPct val="0"/>
                </a:spcAft>
                <a:defRPr/>
              </a:pPr>
              <a:endParaRPr lang="en-US" sz="1050" kern="0">
                <a:latin typeface="Arial" charset="0"/>
                <a:ea typeface="ヒラギノ角ゴ ProN W3" pitchFamily="-109" charset="-128"/>
                <a:sym typeface="Arial" charset="0"/>
              </a:endParaRPr>
            </a:p>
          </p:txBody>
        </p:sp>
        <p:sp>
          <p:nvSpPr>
            <p:cNvPr id="17" name="TextBox 16"/>
            <p:cNvSpPr txBox="1"/>
            <p:nvPr/>
          </p:nvSpPr>
          <p:spPr>
            <a:xfrm>
              <a:off x="474324" y="1428863"/>
              <a:ext cx="954927" cy="387799"/>
            </a:xfrm>
            <a:prstGeom prst="rect">
              <a:avLst/>
            </a:prstGeom>
            <a:grpFill/>
          </p:spPr>
          <p:txBody>
            <a:bodyPr wrap="none" rtlCol="0" anchor="ctr">
              <a:spAutoFit/>
            </a:bodyPr>
            <a:lstStyle/>
            <a:p>
              <a:pPr algn="ctr" fontAlgn="base">
                <a:spcBef>
                  <a:spcPct val="0"/>
                </a:spcBef>
                <a:spcAft>
                  <a:spcPct val="0"/>
                </a:spcAft>
                <a:defRPr/>
              </a:pPr>
              <a:r>
                <a:rPr lang="en-US" sz="1200" b="1" i="1" kern="0" dirty="0">
                  <a:latin typeface="Calibri" pitchFamily="34" charset="0"/>
                  <a:ea typeface="ヒラギノ角ゴ ProN W3" pitchFamily="-109" charset="-128"/>
                  <a:cs typeface="Calibri" pitchFamily="34" charset="0"/>
                  <a:sym typeface="Arial" charset="0"/>
                </a:rPr>
                <a:t>Legal Division</a:t>
              </a:r>
            </a:p>
          </p:txBody>
        </p:sp>
      </p:grpSp>
      <p:sp>
        <p:nvSpPr>
          <p:cNvPr id="18" name="TextBox 17"/>
          <p:cNvSpPr txBox="1"/>
          <p:nvPr/>
        </p:nvSpPr>
        <p:spPr>
          <a:xfrm>
            <a:off x="2493318" y="2458486"/>
            <a:ext cx="6193482" cy="738664"/>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Georgia" panose="02040502050405020303" pitchFamily="18" charset="0"/>
                <a:ea typeface="ヒラギノ角ゴ ProN W3" pitchFamily="-109" charset="-128"/>
                <a:cs typeface="Calibri" pitchFamily="34" charset="0"/>
                <a:sym typeface="Arial" charset="0"/>
              </a:rPr>
              <a:t>Leads the Bureau’s rulemaking for Federal consumer financial laws, and efforts to articulate an informed perspective about current issues in consumer financial markets and regulations</a:t>
            </a:r>
          </a:p>
        </p:txBody>
      </p:sp>
      <p:grpSp>
        <p:nvGrpSpPr>
          <p:cNvPr id="19" name="Group 18"/>
          <p:cNvGrpSpPr/>
          <p:nvPr/>
        </p:nvGrpSpPr>
        <p:grpSpPr>
          <a:xfrm>
            <a:off x="548640" y="3856892"/>
            <a:ext cx="1756518" cy="457200"/>
            <a:chOff x="150812" y="1295400"/>
            <a:chExt cx="1563625" cy="640080"/>
          </a:xfrm>
          <a:solidFill>
            <a:schemeClr val="accent1"/>
          </a:solidFill>
        </p:grpSpPr>
        <p:sp>
          <p:nvSpPr>
            <p:cNvPr id="20" name="Rectangle 19"/>
            <p:cNvSpPr/>
            <p:nvPr/>
          </p:nvSpPr>
          <p:spPr bwMode="auto">
            <a:xfrm>
              <a:off x="150812" y="1295400"/>
              <a:ext cx="1563625" cy="640080"/>
            </a:xfrm>
            <a:prstGeom prst="rect">
              <a:avLst/>
            </a:prstGeom>
            <a:grpFill/>
            <a:ln w="9525" cap="flat" cmpd="sng" algn="ctr">
              <a:solidFill>
                <a:srgbClr val="FFFFFF">
                  <a:lumMod val="8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algn="ctr" eaLnBrk="0" fontAlgn="base" hangingPunct="0">
                <a:spcBef>
                  <a:spcPct val="0"/>
                </a:spcBef>
                <a:spcAft>
                  <a:spcPct val="0"/>
                </a:spcAft>
                <a:defRPr/>
              </a:pPr>
              <a:endParaRPr lang="en-US" sz="1050" kern="0">
                <a:latin typeface="Arial" charset="0"/>
                <a:ea typeface="ヒラギノ角ゴ ProN W3" pitchFamily="-109" charset="-128"/>
                <a:sym typeface="Arial" charset="0"/>
              </a:endParaRPr>
            </a:p>
          </p:txBody>
        </p:sp>
        <p:sp>
          <p:nvSpPr>
            <p:cNvPr id="21" name="TextBox 20"/>
            <p:cNvSpPr txBox="1"/>
            <p:nvPr/>
          </p:nvSpPr>
          <p:spPr>
            <a:xfrm>
              <a:off x="428658" y="1428863"/>
              <a:ext cx="1046253" cy="387799"/>
            </a:xfrm>
            <a:prstGeom prst="rect">
              <a:avLst/>
            </a:prstGeom>
            <a:grpFill/>
          </p:spPr>
          <p:txBody>
            <a:bodyPr wrap="none" rtlCol="0" anchor="ctr">
              <a:spAutoFit/>
            </a:bodyPr>
            <a:lstStyle/>
            <a:p>
              <a:pPr algn="ctr" fontAlgn="base">
                <a:spcBef>
                  <a:spcPct val="0"/>
                </a:spcBef>
                <a:spcAft>
                  <a:spcPct val="0"/>
                </a:spcAft>
                <a:defRPr/>
              </a:pPr>
              <a:r>
                <a:rPr lang="en-US" sz="1200" b="1" i="1" kern="0" dirty="0">
                  <a:latin typeface="Calibri" pitchFamily="34" charset="0"/>
                  <a:ea typeface="ヒラギノ角ゴ ProN W3" pitchFamily="-109" charset="-128"/>
                  <a:cs typeface="Calibri" pitchFamily="34" charset="0"/>
                  <a:sym typeface="Arial" charset="0"/>
                </a:rPr>
                <a:t>External Affairs</a:t>
              </a:r>
            </a:p>
          </p:txBody>
        </p:sp>
      </p:grpSp>
      <p:grpSp>
        <p:nvGrpSpPr>
          <p:cNvPr id="22" name="Group 21"/>
          <p:cNvGrpSpPr/>
          <p:nvPr/>
        </p:nvGrpSpPr>
        <p:grpSpPr>
          <a:xfrm>
            <a:off x="548639" y="4489913"/>
            <a:ext cx="1756519" cy="457200"/>
            <a:chOff x="150812" y="1295400"/>
            <a:chExt cx="1563625" cy="640080"/>
          </a:xfrm>
          <a:solidFill>
            <a:schemeClr val="accent1"/>
          </a:solidFill>
        </p:grpSpPr>
        <p:sp>
          <p:nvSpPr>
            <p:cNvPr id="23" name="Rectangle 22"/>
            <p:cNvSpPr/>
            <p:nvPr/>
          </p:nvSpPr>
          <p:spPr bwMode="auto">
            <a:xfrm>
              <a:off x="150812" y="1295400"/>
              <a:ext cx="1563625" cy="640080"/>
            </a:xfrm>
            <a:prstGeom prst="rect">
              <a:avLst/>
            </a:prstGeom>
            <a:grpFill/>
            <a:ln w="9525" cap="flat" cmpd="sng" algn="ctr">
              <a:solidFill>
                <a:srgbClr val="FFFFFF">
                  <a:lumMod val="8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algn="ctr" eaLnBrk="0" fontAlgn="base" hangingPunct="0">
                <a:spcBef>
                  <a:spcPct val="0"/>
                </a:spcBef>
                <a:spcAft>
                  <a:spcPct val="0"/>
                </a:spcAft>
                <a:defRPr/>
              </a:pPr>
              <a:endParaRPr lang="en-US" sz="1050" kern="0">
                <a:latin typeface="Arial" charset="0"/>
                <a:ea typeface="ヒラギノ角ゴ ProN W3" pitchFamily="-109" charset="-128"/>
                <a:sym typeface="Arial" charset="0"/>
              </a:endParaRPr>
            </a:p>
          </p:txBody>
        </p:sp>
        <p:sp>
          <p:nvSpPr>
            <p:cNvPr id="24" name="TextBox 23"/>
            <p:cNvSpPr txBox="1"/>
            <p:nvPr/>
          </p:nvSpPr>
          <p:spPr>
            <a:xfrm>
              <a:off x="552816" y="1428863"/>
              <a:ext cx="797960" cy="387799"/>
            </a:xfrm>
            <a:prstGeom prst="rect">
              <a:avLst/>
            </a:prstGeom>
            <a:grpFill/>
          </p:spPr>
          <p:txBody>
            <a:bodyPr wrap="none" rtlCol="0" anchor="ctr">
              <a:spAutoFit/>
            </a:bodyPr>
            <a:lstStyle/>
            <a:p>
              <a:pPr algn="ctr" fontAlgn="base">
                <a:spcBef>
                  <a:spcPct val="0"/>
                </a:spcBef>
                <a:spcAft>
                  <a:spcPct val="0"/>
                </a:spcAft>
                <a:defRPr/>
              </a:pPr>
              <a:r>
                <a:rPr lang="en-US" sz="1200" b="1" i="1" kern="0" dirty="0">
                  <a:latin typeface="Calibri" pitchFamily="34" charset="0"/>
                  <a:ea typeface="ヒラギノ角ゴ ProN W3" pitchFamily="-109" charset="-128"/>
                  <a:cs typeface="Calibri" pitchFamily="34" charset="0"/>
                  <a:sym typeface="Arial" charset="0"/>
                </a:rPr>
                <a:t>Operations</a:t>
              </a:r>
            </a:p>
          </p:txBody>
        </p:sp>
      </p:grpSp>
      <p:sp>
        <p:nvSpPr>
          <p:cNvPr id="25" name="TextBox 24"/>
          <p:cNvSpPr txBox="1"/>
          <p:nvPr/>
        </p:nvSpPr>
        <p:spPr>
          <a:xfrm>
            <a:off x="2507372" y="3194183"/>
            <a:ext cx="6331824" cy="523220"/>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Georgia" panose="02040502050405020303" pitchFamily="18" charset="0"/>
                <a:ea typeface="ヒラギノ角ゴ ProN W3" pitchFamily="-109" charset="-128"/>
                <a:cs typeface="Calibri" pitchFamily="34" charset="0"/>
                <a:sym typeface="Arial" charset="0"/>
              </a:rPr>
              <a:t>Responsible for the Bureau’s interpretation of and compliance with applicable laws; advises the Director and the Bureau’s divisions</a:t>
            </a:r>
          </a:p>
        </p:txBody>
      </p:sp>
      <p:sp>
        <p:nvSpPr>
          <p:cNvPr id="26" name="TextBox 25"/>
          <p:cNvSpPr txBox="1"/>
          <p:nvPr/>
        </p:nvSpPr>
        <p:spPr>
          <a:xfrm>
            <a:off x="2493318" y="3750106"/>
            <a:ext cx="6193482" cy="738664"/>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Georgia" panose="02040502050405020303" pitchFamily="18" charset="0"/>
                <a:ea typeface="ヒラギノ角ゴ ProN W3" pitchFamily="-109" charset="-128"/>
                <a:cs typeface="Calibri" pitchFamily="34" charset="0"/>
                <a:sym typeface="Arial" charset="0"/>
              </a:rPr>
              <a:t>Ensures that perspectives of consumers, industry, advocacy groups, state and federal officials, and other stakeholders shape our work, and helps keep them informed about CFPB initiatives</a:t>
            </a:r>
          </a:p>
        </p:txBody>
      </p:sp>
      <p:sp>
        <p:nvSpPr>
          <p:cNvPr id="27" name="TextBox 26"/>
          <p:cNvSpPr txBox="1"/>
          <p:nvPr/>
        </p:nvSpPr>
        <p:spPr>
          <a:xfrm>
            <a:off x="2496486" y="4461008"/>
            <a:ext cx="6331824" cy="523220"/>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Georgia" panose="02040502050405020303" pitchFamily="18" charset="0"/>
                <a:ea typeface="ヒラギノ角ゴ ProN W3" pitchFamily="-109" charset="-128"/>
                <a:cs typeface="Calibri" pitchFamily="34" charset="0"/>
                <a:sym typeface="Arial" charset="0"/>
              </a:rPr>
              <a:t>Sustains the CFPB’s operational infrastructure to support the Bureau’s growth and enable its success</a:t>
            </a:r>
          </a:p>
        </p:txBody>
      </p:sp>
      <p:sp>
        <p:nvSpPr>
          <p:cNvPr id="28" name="TextBox 27"/>
          <p:cNvSpPr txBox="1"/>
          <p:nvPr/>
        </p:nvSpPr>
        <p:spPr>
          <a:xfrm>
            <a:off x="2514600" y="5069496"/>
            <a:ext cx="6172200" cy="738664"/>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Georgia" panose="02040502050405020303" pitchFamily="18" charset="0"/>
                <a:ea typeface="ヒラギノ角ゴ ProN W3" pitchFamily="-109" charset="-128"/>
                <a:cs typeface="Calibri" pitchFamily="34" charset="0"/>
                <a:sym typeface="Arial" charset="0"/>
              </a:rPr>
              <a:t>Hears directly from consumers about the challenges they face in the marketplace, brings their concerns to the attention of companies, and assists in addressing their complaints.</a:t>
            </a:r>
            <a:endParaRPr lang="en-US" sz="1400" b="1" dirty="0">
              <a:solidFill>
                <a:srgbClr val="FF0000"/>
              </a:solidFill>
              <a:latin typeface="Georgia" panose="02040502050405020303" pitchFamily="18" charset="0"/>
              <a:ea typeface="ヒラギノ角ゴ ProN W3" pitchFamily="-109" charset="-128"/>
              <a:cs typeface="Calibri" pitchFamily="34" charset="0"/>
              <a:sym typeface="Arial" charset="0"/>
            </a:endParaRPr>
          </a:p>
        </p:txBody>
      </p:sp>
      <p:cxnSp>
        <p:nvCxnSpPr>
          <p:cNvPr id="29" name="Elbow Connector 28"/>
          <p:cNvCxnSpPr/>
          <p:nvPr/>
        </p:nvCxnSpPr>
        <p:spPr bwMode="auto">
          <a:xfrm rot="16200000" flipH="1">
            <a:off x="151605" y="1809779"/>
            <a:ext cx="633161" cy="120140"/>
          </a:xfrm>
          <a:prstGeom prst="bentConnector2">
            <a:avLst/>
          </a:prstGeom>
          <a:blipFill dpi="0" rotWithShape="0">
            <a:blip r:embed="rId3"/>
            <a:srcRect/>
            <a:tile tx="0" ty="0" sx="100000" sy="100000" flip="none" algn="tl"/>
          </a:blipFill>
          <a:ln w="25400" cap="flat" cmpd="sng" algn="ctr">
            <a:solidFill>
              <a:schemeClr val="bg1">
                <a:lumMod val="65000"/>
              </a:schemeClr>
            </a:solidFill>
            <a:prstDash val="solid"/>
            <a:round/>
            <a:headEnd type="none" w="med" len="med"/>
            <a:tailEnd type="none" w="med" len="med"/>
          </a:ln>
          <a:effectLst/>
        </p:spPr>
      </p:cxnSp>
      <p:cxnSp>
        <p:nvCxnSpPr>
          <p:cNvPr id="30" name="Elbow Connector 29"/>
          <p:cNvCxnSpPr/>
          <p:nvPr/>
        </p:nvCxnSpPr>
        <p:spPr bwMode="auto">
          <a:xfrm rot="16200000" flipH="1">
            <a:off x="-159263" y="2146200"/>
            <a:ext cx="1251003" cy="105958"/>
          </a:xfrm>
          <a:prstGeom prst="bentConnector2">
            <a:avLst/>
          </a:prstGeom>
          <a:blipFill dpi="0" rotWithShape="0">
            <a:blip r:embed="rId3"/>
            <a:srcRect/>
            <a:tile tx="0" ty="0" sx="100000" sy="100000" flip="none" algn="tl"/>
          </a:blipFill>
          <a:ln w="25400" cap="flat" cmpd="sng" algn="ctr">
            <a:solidFill>
              <a:schemeClr val="bg1">
                <a:lumMod val="65000"/>
              </a:schemeClr>
            </a:solidFill>
            <a:prstDash val="solid"/>
            <a:round/>
            <a:headEnd type="none" w="med" len="med"/>
            <a:tailEnd type="none" w="med" len="med"/>
          </a:ln>
          <a:effectLst/>
        </p:spPr>
      </p:cxnSp>
      <p:cxnSp>
        <p:nvCxnSpPr>
          <p:cNvPr id="31" name="Elbow Connector 30"/>
          <p:cNvCxnSpPr/>
          <p:nvPr/>
        </p:nvCxnSpPr>
        <p:spPr bwMode="auto">
          <a:xfrm rot="16200000" flipH="1">
            <a:off x="-468644" y="2452487"/>
            <a:ext cx="1899066" cy="120138"/>
          </a:xfrm>
          <a:prstGeom prst="bentConnector2">
            <a:avLst/>
          </a:prstGeom>
          <a:blipFill dpi="0" rotWithShape="0">
            <a:blip r:embed="rId3"/>
            <a:srcRect/>
            <a:tile tx="0" ty="0" sx="100000" sy="100000" flip="none" algn="tl"/>
          </a:blipFill>
          <a:ln w="25400" cap="flat" cmpd="sng" algn="ctr">
            <a:solidFill>
              <a:schemeClr val="bg1">
                <a:lumMod val="65000"/>
              </a:schemeClr>
            </a:solidFill>
            <a:prstDash val="solid"/>
            <a:round/>
            <a:headEnd type="none" w="med" len="med"/>
            <a:tailEnd type="none" w="med" len="med"/>
          </a:ln>
          <a:effectLst/>
        </p:spPr>
      </p:cxnSp>
      <p:cxnSp>
        <p:nvCxnSpPr>
          <p:cNvPr id="32" name="Elbow Connector 31"/>
          <p:cNvCxnSpPr/>
          <p:nvPr/>
        </p:nvCxnSpPr>
        <p:spPr bwMode="auto">
          <a:xfrm rot="16200000" flipH="1">
            <a:off x="-797259" y="2769017"/>
            <a:ext cx="2526994" cy="105957"/>
          </a:xfrm>
          <a:prstGeom prst="bentConnector2">
            <a:avLst/>
          </a:prstGeom>
          <a:blipFill dpi="0" rotWithShape="0">
            <a:blip r:embed="rId3"/>
            <a:srcRect/>
            <a:tile tx="0" ty="0" sx="100000" sy="100000" flip="none" algn="tl"/>
          </a:blipFill>
          <a:ln w="25400" cap="flat" cmpd="sng" algn="ctr">
            <a:solidFill>
              <a:schemeClr val="bg1">
                <a:lumMod val="65000"/>
              </a:schemeClr>
            </a:solidFill>
            <a:prstDash val="solid"/>
            <a:round/>
            <a:headEnd type="none" w="med" len="med"/>
            <a:tailEnd type="none" w="med" len="med"/>
          </a:ln>
          <a:effectLst/>
        </p:spPr>
      </p:cxnSp>
      <p:cxnSp>
        <p:nvCxnSpPr>
          <p:cNvPr id="33" name="Elbow Connector 32"/>
          <p:cNvCxnSpPr/>
          <p:nvPr/>
        </p:nvCxnSpPr>
        <p:spPr bwMode="auto">
          <a:xfrm rot="16200000" flipH="1">
            <a:off x="-1099118" y="3083666"/>
            <a:ext cx="3160015" cy="120139"/>
          </a:xfrm>
          <a:prstGeom prst="bentConnector2">
            <a:avLst/>
          </a:prstGeom>
          <a:blipFill dpi="0" rotWithShape="0">
            <a:blip r:embed="rId3"/>
            <a:srcRect/>
            <a:tile tx="0" ty="0" sx="100000" sy="100000" flip="none" algn="tl"/>
          </a:blipFill>
          <a:ln w="25400" cap="flat" cmpd="sng" algn="ctr">
            <a:solidFill>
              <a:schemeClr val="bg1">
                <a:lumMod val="65000"/>
              </a:schemeClr>
            </a:solidFill>
            <a:prstDash val="solid"/>
            <a:round/>
            <a:headEnd type="none" w="med" len="med"/>
            <a:tailEnd type="none" w="med" len="med"/>
          </a:ln>
          <a:effectLst/>
        </p:spPr>
      </p:cxnSp>
      <p:cxnSp>
        <p:nvCxnSpPr>
          <p:cNvPr id="34" name="Elbow Connector 33"/>
          <p:cNvCxnSpPr>
            <a:endCxn id="36" idx="1"/>
          </p:cNvCxnSpPr>
          <p:nvPr/>
        </p:nvCxnSpPr>
        <p:spPr bwMode="auto">
          <a:xfrm rot="16200000" flipH="1">
            <a:off x="631142" y="5064909"/>
            <a:ext cx="383636" cy="213362"/>
          </a:xfrm>
          <a:prstGeom prst="bentConnector2">
            <a:avLst/>
          </a:prstGeom>
          <a:blipFill dpi="0" rotWithShape="0">
            <a:blip r:embed="rId3"/>
            <a:srcRect/>
            <a:tile tx="0" ty="0" sx="100000" sy="100000" flip="none" algn="tl"/>
          </a:blipFill>
          <a:ln w="25400" cap="flat" cmpd="sng" algn="ctr">
            <a:solidFill>
              <a:schemeClr val="bg1">
                <a:lumMod val="65000"/>
              </a:schemeClr>
            </a:solidFill>
            <a:prstDash val="solid"/>
            <a:round/>
            <a:headEnd type="none" w="med" len="med"/>
            <a:tailEnd type="none" w="med" len="med"/>
          </a:ln>
          <a:effectLst/>
        </p:spPr>
      </p:cxnSp>
      <p:grpSp>
        <p:nvGrpSpPr>
          <p:cNvPr id="35" name="Group 34"/>
          <p:cNvGrpSpPr/>
          <p:nvPr/>
        </p:nvGrpSpPr>
        <p:grpSpPr>
          <a:xfrm>
            <a:off x="929641" y="5134808"/>
            <a:ext cx="1375517" cy="457200"/>
            <a:chOff x="150812" y="1295400"/>
            <a:chExt cx="1563625" cy="640080"/>
          </a:xfrm>
          <a:solidFill>
            <a:schemeClr val="accent1"/>
          </a:solidFill>
        </p:grpSpPr>
        <p:sp>
          <p:nvSpPr>
            <p:cNvPr id="36" name="Rectangle 35"/>
            <p:cNvSpPr/>
            <p:nvPr/>
          </p:nvSpPr>
          <p:spPr bwMode="auto">
            <a:xfrm>
              <a:off x="150812" y="1295400"/>
              <a:ext cx="1563625" cy="640080"/>
            </a:xfrm>
            <a:prstGeom prst="rect">
              <a:avLst/>
            </a:prstGeom>
            <a:solidFill>
              <a:schemeClr val="accent1">
                <a:lumMod val="40000"/>
                <a:lumOff val="60000"/>
              </a:schemeClr>
            </a:solidFill>
            <a:ln w="381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algn="ctr" eaLnBrk="0" fontAlgn="base" hangingPunct="0">
                <a:spcBef>
                  <a:spcPct val="0"/>
                </a:spcBef>
                <a:spcAft>
                  <a:spcPct val="0"/>
                </a:spcAft>
                <a:defRPr/>
              </a:pPr>
              <a:endParaRPr lang="en-US" sz="1050" kern="0">
                <a:solidFill>
                  <a:srgbClr val="FFFFFF"/>
                </a:solidFill>
                <a:latin typeface="Arial" charset="0"/>
                <a:ea typeface="ヒラギノ角ゴ ProN W3" pitchFamily="-109" charset="-128"/>
                <a:sym typeface="Arial" charset="0"/>
              </a:endParaRPr>
            </a:p>
          </p:txBody>
        </p:sp>
        <p:sp>
          <p:nvSpPr>
            <p:cNvPr id="37" name="TextBox 36"/>
            <p:cNvSpPr txBox="1"/>
            <p:nvPr/>
          </p:nvSpPr>
          <p:spPr>
            <a:xfrm>
              <a:off x="430298" y="1428863"/>
              <a:ext cx="1043003" cy="387799"/>
            </a:xfrm>
            <a:prstGeom prst="rect">
              <a:avLst/>
            </a:prstGeom>
            <a:solidFill>
              <a:schemeClr val="accent1">
                <a:lumMod val="40000"/>
                <a:lumOff val="60000"/>
              </a:schemeClr>
            </a:solidFill>
            <a:ln>
              <a:solidFill>
                <a:schemeClr val="accent1">
                  <a:lumMod val="40000"/>
                  <a:lumOff val="60000"/>
                </a:schemeClr>
              </a:solidFill>
            </a:ln>
          </p:spPr>
          <p:txBody>
            <a:bodyPr wrap="none" rtlCol="0" anchor="ctr">
              <a:spAutoFit/>
            </a:bodyPr>
            <a:lstStyle/>
            <a:p>
              <a:pPr algn="ctr" fontAlgn="base">
                <a:spcBef>
                  <a:spcPct val="0"/>
                </a:spcBef>
                <a:spcAft>
                  <a:spcPct val="0"/>
                </a:spcAft>
                <a:defRPr/>
              </a:pPr>
              <a:r>
                <a:rPr lang="en-US" sz="1200" b="1" i="1" kern="0" dirty="0">
                  <a:solidFill>
                    <a:srgbClr val="000000"/>
                  </a:solidFill>
                  <a:latin typeface="Calibri" pitchFamily="34" charset="0"/>
                  <a:ea typeface="ヒラギノ角ゴ ProN W3" pitchFamily="-109" charset="-128"/>
                  <a:cs typeface="Calibri" pitchFamily="34" charset="0"/>
                  <a:sym typeface="Arial" charset="0"/>
                </a:rPr>
                <a:t>Consumer Response</a:t>
              </a:r>
            </a:p>
          </p:txBody>
        </p:sp>
      </p:grpSp>
      <p:cxnSp>
        <p:nvCxnSpPr>
          <p:cNvPr id="38" name="Elbow Connector 58"/>
          <p:cNvCxnSpPr>
            <a:endCxn id="6" idx="1"/>
          </p:cNvCxnSpPr>
          <p:nvPr/>
        </p:nvCxnSpPr>
        <p:spPr bwMode="auto">
          <a:xfrm>
            <a:off x="401952" y="1558498"/>
            <a:ext cx="139006" cy="1"/>
          </a:xfrm>
          <a:prstGeom prst="straightConnector1">
            <a:avLst/>
          </a:prstGeom>
          <a:blipFill dpi="0" rotWithShape="0">
            <a:blip r:embed="rId3"/>
            <a:srcRect/>
            <a:tile tx="0" ty="0" sx="100000" sy="100000" flip="none" algn="tl"/>
          </a:blipFill>
          <a:ln w="25400" cap="flat" cmpd="sng" algn="ctr">
            <a:solidFill>
              <a:schemeClr val="bg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3148805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Office Theme">
  <a:themeElements>
    <a:clrScheme name="Custom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FPB_PowerPoint_template v3 1">
  <a:themeElements>
    <a:clrScheme name="CFPB">
      <a:dk1>
        <a:srgbClr val="000000"/>
      </a:dk1>
      <a:lt1>
        <a:srgbClr val="FFFFFF"/>
      </a:lt1>
      <a:dk2>
        <a:srgbClr val="245D21"/>
      </a:dk2>
      <a:lt2>
        <a:srgbClr val="808080"/>
      </a:lt2>
      <a:accent1>
        <a:srgbClr val="3FA13A"/>
      </a:accent1>
      <a:accent2>
        <a:srgbClr val="C0370C"/>
      </a:accent2>
      <a:accent3>
        <a:srgbClr val="3399FF"/>
      </a:accent3>
      <a:accent4>
        <a:srgbClr val="2D2D8A"/>
      </a:accent4>
      <a:accent5>
        <a:srgbClr val="E58301"/>
      </a:accent5>
      <a:accent6>
        <a:srgbClr val="6639E3"/>
      </a:accent6>
      <a:hlink>
        <a:srgbClr val="3FA13A"/>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err="1" smtClean="0">
            <a:ln>
              <a:noFill/>
            </a:ln>
            <a:solidFill>
              <a:schemeClr val="bg1"/>
            </a:solidFill>
            <a:effectLst/>
            <a:ea typeface="ヒラギノ角ゴ ProN W3" charset="-128"/>
            <a:cs typeface="ヒラギノ角ゴ ProN W3" charset="-128"/>
            <a:sym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txDef>
      <a:spPr>
        <a:noFill/>
      </a:spPr>
      <a:bodyPr wrap="square" rtlCol="0">
        <a:spAutoFit/>
      </a:bodyPr>
      <a:lstStyle>
        <a:defPPr>
          <a:defRPr sz="1400" dirty="0" err="1" smtClean="0">
            <a:latin typeface="+mn-lt"/>
          </a:defRPr>
        </a:defPPr>
      </a:lstStyle>
    </a:txDef>
  </a:objectDefaults>
  <a:extraClrSchemeLst>
    <a:extraClrScheme>
      <a:clrScheme name="left nav no pg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101820"/>
    </a:dk1>
    <a:lt1>
      <a:srgbClr val="FFFFFF"/>
    </a:lt1>
    <a:dk2>
      <a:srgbClr val="2CB34A"/>
    </a:dk2>
    <a:lt2>
      <a:srgbClr val="ADDC91"/>
    </a:lt2>
    <a:accent1>
      <a:srgbClr val="D0D0CE"/>
    </a:accent1>
    <a:accent2>
      <a:srgbClr val="796E65"/>
    </a:accent2>
    <a:accent3>
      <a:srgbClr val="63656A"/>
    </a:accent3>
    <a:accent4>
      <a:srgbClr val="0072CE"/>
    </a:accent4>
    <a:accent5>
      <a:srgbClr val="FF9E1B"/>
    </a:accent5>
    <a:accent6>
      <a:srgbClr val="D14124"/>
    </a:accent6>
    <a:hlink>
      <a:srgbClr val="2CB34A"/>
    </a:hlink>
    <a:folHlink>
      <a:srgbClr val="0072CE"/>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101820"/>
    </a:dk1>
    <a:lt1>
      <a:srgbClr val="FFFFFF"/>
    </a:lt1>
    <a:dk2>
      <a:srgbClr val="2CB34A"/>
    </a:dk2>
    <a:lt2>
      <a:srgbClr val="ADDC91"/>
    </a:lt2>
    <a:accent1>
      <a:srgbClr val="D0D0CE"/>
    </a:accent1>
    <a:accent2>
      <a:srgbClr val="796E65"/>
    </a:accent2>
    <a:accent3>
      <a:srgbClr val="63656A"/>
    </a:accent3>
    <a:accent4>
      <a:srgbClr val="0072CE"/>
    </a:accent4>
    <a:accent5>
      <a:srgbClr val="FF9E1B"/>
    </a:accent5>
    <a:accent6>
      <a:srgbClr val="D14124"/>
    </a:accent6>
    <a:hlink>
      <a:srgbClr val="2CB34A"/>
    </a:hlink>
    <a:folHlink>
      <a:srgbClr val="0072CE"/>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8270</TotalTime>
  <Words>6295</Words>
  <Application>Microsoft Office PowerPoint</Application>
  <PresentationFormat>On-screen Show (4:3)</PresentationFormat>
  <Paragraphs>705</Paragraphs>
  <Slides>67</Slides>
  <Notes>67</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67</vt:i4>
      </vt:variant>
    </vt:vector>
  </HeadingPairs>
  <TitlesOfParts>
    <vt:vector size="83" baseType="lpstr">
      <vt:lpstr>ＭＳ Ｐゴシック</vt:lpstr>
      <vt:lpstr>Arial</vt:lpstr>
      <vt:lpstr>Calibri</vt:lpstr>
      <vt:lpstr>EucrosiaUPC</vt:lpstr>
      <vt:lpstr>Georgia</vt:lpstr>
      <vt:lpstr>Gill Sans</vt:lpstr>
      <vt:lpstr>Symbol</vt:lpstr>
      <vt:lpstr>Times New Roman</vt:lpstr>
      <vt:lpstr>Verdana</vt:lpstr>
      <vt:lpstr>Wingdings</vt:lpstr>
      <vt:lpstr>ヒラギノ角ゴ ProN W3</vt:lpstr>
      <vt:lpstr>1_Office Theme</vt:lpstr>
      <vt:lpstr>2_CFPB_PowerPoint_template v3 1</vt:lpstr>
      <vt:lpstr>4_Office Theme</vt:lpstr>
      <vt:lpstr>Office Theme</vt:lpstr>
      <vt:lpstr>think-cell Slide</vt:lpstr>
      <vt:lpstr>Consumer Financial Protection Bureau</vt:lpstr>
      <vt:lpstr>Disclaimer</vt:lpstr>
      <vt:lpstr>CFPB representatives</vt:lpstr>
      <vt:lpstr>What we’ll cover</vt:lpstr>
      <vt:lpstr>Background on the CFPB</vt:lpstr>
      <vt:lpstr>CFPB’s Statutory Objectives - DFA</vt:lpstr>
      <vt:lpstr>CEE: Mission and Vision</vt:lpstr>
      <vt:lpstr>CEE: Mission and Approach to Financial Education</vt:lpstr>
      <vt:lpstr>CFPB overview: Organization</vt:lpstr>
      <vt:lpstr>Meet Consumer Education &amp; Engagement</vt:lpstr>
      <vt:lpstr>Financial Education</vt:lpstr>
      <vt:lpstr>Ask CFPB</vt:lpstr>
      <vt:lpstr>Find out your financial well-being</vt:lpstr>
      <vt:lpstr>Paying for College </vt:lpstr>
      <vt:lpstr>Buying a House</vt:lpstr>
      <vt:lpstr>Your Home Loan Toolkit</vt:lpstr>
      <vt:lpstr>Getting an Auto Loan </vt:lpstr>
      <vt:lpstr>Planning for Retirement </vt:lpstr>
      <vt:lpstr>Money as You Grow: for parents and caregivers</vt:lpstr>
      <vt:lpstr>Financial Education</vt:lpstr>
      <vt:lpstr>Money Topic Resource Portals – Debt Collection</vt:lpstr>
      <vt:lpstr>Money Topic Resource Portals – Credit Reports and Scores</vt:lpstr>
      <vt:lpstr>Money Topic Resource Portals – Mortgages</vt:lpstr>
      <vt:lpstr>Money Topic Resource Portals – Student Loans</vt:lpstr>
      <vt:lpstr>Money Topic Resource Portals – Prepaid Cards</vt:lpstr>
      <vt:lpstr>Financial Education</vt:lpstr>
      <vt:lpstr>CFPB Community Financial Education Project</vt:lpstr>
      <vt:lpstr>Resources for financial educators webpage</vt:lpstr>
      <vt:lpstr>CFPB Financial Education Exchange (CFPB FinEx)</vt:lpstr>
      <vt:lpstr>Financial Education</vt:lpstr>
      <vt:lpstr>Remittance transfer rule</vt:lpstr>
      <vt:lpstr>CFPB en Español</vt:lpstr>
      <vt:lpstr>Newcomers Guides to Managing Money </vt:lpstr>
      <vt:lpstr>Financial Education</vt:lpstr>
      <vt:lpstr>Publications </vt:lpstr>
      <vt:lpstr>Print resources on credit scores and reports</vt:lpstr>
      <vt:lpstr>Open Score Company List</vt:lpstr>
      <vt:lpstr>Financial Rules to Live By</vt:lpstr>
      <vt:lpstr>Rules to Live By Consumer Worksheets</vt:lpstr>
      <vt:lpstr>Managing spending and credit resources</vt:lpstr>
      <vt:lpstr>Consumer worksheet on managing spending</vt:lpstr>
      <vt:lpstr>My New Money Goal worksheet</vt:lpstr>
      <vt:lpstr>Financial Well-Being</vt:lpstr>
      <vt:lpstr>What is financial well-being?</vt:lpstr>
      <vt:lpstr>The CFPB Financial Well-Being Scale</vt:lpstr>
      <vt:lpstr>Financial well-being score by age</vt:lpstr>
      <vt:lpstr>Older Americans</vt:lpstr>
      <vt:lpstr>Office for Older Americans</vt:lpstr>
      <vt:lpstr>A growing population</vt:lpstr>
      <vt:lpstr>Many consumers have not saved enough for retirement</vt:lpstr>
      <vt:lpstr>Older households are carrying debt into their later years</vt:lpstr>
      <vt:lpstr>Money Smart for Older Adults</vt:lpstr>
      <vt:lpstr>Managing Someone Else’s Money guides</vt:lpstr>
      <vt:lpstr>Reverse Mortgage Resources</vt:lpstr>
      <vt:lpstr>Supporting elder financial exploitation prevention and response networks</vt:lpstr>
      <vt:lpstr>A resource guide for elder financial exploitation prevention and response networks</vt:lpstr>
      <vt:lpstr>Working with financial institutions to protect older account holders</vt:lpstr>
      <vt:lpstr>Fraud Prevention Placemats</vt:lpstr>
      <vt:lpstr>Tips and advice for older consumers</vt:lpstr>
      <vt:lpstr>Guides to help older consumers make informed financial decisions</vt:lpstr>
      <vt:lpstr>Older consumer complaints report snapshots</vt:lpstr>
      <vt:lpstr>Planning for Retirement </vt:lpstr>
      <vt:lpstr>Listening to consumers</vt:lpstr>
      <vt:lpstr>How we help</vt:lpstr>
      <vt:lpstr>Complaints we accept now</vt:lpstr>
      <vt:lpstr>Social media</vt:lpstr>
      <vt:lpstr>Questions?</vt:lpstr>
    </vt:vector>
  </TitlesOfParts>
  <Company>Consumer Financial Protection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Financial Protection Bureau</dc:title>
  <dc:creator>Cruz, Carmen (CFPB)</dc:creator>
  <cp:lastModifiedBy>Smillie, Monica</cp:lastModifiedBy>
  <cp:revision>356</cp:revision>
  <cp:lastPrinted>2018-04-03T15:38:01Z</cp:lastPrinted>
  <dcterms:created xsi:type="dcterms:W3CDTF">2015-09-14T18:43:51Z</dcterms:created>
  <dcterms:modified xsi:type="dcterms:W3CDTF">2018-04-09T19:04:23Z</dcterms:modified>
</cp:coreProperties>
</file>