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417" r:id="rId2"/>
    <p:sldId id="448" r:id="rId3"/>
    <p:sldId id="393" r:id="rId4"/>
    <p:sldId id="441" r:id="rId5"/>
    <p:sldId id="442" r:id="rId6"/>
    <p:sldId id="396" r:id="rId7"/>
    <p:sldId id="443" r:id="rId8"/>
    <p:sldId id="444" r:id="rId9"/>
    <p:sldId id="445" r:id="rId10"/>
    <p:sldId id="320" r:id="rId11"/>
    <p:sldId id="379" r:id="rId12"/>
    <p:sldId id="353" r:id="rId13"/>
    <p:sldId id="365" r:id="rId14"/>
    <p:sldId id="382" r:id="rId15"/>
    <p:sldId id="428" r:id="rId16"/>
    <p:sldId id="397" r:id="rId17"/>
    <p:sldId id="422" r:id="rId18"/>
    <p:sldId id="419" r:id="rId19"/>
    <p:sldId id="420" r:id="rId20"/>
    <p:sldId id="421" r:id="rId21"/>
    <p:sldId id="368" r:id="rId22"/>
    <p:sldId id="363" r:id="rId23"/>
    <p:sldId id="423" r:id="rId24"/>
    <p:sldId id="388" r:id="rId25"/>
    <p:sldId id="364" r:id="rId26"/>
    <p:sldId id="398" r:id="rId27"/>
    <p:sldId id="366" r:id="rId28"/>
    <p:sldId id="399" r:id="rId29"/>
    <p:sldId id="400" r:id="rId30"/>
    <p:sldId id="401" r:id="rId31"/>
    <p:sldId id="446" r:id="rId32"/>
    <p:sldId id="447" r:id="rId33"/>
    <p:sldId id="408" r:id="rId34"/>
    <p:sldId id="429" r:id="rId35"/>
    <p:sldId id="426" r:id="rId36"/>
    <p:sldId id="436" r:id="rId37"/>
    <p:sldId id="433" r:id="rId38"/>
    <p:sldId id="434" r:id="rId39"/>
    <p:sldId id="415" r:id="rId40"/>
    <p:sldId id="435"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an, Stacy (CFPB)" initials="SC" lastIdx="5" clrIdx="0"/>
  <p:cmAuthor id="7" name="Dickenson, Denise (CFPB)" initials="DD" lastIdx="7" clrIdx="7"/>
  <p:cmAuthor id="1" name="Duane, Jenefer (CFPB)" initials="DJ(" lastIdx="3" clrIdx="1"/>
  <p:cmAuthor id="2" name="Deal, Christopher (CFPB)" initials="CJD" lastIdx="2" clrIdx="2"/>
  <p:cmAuthor id="3" name="Pandolfo, Anthony (CFPB)" initials="PA(" lastIdx="3" clrIdx="3"/>
  <p:cmAuthor id="4" name="Brandlee, Kelsie (CFPB)" initials="KB" lastIdx="2" clrIdx="4"/>
  <p:cmAuthor id="5" name="Ortiz, Hector (CFPB)" initials="HLO" lastIdx="1" clrIdx="5"/>
  <p:cmAuthor id="6" name="Duane, Jenefer (CFPB)" initials="JD"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7457" autoAdjust="0"/>
  </p:normalViewPr>
  <p:slideViewPr>
    <p:cSldViewPr snapToGrid="0" snapToObjects="1">
      <p:cViewPr>
        <p:scale>
          <a:sx n="62" d="100"/>
          <a:sy n="62" d="100"/>
        </p:scale>
        <p:origin x="-1590" y="-72"/>
      </p:cViewPr>
      <p:guideLst>
        <p:guide orient="horz" pos="4070"/>
        <p:guide pos="5439"/>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0" d="100"/>
          <a:sy n="40" d="100"/>
        </p:scale>
        <p:origin x="-2333"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ortizh\Documents\Networks%20Study%20Charts%20and%20Tables%20in%20Template.docx.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'Networks by model'!$B$22</c:f>
              <c:strCache>
                <c:ptCount val="1"/>
                <c:pt idx="0">
                  <c:v>Focused on Abuse and/or Safety</c:v>
                </c:pt>
              </c:strCache>
            </c:strRef>
          </c:tx>
          <c:spPr>
            <a:solidFill>
              <a:srgbClr val="2CB34A"/>
            </a:solidFill>
            <a:effectLst/>
          </c:spPr>
          <c:invertIfNegative val="0"/>
          <c:dLbls>
            <c:txPr>
              <a:bodyPr/>
              <a:lstStyle/>
              <a:p>
                <a:pPr>
                  <a:defRPr sz="1800" b="1">
                    <a:solidFill>
                      <a:schemeClr val="bg1"/>
                    </a:solidFill>
                  </a:defRPr>
                </a:pPr>
                <a:endParaRPr lang="en-US"/>
              </a:p>
            </c:txPr>
            <c:showLegendKey val="0"/>
            <c:showVal val="1"/>
            <c:showCatName val="0"/>
            <c:showSerName val="0"/>
            <c:showPercent val="0"/>
            <c:showBubbleSize val="0"/>
            <c:showLeaderLines val="0"/>
          </c:dLbls>
          <c:cat>
            <c:strRef>
              <c:f>'Networks by model'!$A$23:$A$25</c:f>
              <c:strCache>
                <c:ptCount val="3"/>
                <c:pt idx="0">
                  <c:v>MDTs</c:v>
                </c:pt>
                <c:pt idx="1">
                  <c:v>Other networks</c:v>
                </c:pt>
                <c:pt idx="2">
                  <c:v>Triads</c:v>
                </c:pt>
              </c:strCache>
            </c:strRef>
          </c:cat>
          <c:val>
            <c:numRef>
              <c:f>'Networks by model'!$B$23:$B$25</c:f>
              <c:numCache>
                <c:formatCode>#,##0</c:formatCode>
                <c:ptCount val="3"/>
                <c:pt idx="0">
                  <c:v>68</c:v>
                </c:pt>
                <c:pt idx="1">
                  <c:v>197</c:v>
                </c:pt>
                <c:pt idx="2">
                  <c:v>625</c:v>
                </c:pt>
              </c:numCache>
            </c:numRef>
          </c:val>
        </c:ser>
        <c:dLbls>
          <c:showLegendKey val="0"/>
          <c:showVal val="0"/>
          <c:showCatName val="0"/>
          <c:showSerName val="0"/>
          <c:showPercent val="0"/>
          <c:showBubbleSize val="0"/>
        </c:dLbls>
        <c:gapWidth val="50"/>
        <c:overlap val="100"/>
        <c:axId val="47789568"/>
        <c:axId val="47791104"/>
      </c:barChart>
      <c:catAx>
        <c:axId val="47789568"/>
        <c:scaling>
          <c:orientation val="minMax"/>
        </c:scaling>
        <c:delete val="0"/>
        <c:axPos val="l"/>
        <c:numFmt formatCode="mmm\-yy" sourceLinked="1"/>
        <c:majorTickMark val="out"/>
        <c:minorTickMark val="none"/>
        <c:tickLblPos val="nextTo"/>
        <c:txPr>
          <a:bodyPr/>
          <a:lstStyle/>
          <a:p>
            <a:pPr>
              <a:defRPr b="1"/>
            </a:pPr>
            <a:endParaRPr lang="en-US"/>
          </a:p>
        </c:txPr>
        <c:crossAx val="47791104"/>
        <c:crosses val="autoZero"/>
        <c:auto val="1"/>
        <c:lblAlgn val="ctr"/>
        <c:lblOffset val="100"/>
        <c:noMultiLvlLbl val="0"/>
      </c:catAx>
      <c:valAx>
        <c:axId val="47791104"/>
        <c:scaling>
          <c:orientation val="minMax"/>
        </c:scaling>
        <c:delete val="0"/>
        <c:axPos val="b"/>
        <c:numFmt formatCode="#,##0" sourceLinked="1"/>
        <c:majorTickMark val="out"/>
        <c:minorTickMark val="none"/>
        <c:tickLblPos val="nextTo"/>
        <c:txPr>
          <a:bodyPr/>
          <a:lstStyle/>
          <a:p>
            <a:pPr>
              <a:defRPr sz="2800"/>
            </a:pPr>
            <a:endParaRPr lang="en-US"/>
          </a:p>
        </c:txPr>
        <c:crossAx val="47789568"/>
        <c:crosses val="autoZero"/>
        <c:crossBetween val="between"/>
      </c:valAx>
      <c:spPr>
        <a:ln>
          <a:noFill/>
        </a:ln>
        <a:effectLst/>
      </c:spPr>
    </c:plotArea>
    <c:plotVisOnly val="1"/>
    <c:dispBlanksAs val="gap"/>
    <c:showDLblsOverMax val="0"/>
  </c:chart>
  <c:spPr>
    <a:ln>
      <a:noFill/>
    </a:ln>
    <a:effectLst/>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25400">
              <a:noFill/>
            </a:ln>
          </c:spPr>
          <c:dPt>
            <c:idx val="0"/>
            <c:bubble3D val="0"/>
            <c:spPr>
              <a:solidFill>
                <a:srgbClr val="ADDC91"/>
              </a:solidFill>
              <a:ln w="25400">
                <a:noFill/>
              </a:ln>
            </c:spPr>
          </c:dPt>
          <c:dPt>
            <c:idx val="1"/>
            <c:bubble3D val="0"/>
            <c:spPr>
              <a:solidFill>
                <a:srgbClr val="2CB34A"/>
              </a:solidFill>
              <a:ln w="25400">
                <a:noFill/>
              </a:ln>
            </c:spPr>
          </c:dPt>
          <c:dPt>
            <c:idx val="2"/>
            <c:bubble3D val="0"/>
            <c:spPr>
              <a:solidFill>
                <a:srgbClr val="7FB8E6"/>
              </a:solidFill>
              <a:ln w="25400">
                <a:noFill/>
              </a:ln>
            </c:spPr>
          </c:dPt>
          <c:dPt>
            <c:idx val="3"/>
            <c:bubble3D val="0"/>
            <c:spPr>
              <a:solidFill>
                <a:schemeClr val="bg2"/>
              </a:solidFill>
              <a:ln w="25400">
                <a:noFill/>
              </a:ln>
            </c:spPr>
          </c:dPt>
          <c:dPt>
            <c:idx val="4"/>
            <c:bubble3D val="0"/>
            <c:spPr>
              <a:solidFill>
                <a:srgbClr val="7FAEAE"/>
              </a:solidFill>
              <a:ln w="25400">
                <a:noFill/>
              </a:ln>
            </c:spPr>
          </c:dPt>
          <c:dPt>
            <c:idx val="5"/>
            <c:bubble3D val="0"/>
            <c:spPr>
              <a:solidFill>
                <a:srgbClr val="CCE3F5"/>
              </a:solidFill>
              <a:ln w="25400">
                <a:noFill/>
              </a:ln>
            </c:spPr>
          </c:dPt>
          <c:dLbls>
            <c:txPr>
              <a:bodyPr/>
              <a:lstStyle/>
              <a:p>
                <a:pPr>
                  <a:defRPr sz="2000" b="1"/>
                </a:pPr>
                <a:endParaRPr lang="en-US"/>
              </a:p>
            </c:txPr>
            <c:dLblPos val="outEnd"/>
            <c:showLegendKey val="0"/>
            <c:showVal val="0"/>
            <c:showCatName val="0"/>
            <c:showSerName val="0"/>
            <c:showPercent val="1"/>
            <c:showBubbleSize val="0"/>
            <c:showLeaderLines val="0"/>
          </c:dLbls>
          <c:cat>
            <c:strRef>
              <c:f>'Networks by focus'!$A$2:$A$3</c:f>
              <c:strCache>
                <c:ptCount val="2"/>
                <c:pt idx="0">
                  <c:v>Focused on financial exploitation</c:v>
                </c:pt>
                <c:pt idx="1">
                  <c:v>Focused on elder abuse generally</c:v>
                </c:pt>
              </c:strCache>
            </c:strRef>
          </c:cat>
          <c:val>
            <c:numRef>
              <c:f>'Networks by focus'!$B$2:$B$3</c:f>
              <c:numCache>
                <c:formatCode>General</c:formatCode>
                <c:ptCount val="2"/>
                <c:pt idx="0">
                  <c:v>54</c:v>
                </c:pt>
                <c:pt idx="1">
                  <c:v>837</c:v>
                </c:pt>
              </c:numCache>
            </c:numRef>
          </c:val>
        </c:ser>
        <c:dLbls>
          <c:dLblPos val="outEnd"/>
          <c:showLegendKey val="0"/>
          <c:showVal val="1"/>
          <c:showCatName val="0"/>
          <c:showSerName val="0"/>
          <c:showPercent val="0"/>
          <c:showBubbleSize val="0"/>
          <c:showLeaderLines val="0"/>
        </c:dLbls>
        <c:firstSliceAng val="0"/>
      </c:pieChart>
      <c:spPr>
        <a:ln w="12700">
          <a:solidFill>
            <a:srgbClr val="FFFFFF"/>
          </a:solidFill>
        </a:ln>
      </c:spPr>
    </c:plotArea>
    <c:legend>
      <c:legendPos val="r"/>
      <c:layout>
        <c:manualLayout>
          <c:xMode val="edge"/>
          <c:yMode val="edge"/>
          <c:x val="0.56927584503078932"/>
          <c:y val="7.2921882212960309E-2"/>
          <c:w val="0.40597674249902227"/>
          <c:h val="0.86950904426865527"/>
        </c:manualLayout>
      </c:layout>
      <c:overlay val="0"/>
      <c:txPr>
        <a:bodyPr/>
        <a:lstStyle/>
        <a:p>
          <a:pPr>
            <a:defRPr sz="2400"/>
          </a:pPr>
          <a:endParaRPr lang="en-US"/>
        </a:p>
      </c:txPr>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7" dt="2018-03-26T11:00:40.149" idx="7">
    <p:pos x="1" y="185"/>
    <p:text>Is this a disucssion question?  We may need to chat witht the PRA team to make sure that we don't trigger PRA by asking this question.</p:text>
  </p:cm>
  <p:cm authorId="6" dt="2018-03-26T13:02:41.550" idx="1">
    <p:pos x="10" y="10"/>
    <p:text>This question is used only as a general, overall theme to support the group in considering opportunities for collaboration, outreach and professional cross-training as they work independently with each other. OA staff provides facilitation for this process.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DE87E-E8DA-46D8-894D-C09CDB5F495B}"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C9268C88-6E3E-4641-9947-11D61BF25C6E}">
      <dgm:prSet phldrT="[Text]"/>
      <dgm:spPr>
        <a:solidFill>
          <a:schemeClr val="accent5">
            <a:lumMod val="75000"/>
          </a:schemeClr>
        </a:solidFill>
      </dgm:spPr>
      <dgm:t>
        <a:bodyPr/>
        <a:lstStyle/>
        <a:p>
          <a:r>
            <a:rPr lang="en-US" dirty="0" smtClean="0"/>
            <a:t> </a:t>
          </a:r>
          <a:endParaRPr lang="en-US" dirty="0"/>
        </a:p>
      </dgm:t>
    </dgm:pt>
    <dgm:pt modelId="{D8FCDBC5-CAFE-4547-96E1-A9F872141506}" type="parTrans" cxnId="{D32E8E4C-5C41-4ED4-B846-D36D1DB321B1}">
      <dgm:prSet/>
      <dgm:spPr/>
      <dgm:t>
        <a:bodyPr/>
        <a:lstStyle/>
        <a:p>
          <a:endParaRPr lang="en-US"/>
        </a:p>
      </dgm:t>
    </dgm:pt>
    <dgm:pt modelId="{0E6718A7-7D7D-4E71-A711-24E761A8CD84}" type="sibTrans" cxnId="{D32E8E4C-5C41-4ED4-B846-D36D1DB321B1}">
      <dgm:prSet/>
      <dgm:spPr/>
      <dgm:t>
        <a:bodyPr/>
        <a:lstStyle/>
        <a:p>
          <a:endParaRPr lang="en-US"/>
        </a:p>
      </dgm:t>
    </dgm:pt>
    <dgm:pt modelId="{DAF57312-A858-4AAA-BAEC-D7270E7428BB}">
      <dgm:prSet phldrT="[Text]"/>
      <dgm:spPr>
        <a:solidFill>
          <a:schemeClr val="tx2">
            <a:lumMod val="75000"/>
          </a:schemeClr>
        </a:solidFill>
      </dgm:spPr>
      <dgm:t>
        <a:bodyPr/>
        <a:lstStyle/>
        <a:p>
          <a:r>
            <a:rPr lang="en-US" dirty="0" smtClean="0"/>
            <a:t> </a:t>
          </a:r>
          <a:endParaRPr lang="en-US" dirty="0"/>
        </a:p>
      </dgm:t>
    </dgm:pt>
    <dgm:pt modelId="{DE4C0AE4-AB8F-4A12-9F1B-43B4FFD27514}" type="parTrans" cxnId="{F5D7AEA9-683F-4955-AFAE-A0195E1D7A88}">
      <dgm:prSet/>
      <dgm:spPr/>
      <dgm:t>
        <a:bodyPr/>
        <a:lstStyle/>
        <a:p>
          <a:endParaRPr lang="en-US"/>
        </a:p>
      </dgm:t>
    </dgm:pt>
    <dgm:pt modelId="{02F8D594-42F4-4112-B034-C1466BF4D86D}" type="sibTrans" cxnId="{F5D7AEA9-683F-4955-AFAE-A0195E1D7A88}">
      <dgm:prSet/>
      <dgm:spPr/>
      <dgm:t>
        <a:bodyPr/>
        <a:lstStyle/>
        <a:p>
          <a:endParaRPr lang="en-US"/>
        </a:p>
      </dgm:t>
    </dgm:pt>
    <dgm:pt modelId="{933D1A34-C705-4AF9-8635-376E162F96B6}">
      <dgm:prSet/>
      <dgm:spPr>
        <a:solidFill>
          <a:schemeClr val="tx1">
            <a:lumMod val="25000"/>
            <a:lumOff val="75000"/>
          </a:schemeClr>
        </a:solidFill>
      </dgm:spPr>
      <dgm:t>
        <a:bodyPr/>
        <a:lstStyle/>
        <a:p>
          <a:endParaRPr lang="en-US"/>
        </a:p>
      </dgm:t>
    </dgm:pt>
    <dgm:pt modelId="{4BE57ED0-0B64-4FA1-AD26-78067C96AAC8}" type="parTrans" cxnId="{8CE5CD08-B7F4-4503-A099-CDB51B5012D5}">
      <dgm:prSet/>
      <dgm:spPr/>
      <dgm:t>
        <a:bodyPr/>
        <a:lstStyle/>
        <a:p>
          <a:endParaRPr lang="en-US"/>
        </a:p>
      </dgm:t>
    </dgm:pt>
    <dgm:pt modelId="{A556D3A2-A412-45D1-95B0-D4CF838BAA12}" type="sibTrans" cxnId="{8CE5CD08-B7F4-4503-A099-CDB51B5012D5}">
      <dgm:prSet/>
      <dgm:spPr/>
      <dgm:t>
        <a:bodyPr/>
        <a:lstStyle/>
        <a:p>
          <a:endParaRPr lang="en-US"/>
        </a:p>
      </dgm:t>
    </dgm:pt>
    <dgm:pt modelId="{FE13D607-3044-4E53-8E8B-D2A9E14D0910}">
      <dgm:prSet/>
      <dgm:spPr>
        <a:solidFill>
          <a:schemeClr val="accent1">
            <a:lumMod val="75000"/>
          </a:schemeClr>
        </a:solidFill>
      </dgm:spPr>
      <dgm:t>
        <a:bodyPr/>
        <a:lstStyle/>
        <a:p>
          <a:endParaRPr lang="en-US"/>
        </a:p>
      </dgm:t>
    </dgm:pt>
    <dgm:pt modelId="{47942DD6-D736-4C00-91E4-45FBD2D03D50}" type="parTrans" cxnId="{554AE5B8-AF99-4ED5-B1CA-686CBACFF6FB}">
      <dgm:prSet/>
      <dgm:spPr/>
      <dgm:t>
        <a:bodyPr/>
        <a:lstStyle/>
        <a:p>
          <a:endParaRPr lang="en-US"/>
        </a:p>
      </dgm:t>
    </dgm:pt>
    <dgm:pt modelId="{0D73AF57-CC1E-474C-B0C0-EED8351F530E}" type="sibTrans" cxnId="{554AE5B8-AF99-4ED5-B1CA-686CBACFF6FB}">
      <dgm:prSet/>
      <dgm:spPr/>
      <dgm:t>
        <a:bodyPr/>
        <a:lstStyle/>
        <a:p>
          <a:endParaRPr lang="en-US"/>
        </a:p>
      </dgm:t>
    </dgm:pt>
    <dgm:pt modelId="{B01F8908-8A41-4A13-A548-D67DE265CB4D}">
      <dgm:prSet/>
      <dgm:spPr>
        <a:solidFill>
          <a:schemeClr val="bg2"/>
        </a:solidFill>
      </dgm:spPr>
      <dgm:t>
        <a:bodyPr/>
        <a:lstStyle/>
        <a:p>
          <a:endParaRPr lang="en-US"/>
        </a:p>
      </dgm:t>
    </dgm:pt>
    <dgm:pt modelId="{F595AEC4-CBB8-4A78-83E3-BDE2A66298E0}" type="parTrans" cxnId="{A1F73936-C0BA-4EF4-8469-B500A6C1C0AB}">
      <dgm:prSet/>
      <dgm:spPr/>
      <dgm:t>
        <a:bodyPr/>
        <a:lstStyle/>
        <a:p>
          <a:endParaRPr lang="en-US"/>
        </a:p>
      </dgm:t>
    </dgm:pt>
    <dgm:pt modelId="{D05ED6D1-693E-4448-B792-A3269D95ABBF}" type="sibTrans" cxnId="{A1F73936-C0BA-4EF4-8469-B500A6C1C0AB}">
      <dgm:prSet/>
      <dgm:spPr/>
      <dgm:t>
        <a:bodyPr/>
        <a:lstStyle/>
        <a:p>
          <a:endParaRPr lang="en-US"/>
        </a:p>
      </dgm:t>
    </dgm:pt>
    <dgm:pt modelId="{278CA31A-68D7-412F-A468-9DCE737824C2}">
      <dgm:prSet/>
      <dgm:spPr>
        <a:solidFill>
          <a:schemeClr val="tx1">
            <a:lumMod val="75000"/>
            <a:lumOff val="25000"/>
          </a:schemeClr>
        </a:solidFill>
      </dgm:spPr>
      <dgm:t>
        <a:bodyPr/>
        <a:lstStyle/>
        <a:p>
          <a:endParaRPr lang="en-US"/>
        </a:p>
      </dgm:t>
    </dgm:pt>
    <dgm:pt modelId="{A6125E0D-865F-4A27-9C7C-5C7AA1DCA524}" type="parTrans" cxnId="{E8A5B13E-5639-4D17-9232-AC4B24DBFA95}">
      <dgm:prSet/>
      <dgm:spPr/>
      <dgm:t>
        <a:bodyPr/>
        <a:lstStyle/>
        <a:p>
          <a:endParaRPr lang="en-US"/>
        </a:p>
      </dgm:t>
    </dgm:pt>
    <dgm:pt modelId="{A6F9279B-BEFD-4A32-922E-B94756DCDF7B}" type="sibTrans" cxnId="{E8A5B13E-5639-4D17-9232-AC4B24DBFA95}">
      <dgm:prSet/>
      <dgm:spPr/>
      <dgm:t>
        <a:bodyPr/>
        <a:lstStyle/>
        <a:p>
          <a:endParaRPr lang="en-US"/>
        </a:p>
      </dgm:t>
    </dgm:pt>
    <dgm:pt modelId="{9A64A209-D2A8-41DE-B7DC-9CBBC3E1A41F}">
      <dgm:prSet phldrT="[Text]"/>
      <dgm:spPr>
        <a:solidFill>
          <a:srgbClr val="00B050"/>
        </a:solidFill>
      </dgm:spPr>
      <dgm:t>
        <a:bodyPr/>
        <a:lstStyle/>
        <a:p>
          <a:r>
            <a:rPr lang="en-US" dirty="0" smtClean="0"/>
            <a:t> </a:t>
          </a:r>
          <a:endParaRPr lang="en-US" dirty="0"/>
        </a:p>
      </dgm:t>
    </dgm:pt>
    <dgm:pt modelId="{642ECFE7-1B54-4BB6-B585-2BDE65ECEA51}" type="sibTrans" cxnId="{F3514991-A5E4-48CC-A50B-B855DE458CE7}">
      <dgm:prSet/>
      <dgm:spPr/>
      <dgm:t>
        <a:bodyPr/>
        <a:lstStyle/>
        <a:p>
          <a:endParaRPr lang="en-US"/>
        </a:p>
      </dgm:t>
    </dgm:pt>
    <dgm:pt modelId="{4327CFD2-E571-463F-8587-6C064BBC8BCB}" type="parTrans" cxnId="{F3514991-A5E4-48CC-A50B-B855DE458CE7}">
      <dgm:prSet/>
      <dgm:spPr/>
      <dgm:t>
        <a:bodyPr/>
        <a:lstStyle/>
        <a:p>
          <a:endParaRPr lang="en-US"/>
        </a:p>
      </dgm:t>
    </dgm:pt>
    <dgm:pt modelId="{069E8924-CD2A-41B9-B399-FF6BD4E5C87A}">
      <dgm:prSet phldrT="[Text]"/>
      <dgm:spPr>
        <a:solidFill>
          <a:schemeClr val="tx2">
            <a:lumMod val="75000"/>
          </a:schemeClr>
        </a:solidFill>
      </dgm:spPr>
      <dgm:t>
        <a:bodyPr/>
        <a:lstStyle/>
        <a:p>
          <a:r>
            <a:rPr lang="en-US" dirty="0" smtClean="0"/>
            <a:t> </a:t>
          </a:r>
          <a:endParaRPr lang="en-US" dirty="0"/>
        </a:p>
      </dgm:t>
    </dgm:pt>
    <dgm:pt modelId="{04DE1CCE-F087-4CEF-B71F-9D6E6457A32F}" type="sibTrans" cxnId="{57A5C6A9-20C0-4067-AED7-DC6574F96D19}">
      <dgm:prSet/>
      <dgm:spPr/>
      <dgm:t>
        <a:bodyPr/>
        <a:lstStyle/>
        <a:p>
          <a:endParaRPr lang="en-US"/>
        </a:p>
      </dgm:t>
    </dgm:pt>
    <dgm:pt modelId="{4C83FF62-CF5C-41A5-BFAF-BAF65A182668}" type="parTrans" cxnId="{57A5C6A9-20C0-4067-AED7-DC6574F96D19}">
      <dgm:prSet/>
      <dgm:spPr/>
      <dgm:t>
        <a:bodyPr/>
        <a:lstStyle/>
        <a:p>
          <a:endParaRPr lang="en-US"/>
        </a:p>
      </dgm:t>
    </dgm:pt>
    <dgm:pt modelId="{5D1AD2A2-C094-45BC-A93F-64FD196F2FE9}" type="pres">
      <dgm:prSet presAssocID="{299DE87E-E8DA-46D8-894D-C09CDB5F495B}" presName="Name0" presStyleCnt="0">
        <dgm:presLayoutVars>
          <dgm:chMax val="1"/>
          <dgm:chPref val="1"/>
          <dgm:dir/>
          <dgm:animOne val="branch"/>
          <dgm:animLvl val="lvl"/>
        </dgm:presLayoutVars>
      </dgm:prSet>
      <dgm:spPr/>
      <dgm:t>
        <a:bodyPr/>
        <a:lstStyle/>
        <a:p>
          <a:endParaRPr lang="en-US"/>
        </a:p>
      </dgm:t>
    </dgm:pt>
    <dgm:pt modelId="{F6BB9FD2-E0D9-4533-91C7-1A65C356C1F7}" type="pres">
      <dgm:prSet presAssocID="{069E8924-CD2A-41B9-B399-FF6BD4E5C87A}" presName="singleCycle" presStyleCnt="0"/>
      <dgm:spPr/>
    </dgm:pt>
    <dgm:pt modelId="{C81EFD55-A9EA-4ADE-8ACF-06C2E1706CFA}" type="pres">
      <dgm:prSet presAssocID="{069E8924-CD2A-41B9-B399-FF6BD4E5C87A}" presName="singleCenter" presStyleLbl="node1" presStyleIdx="0" presStyleCnt="8" custScaleX="68085" custScaleY="74516">
        <dgm:presLayoutVars>
          <dgm:chMax val="7"/>
          <dgm:chPref val="7"/>
        </dgm:presLayoutVars>
      </dgm:prSet>
      <dgm:spPr/>
      <dgm:t>
        <a:bodyPr/>
        <a:lstStyle/>
        <a:p>
          <a:endParaRPr lang="en-US"/>
        </a:p>
      </dgm:t>
    </dgm:pt>
    <dgm:pt modelId="{7DFC93D5-3752-477C-91F7-06B142A08772}" type="pres">
      <dgm:prSet presAssocID="{4327CFD2-E571-463F-8587-6C064BBC8BCB}" presName="Name56" presStyleLbl="parChTrans1D2" presStyleIdx="0" presStyleCnt="7"/>
      <dgm:spPr/>
      <dgm:t>
        <a:bodyPr/>
        <a:lstStyle/>
        <a:p>
          <a:endParaRPr lang="en-US"/>
        </a:p>
      </dgm:t>
    </dgm:pt>
    <dgm:pt modelId="{3E70EFC7-E135-4F05-A082-3E7B36E5C0CB}" type="pres">
      <dgm:prSet presAssocID="{9A64A209-D2A8-41DE-B7DC-9CBBC3E1A41F}" presName="text0" presStyleLbl="node1" presStyleIdx="1" presStyleCnt="8">
        <dgm:presLayoutVars>
          <dgm:bulletEnabled val="1"/>
        </dgm:presLayoutVars>
      </dgm:prSet>
      <dgm:spPr/>
      <dgm:t>
        <a:bodyPr/>
        <a:lstStyle/>
        <a:p>
          <a:endParaRPr lang="en-US"/>
        </a:p>
      </dgm:t>
    </dgm:pt>
    <dgm:pt modelId="{67E689C7-76BE-4268-AE6D-D56AEF00DC28}" type="pres">
      <dgm:prSet presAssocID="{D8FCDBC5-CAFE-4547-96E1-A9F872141506}" presName="Name56" presStyleLbl="parChTrans1D2" presStyleIdx="1" presStyleCnt="7"/>
      <dgm:spPr/>
      <dgm:t>
        <a:bodyPr/>
        <a:lstStyle/>
        <a:p>
          <a:endParaRPr lang="en-US"/>
        </a:p>
      </dgm:t>
    </dgm:pt>
    <dgm:pt modelId="{80362232-4293-4683-A1DD-5D107F569587}" type="pres">
      <dgm:prSet presAssocID="{C9268C88-6E3E-4641-9947-11D61BF25C6E}" presName="text0" presStyleLbl="node1" presStyleIdx="2" presStyleCnt="8">
        <dgm:presLayoutVars>
          <dgm:bulletEnabled val="1"/>
        </dgm:presLayoutVars>
      </dgm:prSet>
      <dgm:spPr/>
      <dgm:t>
        <a:bodyPr/>
        <a:lstStyle/>
        <a:p>
          <a:endParaRPr lang="en-US"/>
        </a:p>
      </dgm:t>
    </dgm:pt>
    <dgm:pt modelId="{E3083D40-9623-42F6-BB6F-FAB142336B13}" type="pres">
      <dgm:prSet presAssocID="{DE4C0AE4-AB8F-4A12-9F1B-43B4FFD27514}" presName="Name56" presStyleLbl="parChTrans1D2" presStyleIdx="2" presStyleCnt="7"/>
      <dgm:spPr/>
      <dgm:t>
        <a:bodyPr/>
        <a:lstStyle/>
        <a:p>
          <a:endParaRPr lang="en-US"/>
        </a:p>
      </dgm:t>
    </dgm:pt>
    <dgm:pt modelId="{16AA384E-A1A7-497C-B4C0-D5EB834A70AB}" type="pres">
      <dgm:prSet presAssocID="{DAF57312-A858-4AAA-BAEC-D7270E7428BB}" presName="text0" presStyleLbl="node1" presStyleIdx="3" presStyleCnt="8">
        <dgm:presLayoutVars>
          <dgm:bulletEnabled val="1"/>
        </dgm:presLayoutVars>
      </dgm:prSet>
      <dgm:spPr/>
      <dgm:t>
        <a:bodyPr/>
        <a:lstStyle/>
        <a:p>
          <a:endParaRPr lang="en-US"/>
        </a:p>
      </dgm:t>
    </dgm:pt>
    <dgm:pt modelId="{611D6591-9FE8-4770-BD75-EDEF0D4AA20C}" type="pres">
      <dgm:prSet presAssocID="{47942DD6-D736-4C00-91E4-45FBD2D03D50}" presName="Name56" presStyleLbl="parChTrans1D2" presStyleIdx="3" presStyleCnt="7"/>
      <dgm:spPr/>
      <dgm:t>
        <a:bodyPr/>
        <a:lstStyle/>
        <a:p>
          <a:endParaRPr lang="en-US"/>
        </a:p>
      </dgm:t>
    </dgm:pt>
    <dgm:pt modelId="{C9733F41-6138-4910-867B-BFC2B77BF929}" type="pres">
      <dgm:prSet presAssocID="{FE13D607-3044-4E53-8E8B-D2A9E14D0910}" presName="text0" presStyleLbl="node1" presStyleIdx="4" presStyleCnt="8">
        <dgm:presLayoutVars>
          <dgm:bulletEnabled val="1"/>
        </dgm:presLayoutVars>
      </dgm:prSet>
      <dgm:spPr/>
      <dgm:t>
        <a:bodyPr/>
        <a:lstStyle/>
        <a:p>
          <a:endParaRPr lang="en-US"/>
        </a:p>
      </dgm:t>
    </dgm:pt>
    <dgm:pt modelId="{57B10175-CB74-4859-9724-5E4D0A7262DC}" type="pres">
      <dgm:prSet presAssocID="{4BE57ED0-0B64-4FA1-AD26-78067C96AAC8}" presName="Name56" presStyleLbl="parChTrans1D2" presStyleIdx="4" presStyleCnt="7"/>
      <dgm:spPr/>
      <dgm:t>
        <a:bodyPr/>
        <a:lstStyle/>
        <a:p>
          <a:endParaRPr lang="en-US"/>
        </a:p>
      </dgm:t>
    </dgm:pt>
    <dgm:pt modelId="{7C25C6F6-CCCD-4F13-9667-49FDB39BB1DA}" type="pres">
      <dgm:prSet presAssocID="{933D1A34-C705-4AF9-8635-376E162F96B6}" presName="text0" presStyleLbl="node1" presStyleIdx="5" presStyleCnt="8">
        <dgm:presLayoutVars>
          <dgm:bulletEnabled val="1"/>
        </dgm:presLayoutVars>
      </dgm:prSet>
      <dgm:spPr/>
      <dgm:t>
        <a:bodyPr/>
        <a:lstStyle/>
        <a:p>
          <a:endParaRPr lang="en-US"/>
        </a:p>
      </dgm:t>
    </dgm:pt>
    <dgm:pt modelId="{C4C5AA52-2568-4815-9431-C6BBDE952207}" type="pres">
      <dgm:prSet presAssocID="{F595AEC4-CBB8-4A78-83E3-BDE2A66298E0}" presName="Name56" presStyleLbl="parChTrans1D2" presStyleIdx="5" presStyleCnt="7"/>
      <dgm:spPr/>
      <dgm:t>
        <a:bodyPr/>
        <a:lstStyle/>
        <a:p>
          <a:endParaRPr lang="en-US"/>
        </a:p>
      </dgm:t>
    </dgm:pt>
    <dgm:pt modelId="{C028954D-D2A9-4149-AD2C-8C02920A496A}" type="pres">
      <dgm:prSet presAssocID="{B01F8908-8A41-4A13-A548-D67DE265CB4D}" presName="text0" presStyleLbl="node1" presStyleIdx="6" presStyleCnt="8">
        <dgm:presLayoutVars>
          <dgm:bulletEnabled val="1"/>
        </dgm:presLayoutVars>
      </dgm:prSet>
      <dgm:spPr/>
      <dgm:t>
        <a:bodyPr/>
        <a:lstStyle/>
        <a:p>
          <a:endParaRPr lang="en-US"/>
        </a:p>
      </dgm:t>
    </dgm:pt>
    <dgm:pt modelId="{32D57128-79BC-4548-AC7F-E6B2C1D2964A}" type="pres">
      <dgm:prSet presAssocID="{A6125E0D-865F-4A27-9C7C-5C7AA1DCA524}" presName="Name56" presStyleLbl="parChTrans1D2" presStyleIdx="6" presStyleCnt="7"/>
      <dgm:spPr/>
      <dgm:t>
        <a:bodyPr/>
        <a:lstStyle/>
        <a:p>
          <a:endParaRPr lang="en-US"/>
        </a:p>
      </dgm:t>
    </dgm:pt>
    <dgm:pt modelId="{00BC217D-ACF9-4D12-8F7F-F630D08A5CC8}" type="pres">
      <dgm:prSet presAssocID="{278CA31A-68D7-412F-A468-9DCE737824C2}" presName="text0" presStyleLbl="node1" presStyleIdx="7" presStyleCnt="8">
        <dgm:presLayoutVars>
          <dgm:bulletEnabled val="1"/>
        </dgm:presLayoutVars>
      </dgm:prSet>
      <dgm:spPr/>
      <dgm:t>
        <a:bodyPr/>
        <a:lstStyle/>
        <a:p>
          <a:endParaRPr lang="en-US"/>
        </a:p>
      </dgm:t>
    </dgm:pt>
  </dgm:ptLst>
  <dgm:cxnLst>
    <dgm:cxn modelId="{D206A3DC-829C-4527-B461-0F66D13FAAB1}" type="presOf" srcId="{A6125E0D-865F-4A27-9C7C-5C7AA1DCA524}" destId="{32D57128-79BC-4548-AC7F-E6B2C1D2964A}" srcOrd="0" destOrd="0" presId="urn:microsoft.com/office/officeart/2008/layout/RadialCluster"/>
    <dgm:cxn modelId="{E6239394-D440-4CB6-844D-0AF1710AE6DC}" type="presOf" srcId="{47942DD6-D736-4C00-91E4-45FBD2D03D50}" destId="{611D6591-9FE8-4770-BD75-EDEF0D4AA20C}" srcOrd="0" destOrd="0" presId="urn:microsoft.com/office/officeart/2008/layout/RadialCluster"/>
    <dgm:cxn modelId="{F590F9A6-EB87-4884-A342-EC419668BE28}" type="presOf" srcId="{DAF57312-A858-4AAA-BAEC-D7270E7428BB}" destId="{16AA384E-A1A7-497C-B4C0-D5EB834A70AB}" srcOrd="0" destOrd="0" presId="urn:microsoft.com/office/officeart/2008/layout/RadialCluster"/>
    <dgm:cxn modelId="{F84D90F9-45F3-4D11-86AC-8B91BDB12551}" type="presOf" srcId="{F595AEC4-CBB8-4A78-83E3-BDE2A66298E0}" destId="{C4C5AA52-2568-4815-9431-C6BBDE952207}" srcOrd="0" destOrd="0" presId="urn:microsoft.com/office/officeart/2008/layout/RadialCluster"/>
    <dgm:cxn modelId="{D32E8E4C-5C41-4ED4-B846-D36D1DB321B1}" srcId="{069E8924-CD2A-41B9-B399-FF6BD4E5C87A}" destId="{C9268C88-6E3E-4641-9947-11D61BF25C6E}" srcOrd="1" destOrd="0" parTransId="{D8FCDBC5-CAFE-4547-96E1-A9F872141506}" sibTransId="{0E6718A7-7D7D-4E71-A711-24E761A8CD84}"/>
    <dgm:cxn modelId="{2B737F3C-82D4-46C8-AF1A-448F1153B129}" type="presOf" srcId="{4327CFD2-E571-463F-8587-6C064BBC8BCB}" destId="{7DFC93D5-3752-477C-91F7-06B142A08772}" srcOrd="0" destOrd="0" presId="urn:microsoft.com/office/officeart/2008/layout/RadialCluster"/>
    <dgm:cxn modelId="{EF3E4687-016A-41D3-9A5A-6D80DC158494}" type="presOf" srcId="{933D1A34-C705-4AF9-8635-376E162F96B6}" destId="{7C25C6F6-CCCD-4F13-9667-49FDB39BB1DA}" srcOrd="0" destOrd="0" presId="urn:microsoft.com/office/officeart/2008/layout/RadialCluster"/>
    <dgm:cxn modelId="{F5D7AEA9-683F-4955-AFAE-A0195E1D7A88}" srcId="{069E8924-CD2A-41B9-B399-FF6BD4E5C87A}" destId="{DAF57312-A858-4AAA-BAEC-D7270E7428BB}" srcOrd="2" destOrd="0" parTransId="{DE4C0AE4-AB8F-4A12-9F1B-43B4FFD27514}" sibTransId="{02F8D594-42F4-4112-B034-C1466BF4D86D}"/>
    <dgm:cxn modelId="{657F9533-9273-4659-82A5-84C88A8802EC}" type="presOf" srcId="{D8FCDBC5-CAFE-4547-96E1-A9F872141506}" destId="{67E689C7-76BE-4268-AE6D-D56AEF00DC28}" srcOrd="0" destOrd="0" presId="urn:microsoft.com/office/officeart/2008/layout/RadialCluster"/>
    <dgm:cxn modelId="{F3514991-A5E4-48CC-A50B-B855DE458CE7}" srcId="{069E8924-CD2A-41B9-B399-FF6BD4E5C87A}" destId="{9A64A209-D2A8-41DE-B7DC-9CBBC3E1A41F}" srcOrd="0" destOrd="0" parTransId="{4327CFD2-E571-463F-8587-6C064BBC8BCB}" sibTransId="{642ECFE7-1B54-4BB6-B585-2BDE65ECEA51}"/>
    <dgm:cxn modelId="{5F4007BC-41D1-45BC-8DF5-71527FEA64D7}" type="presOf" srcId="{278CA31A-68D7-412F-A468-9DCE737824C2}" destId="{00BC217D-ACF9-4D12-8F7F-F630D08A5CC8}" srcOrd="0" destOrd="0" presId="urn:microsoft.com/office/officeart/2008/layout/RadialCluster"/>
    <dgm:cxn modelId="{8145C42D-B460-4D13-B852-8086EAE101B0}" type="presOf" srcId="{B01F8908-8A41-4A13-A548-D67DE265CB4D}" destId="{C028954D-D2A9-4149-AD2C-8C02920A496A}" srcOrd="0" destOrd="0" presId="urn:microsoft.com/office/officeart/2008/layout/RadialCluster"/>
    <dgm:cxn modelId="{E8A5B13E-5639-4D17-9232-AC4B24DBFA95}" srcId="{069E8924-CD2A-41B9-B399-FF6BD4E5C87A}" destId="{278CA31A-68D7-412F-A468-9DCE737824C2}" srcOrd="6" destOrd="0" parTransId="{A6125E0D-865F-4A27-9C7C-5C7AA1DCA524}" sibTransId="{A6F9279B-BEFD-4A32-922E-B94756DCDF7B}"/>
    <dgm:cxn modelId="{EDD1A54D-C673-4310-BE8F-F523CA860912}" type="presOf" srcId="{299DE87E-E8DA-46D8-894D-C09CDB5F495B}" destId="{5D1AD2A2-C094-45BC-A93F-64FD196F2FE9}" srcOrd="0" destOrd="0" presId="urn:microsoft.com/office/officeart/2008/layout/RadialCluster"/>
    <dgm:cxn modelId="{32D4F367-9D61-46B3-AB5E-0A1BBD29F7DB}" type="presOf" srcId="{4BE57ED0-0B64-4FA1-AD26-78067C96AAC8}" destId="{57B10175-CB74-4859-9724-5E4D0A7262DC}" srcOrd="0" destOrd="0" presId="urn:microsoft.com/office/officeart/2008/layout/RadialCluster"/>
    <dgm:cxn modelId="{8193A065-4BAB-48BB-B40C-0B71D70207CC}" type="presOf" srcId="{069E8924-CD2A-41B9-B399-FF6BD4E5C87A}" destId="{C81EFD55-A9EA-4ADE-8ACF-06C2E1706CFA}" srcOrd="0" destOrd="0" presId="urn:microsoft.com/office/officeart/2008/layout/RadialCluster"/>
    <dgm:cxn modelId="{A1F73936-C0BA-4EF4-8469-B500A6C1C0AB}" srcId="{069E8924-CD2A-41B9-B399-FF6BD4E5C87A}" destId="{B01F8908-8A41-4A13-A548-D67DE265CB4D}" srcOrd="5" destOrd="0" parTransId="{F595AEC4-CBB8-4A78-83E3-BDE2A66298E0}" sibTransId="{D05ED6D1-693E-4448-B792-A3269D95ABBF}"/>
    <dgm:cxn modelId="{554AE5B8-AF99-4ED5-B1CA-686CBACFF6FB}" srcId="{069E8924-CD2A-41B9-B399-FF6BD4E5C87A}" destId="{FE13D607-3044-4E53-8E8B-D2A9E14D0910}" srcOrd="3" destOrd="0" parTransId="{47942DD6-D736-4C00-91E4-45FBD2D03D50}" sibTransId="{0D73AF57-CC1E-474C-B0C0-EED8351F530E}"/>
    <dgm:cxn modelId="{4558DFA4-8CE6-464E-9625-5A69C73AAFDA}" type="presOf" srcId="{C9268C88-6E3E-4641-9947-11D61BF25C6E}" destId="{80362232-4293-4683-A1DD-5D107F569587}" srcOrd="0" destOrd="0" presId="urn:microsoft.com/office/officeart/2008/layout/RadialCluster"/>
    <dgm:cxn modelId="{4C5CEB11-7008-42A9-A981-C41C73170D40}" type="presOf" srcId="{DE4C0AE4-AB8F-4A12-9F1B-43B4FFD27514}" destId="{E3083D40-9623-42F6-BB6F-FAB142336B13}" srcOrd="0" destOrd="0" presId="urn:microsoft.com/office/officeart/2008/layout/RadialCluster"/>
    <dgm:cxn modelId="{57A5C6A9-20C0-4067-AED7-DC6574F96D19}" srcId="{299DE87E-E8DA-46D8-894D-C09CDB5F495B}" destId="{069E8924-CD2A-41B9-B399-FF6BD4E5C87A}" srcOrd="0" destOrd="0" parTransId="{4C83FF62-CF5C-41A5-BFAF-BAF65A182668}" sibTransId="{04DE1CCE-F087-4CEF-B71F-9D6E6457A32F}"/>
    <dgm:cxn modelId="{8CE5CD08-B7F4-4503-A099-CDB51B5012D5}" srcId="{069E8924-CD2A-41B9-B399-FF6BD4E5C87A}" destId="{933D1A34-C705-4AF9-8635-376E162F96B6}" srcOrd="4" destOrd="0" parTransId="{4BE57ED0-0B64-4FA1-AD26-78067C96AAC8}" sibTransId="{A556D3A2-A412-45D1-95B0-D4CF838BAA12}"/>
    <dgm:cxn modelId="{16355023-DF45-42A8-9838-83AA75DB08E3}" type="presOf" srcId="{FE13D607-3044-4E53-8E8B-D2A9E14D0910}" destId="{C9733F41-6138-4910-867B-BFC2B77BF929}" srcOrd="0" destOrd="0" presId="urn:microsoft.com/office/officeart/2008/layout/RadialCluster"/>
    <dgm:cxn modelId="{41927A32-7C50-4AAF-9AD6-178133DA4E47}" type="presOf" srcId="{9A64A209-D2A8-41DE-B7DC-9CBBC3E1A41F}" destId="{3E70EFC7-E135-4F05-A082-3E7B36E5C0CB}" srcOrd="0" destOrd="0" presId="urn:microsoft.com/office/officeart/2008/layout/RadialCluster"/>
    <dgm:cxn modelId="{F4FC5758-700D-488A-A2DD-A98AD6281403}" type="presParOf" srcId="{5D1AD2A2-C094-45BC-A93F-64FD196F2FE9}" destId="{F6BB9FD2-E0D9-4533-91C7-1A65C356C1F7}" srcOrd="0" destOrd="0" presId="urn:microsoft.com/office/officeart/2008/layout/RadialCluster"/>
    <dgm:cxn modelId="{137CBCC6-D7C5-4E20-90A8-FFA98472271C}" type="presParOf" srcId="{F6BB9FD2-E0D9-4533-91C7-1A65C356C1F7}" destId="{C81EFD55-A9EA-4ADE-8ACF-06C2E1706CFA}" srcOrd="0" destOrd="0" presId="urn:microsoft.com/office/officeart/2008/layout/RadialCluster"/>
    <dgm:cxn modelId="{CC742126-5FD1-46C9-872E-72E4609C92F9}" type="presParOf" srcId="{F6BB9FD2-E0D9-4533-91C7-1A65C356C1F7}" destId="{7DFC93D5-3752-477C-91F7-06B142A08772}" srcOrd="1" destOrd="0" presId="urn:microsoft.com/office/officeart/2008/layout/RadialCluster"/>
    <dgm:cxn modelId="{D6B5A294-FE58-4C88-9D9C-0E0C89A99621}" type="presParOf" srcId="{F6BB9FD2-E0D9-4533-91C7-1A65C356C1F7}" destId="{3E70EFC7-E135-4F05-A082-3E7B36E5C0CB}" srcOrd="2" destOrd="0" presId="urn:microsoft.com/office/officeart/2008/layout/RadialCluster"/>
    <dgm:cxn modelId="{58A93F24-2A6D-4717-87E0-6E689C7BAD3C}" type="presParOf" srcId="{F6BB9FD2-E0D9-4533-91C7-1A65C356C1F7}" destId="{67E689C7-76BE-4268-AE6D-D56AEF00DC28}" srcOrd="3" destOrd="0" presId="urn:microsoft.com/office/officeart/2008/layout/RadialCluster"/>
    <dgm:cxn modelId="{9439518B-1823-47C5-93D7-965854F45401}" type="presParOf" srcId="{F6BB9FD2-E0D9-4533-91C7-1A65C356C1F7}" destId="{80362232-4293-4683-A1DD-5D107F569587}" srcOrd="4" destOrd="0" presId="urn:microsoft.com/office/officeart/2008/layout/RadialCluster"/>
    <dgm:cxn modelId="{A91DB505-8CA1-4FB3-80BA-450F1E8E5D36}" type="presParOf" srcId="{F6BB9FD2-E0D9-4533-91C7-1A65C356C1F7}" destId="{E3083D40-9623-42F6-BB6F-FAB142336B13}" srcOrd="5" destOrd="0" presId="urn:microsoft.com/office/officeart/2008/layout/RadialCluster"/>
    <dgm:cxn modelId="{3D9D2957-BCE0-433C-AAEF-B7BCA4F2F3B3}" type="presParOf" srcId="{F6BB9FD2-E0D9-4533-91C7-1A65C356C1F7}" destId="{16AA384E-A1A7-497C-B4C0-D5EB834A70AB}" srcOrd="6" destOrd="0" presId="urn:microsoft.com/office/officeart/2008/layout/RadialCluster"/>
    <dgm:cxn modelId="{074644ED-B0A7-4D2D-921F-E63DDAB59843}" type="presParOf" srcId="{F6BB9FD2-E0D9-4533-91C7-1A65C356C1F7}" destId="{611D6591-9FE8-4770-BD75-EDEF0D4AA20C}" srcOrd="7" destOrd="0" presId="urn:microsoft.com/office/officeart/2008/layout/RadialCluster"/>
    <dgm:cxn modelId="{D205850D-AAC1-402F-96B6-B8CDD3692C10}" type="presParOf" srcId="{F6BB9FD2-E0D9-4533-91C7-1A65C356C1F7}" destId="{C9733F41-6138-4910-867B-BFC2B77BF929}" srcOrd="8" destOrd="0" presId="urn:microsoft.com/office/officeart/2008/layout/RadialCluster"/>
    <dgm:cxn modelId="{80AAFF75-C17C-4F0F-82CD-ABC247637845}" type="presParOf" srcId="{F6BB9FD2-E0D9-4533-91C7-1A65C356C1F7}" destId="{57B10175-CB74-4859-9724-5E4D0A7262DC}" srcOrd="9" destOrd="0" presId="urn:microsoft.com/office/officeart/2008/layout/RadialCluster"/>
    <dgm:cxn modelId="{30E5BC48-8E3D-4E2B-BEBC-25E49BC59B9C}" type="presParOf" srcId="{F6BB9FD2-E0D9-4533-91C7-1A65C356C1F7}" destId="{7C25C6F6-CCCD-4F13-9667-49FDB39BB1DA}" srcOrd="10" destOrd="0" presId="urn:microsoft.com/office/officeart/2008/layout/RadialCluster"/>
    <dgm:cxn modelId="{82DD681B-DA97-4857-9460-1CFCE192FC08}" type="presParOf" srcId="{F6BB9FD2-E0D9-4533-91C7-1A65C356C1F7}" destId="{C4C5AA52-2568-4815-9431-C6BBDE952207}" srcOrd="11" destOrd="0" presId="urn:microsoft.com/office/officeart/2008/layout/RadialCluster"/>
    <dgm:cxn modelId="{58C4CE8D-BB4F-4A02-9B5D-86BFE27A3DA7}" type="presParOf" srcId="{F6BB9FD2-E0D9-4533-91C7-1A65C356C1F7}" destId="{C028954D-D2A9-4149-AD2C-8C02920A496A}" srcOrd="12" destOrd="0" presId="urn:microsoft.com/office/officeart/2008/layout/RadialCluster"/>
    <dgm:cxn modelId="{34A650F5-09BD-4329-A7C7-7C898694A8A6}" type="presParOf" srcId="{F6BB9FD2-E0D9-4533-91C7-1A65C356C1F7}" destId="{32D57128-79BC-4548-AC7F-E6B2C1D2964A}" srcOrd="13" destOrd="0" presId="urn:microsoft.com/office/officeart/2008/layout/RadialCluster"/>
    <dgm:cxn modelId="{45A9AB0F-32E1-4992-AD97-60E8C89F3F81}" type="presParOf" srcId="{F6BB9FD2-E0D9-4533-91C7-1A65C356C1F7}" destId="{00BC217D-ACF9-4D12-8F7F-F630D08A5CC8}"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EFD55-A9EA-4ADE-8ACF-06C2E1706CFA}">
      <dsp:nvSpPr>
        <dsp:cNvPr id="0" name=""/>
        <dsp:cNvSpPr/>
      </dsp:nvSpPr>
      <dsp:spPr>
        <a:xfrm>
          <a:off x="1219200" y="1066800"/>
          <a:ext cx="533399" cy="583781"/>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US" sz="2900" kern="1200" dirty="0" smtClean="0"/>
            <a:t> </a:t>
          </a:r>
          <a:endParaRPr lang="en-US" sz="2900" kern="1200" dirty="0"/>
        </a:p>
      </dsp:txBody>
      <dsp:txXfrm>
        <a:off x="1245238" y="1092838"/>
        <a:ext cx="481323" cy="531705"/>
      </dsp:txXfrm>
    </dsp:sp>
    <dsp:sp modelId="{7DFC93D5-3752-477C-91F7-06B142A08772}">
      <dsp:nvSpPr>
        <dsp:cNvPr id="0" name=""/>
        <dsp:cNvSpPr/>
      </dsp:nvSpPr>
      <dsp:spPr>
        <a:xfrm rot="16200000">
          <a:off x="1228159" y="809059"/>
          <a:ext cx="515481" cy="0"/>
        </a:xfrm>
        <a:custGeom>
          <a:avLst/>
          <a:gdLst/>
          <a:ahLst/>
          <a:cxnLst/>
          <a:rect l="0" t="0" r="0" b="0"/>
          <a:pathLst>
            <a:path>
              <a:moveTo>
                <a:pt x="0" y="0"/>
              </a:moveTo>
              <a:lnTo>
                <a:pt x="5154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0EFC7-E135-4F05-A082-3E7B36E5C0CB}">
      <dsp:nvSpPr>
        <dsp:cNvPr id="0" name=""/>
        <dsp:cNvSpPr/>
      </dsp:nvSpPr>
      <dsp:spPr>
        <a:xfrm>
          <a:off x="1223450" y="26419"/>
          <a:ext cx="524898" cy="52489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1249073" y="52042"/>
        <a:ext cx="473652" cy="473652"/>
      </dsp:txXfrm>
    </dsp:sp>
    <dsp:sp modelId="{67E689C7-76BE-4268-AE6D-D56AEF00DC28}">
      <dsp:nvSpPr>
        <dsp:cNvPr id="0" name=""/>
        <dsp:cNvSpPr/>
      </dsp:nvSpPr>
      <dsp:spPr>
        <a:xfrm rot="19285714">
          <a:off x="1709727" y="1023485"/>
          <a:ext cx="393015" cy="0"/>
        </a:xfrm>
        <a:custGeom>
          <a:avLst/>
          <a:gdLst/>
          <a:ahLst/>
          <a:cxnLst/>
          <a:rect l="0" t="0" r="0" b="0"/>
          <a:pathLst>
            <a:path>
              <a:moveTo>
                <a:pt x="0" y="0"/>
              </a:moveTo>
              <a:lnTo>
                <a:pt x="39301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62232-4293-4683-A1DD-5D107F569587}">
      <dsp:nvSpPr>
        <dsp:cNvPr id="0" name=""/>
        <dsp:cNvSpPr/>
      </dsp:nvSpPr>
      <dsp:spPr>
        <a:xfrm>
          <a:off x="2059871" y="429218"/>
          <a:ext cx="524898" cy="524898"/>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2085494" y="454841"/>
        <a:ext cx="473652" cy="473652"/>
      </dsp:txXfrm>
    </dsp:sp>
    <dsp:sp modelId="{E3083D40-9623-42F6-BB6F-FAB142336B13}">
      <dsp:nvSpPr>
        <dsp:cNvPr id="0" name=""/>
        <dsp:cNvSpPr/>
      </dsp:nvSpPr>
      <dsp:spPr>
        <a:xfrm rot="771429">
          <a:off x="1745992" y="1478205"/>
          <a:ext cx="527065" cy="0"/>
        </a:xfrm>
        <a:custGeom>
          <a:avLst/>
          <a:gdLst/>
          <a:ahLst/>
          <a:cxnLst/>
          <a:rect l="0" t="0" r="0" b="0"/>
          <a:pathLst>
            <a:path>
              <a:moveTo>
                <a:pt x="0" y="0"/>
              </a:moveTo>
              <a:lnTo>
                <a:pt x="52706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AA384E-A1A7-497C-B4C0-D5EB834A70AB}">
      <dsp:nvSpPr>
        <dsp:cNvPr id="0" name=""/>
        <dsp:cNvSpPr/>
      </dsp:nvSpPr>
      <dsp:spPr>
        <a:xfrm>
          <a:off x="2266449" y="1334299"/>
          <a:ext cx="524898" cy="524898"/>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2292072" y="1359922"/>
        <a:ext cx="473652" cy="473652"/>
      </dsp:txXfrm>
    </dsp:sp>
    <dsp:sp modelId="{611D6591-9FE8-4770-BD75-EDEF0D4AA20C}">
      <dsp:nvSpPr>
        <dsp:cNvPr id="0" name=""/>
        <dsp:cNvSpPr/>
      </dsp:nvSpPr>
      <dsp:spPr>
        <a:xfrm rot="3857143">
          <a:off x="1497802" y="1855350"/>
          <a:ext cx="454550" cy="0"/>
        </a:xfrm>
        <a:custGeom>
          <a:avLst/>
          <a:gdLst/>
          <a:ahLst/>
          <a:cxnLst/>
          <a:rect l="0" t="0" r="0" b="0"/>
          <a:pathLst>
            <a:path>
              <a:moveTo>
                <a:pt x="0" y="0"/>
              </a:moveTo>
              <a:lnTo>
                <a:pt x="4545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33F41-6138-4910-867B-BFC2B77BF929}">
      <dsp:nvSpPr>
        <dsp:cNvPr id="0" name=""/>
        <dsp:cNvSpPr/>
      </dsp:nvSpPr>
      <dsp:spPr>
        <a:xfrm>
          <a:off x="1687628" y="2060118"/>
          <a:ext cx="524898" cy="524898"/>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endParaRPr lang="en-US" sz="2600" kern="1200"/>
        </a:p>
      </dsp:txBody>
      <dsp:txXfrm>
        <a:off x="1713251" y="2085741"/>
        <a:ext cx="473652" cy="473652"/>
      </dsp:txXfrm>
    </dsp:sp>
    <dsp:sp modelId="{57B10175-CB74-4859-9724-5E4D0A7262DC}">
      <dsp:nvSpPr>
        <dsp:cNvPr id="0" name=""/>
        <dsp:cNvSpPr/>
      </dsp:nvSpPr>
      <dsp:spPr>
        <a:xfrm rot="6942857">
          <a:off x="1019446" y="1855350"/>
          <a:ext cx="454550" cy="0"/>
        </a:xfrm>
        <a:custGeom>
          <a:avLst/>
          <a:gdLst/>
          <a:ahLst/>
          <a:cxnLst/>
          <a:rect l="0" t="0" r="0" b="0"/>
          <a:pathLst>
            <a:path>
              <a:moveTo>
                <a:pt x="0" y="0"/>
              </a:moveTo>
              <a:lnTo>
                <a:pt x="4545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5C6F6-CCCD-4F13-9667-49FDB39BB1DA}">
      <dsp:nvSpPr>
        <dsp:cNvPr id="0" name=""/>
        <dsp:cNvSpPr/>
      </dsp:nvSpPr>
      <dsp:spPr>
        <a:xfrm>
          <a:off x="759272" y="2060118"/>
          <a:ext cx="524898" cy="524898"/>
        </a:xfrm>
        <a:prstGeom prst="roundRect">
          <a:avLst/>
        </a:prstGeom>
        <a:solidFill>
          <a:schemeClr val="tx1">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endParaRPr lang="en-US" sz="2600" kern="1200"/>
        </a:p>
      </dsp:txBody>
      <dsp:txXfrm>
        <a:off x="784895" y="2085741"/>
        <a:ext cx="473652" cy="473652"/>
      </dsp:txXfrm>
    </dsp:sp>
    <dsp:sp modelId="{C4C5AA52-2568-4815-9431-C6BBDE952207}">
      <dsp:nvSpPr>
        <dsp:cNvPr id="0" name=""/>
        <dsp:cNvSpPr/>
      </dsp:nvSpPr>
      <dsp:spPr>
        <a:xfrm rot="10028571">
          <a:off x="698742" y="1478205"/>
          <a:ext cx="527065" cy="0"/>
        </a:xfrm>
        <a:custGeom>
          <a:avLst/>
          <a:gdLst/>
          <a:ahLst/>
          <a:cxnLst/>
          <a:rect l="0" t="0" r="0" b="0"/>
          <a:pathLst>
            <a:path>
              <a:moveTo>
                <a:pt x="0" y="0"/>
              </a:moveTo>
              <a:lnTo>
                <a:pt x="52706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8954D-D2A9-4149-AD2C-8C02920A496A}">
      <dsp:nvSpPr>
        <dsp:cNvPr id="0" name=""/>
        <dsp:cNvSpPr/>
      </dsp:nvSpPr>
      <dsp:spPr>
        <a:xfrm>
          <a:off x="180451" y="1334299"/>
          <a:ext cx="524898" cy="524898"/>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endParaRPr lang="en-US" sz="2600" kern="1200"/>
        </a:p>
      </dsp:txBody>
      <dsp:txXfrm>
        <a:off x="206074" y="1359922"/>
        <a:ext cx="473652" cy="473652"/>
      </dsp:txXfrm>
    </dsp:sp>
    <dsp:sp modelId="{32D57128-79BC-4548-AC7F-E6B2C1D2964A}">
      <dsp:nvSpPr>
        <dsp:cNvPr id="0" name=""/>
        <dsp:cNvSpPr/>
      </dsp:nvSpPr>
      <dsp:spPr>
        <a:xfrm rot="13114286">
          <a:off x="869057" y="1023485"/>
          <a:ext cx="393015" cy="0"/>
        </a:xfrm>
        <a:custGeom>
          <a:avLst/>
          <a:gdLst/>
          <a:ahLst/>
          <a:cxnLst/>
          <a:rect l="0" t="0" r="0" b="0"/>
          <a:pathLst>
            <a:path>
              <a:moveTo>
                <a:pt x="0" y="0"/>
              </a:moveTo>
              <a:lnTo>
                <a:pt x="39301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C217D-ACF9-4D12-8F7F-F630D08A5CC8}">
      <dsp:nvSpPr>
        <dsp:cNvPr id="0" name=""/>
        <dsp:cNvSpPr/>
      </dsp:nvSpPr>
      <dsp:spPr>
        <a:xfrm>
          <a:off x="387029" y="429218"/>
          <a:ext cx="524898" cy="524898"/>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endParaRPr lang="en-US" sz="2600" kern="1200"/>
        </a:p>
      </dsp:txBody>
      <dsp:txXfrm>
        <a:off x="412652" y="454841"/>
        <a:ext cx="473652" cy="47365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A97C3-C405-524D-9CBE-0BC0D8901EF2}" type="datetimeFigureOut">
              <a:rPr lang="en-US" smtClean="0"/>
              <a:t>4/2/2018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E3284D-1414-D044-813C-490EC2E121A8}" type="slidenum">
              <a:rPr lang="en-US" smtClean="0"/>
              <a:t>‹#›</a:t>
            </a:fld>
            <a:endParaRPr lang="en-US" dirty="0"/>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11BCE4-DA71-794C-BB20-C7FCCBD5454E}" type="datetimeFigureOut">
              <a:rPr lang="en-US" smtClean="0"/>
              <a:t>4/2/2018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53EF-993C-FF42-8B62-CEF57763A78D}" type="slidenum">
              <a:rPr lang="en-US" smtClean="0"/>
              <a:t>‹#›</a:t>
            </a:fld>
            <a:endParaRPr lang="en-US" dirty="0"/>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onsumerfinance.gov/askcfpb/"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www.consumerfinance.gov/complaint/"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smtClean="0">
              <a:solidFill>
                <a:srgbClr val="FF0000"/>
              </a:solidFill>
              <a:effectLst/>
              <a:latin typeface="+mn-lt"/>
              <a:ea typeface="+mn-ea"/>
              <a:cs typeface="+mn-cs"/>
            </a:endParaRPr>
          </a:p>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dirty="0" smtClean="0">
                <a:solidFill>
                  <a:srgbClr val="FF0000"/>
                </a:solidFill>
              </a:rPr>
              <a:t>Stock presentation copy -</a:t>
            </a:r>
            <a:r>
              <a:rPr lang="en-US" baseline="0" dirty="0" smtClean="0">
                <a:solidFill>
                  <a:srgbClr val="FF0000"/>
                </a:solidFill>
              </a:rPr>
              <a:t> </a:t>
            </a:r>
            <a:r>
              <a:rPr lang="en-US" dirty="0" smtClean="0">
                <a:solidFill>
                  <a:srgbClr val="FF0000"/>
                </a:solidFill>
              </a:rPr>
              <a:t>previously cleared for Tennessee presentation September 25, 2017</a:t>
            </a:r>
          </a:p>
        </p:txBody>
      </p:sp>
      <p:sp>
        <p:nvSpPr>
          <p:cNvPr id="4" name="Slide Number Placeholder 3"/>
          <p:cNvSpPr>
            <a:spLocks noGrp="1"/>
          </p:cNvSpPr>
          <p:nvPr>
            <p:ph type="sldNum" sz="quarter" idx="10"/>
          </p:nvPr>
        </p:nvSpPr>
        <p:spPr/>
        <p:txBody>
          <a:bodyPr/>
          <a:lstStyle/>
          <a:p>
            <a:fld id="{4BAF53EF-993C-FF42-8B62-CEF57763A78D}" type="slidenum">
              <a:rPr lang="en-US" smtClean="0"/>
              <a:t>1</a:t>
            </a:fld>
            <a:endParaRPr lang="en-US" dirty="0"/>
          </a:p>
        </p:txBody>
      </p:sp>
    </p:spTree>
    <p:extLst>
      <p:ext uri="{BB962C8B-B14F-4D97-AF65-F5344CB8AC3E}">
        <p14:creationId xmlns:p14="http://schemas.microsoft.com/office/powerpoint/2010/main" val="190936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pPr marL="0" indent="0">
              <a:buNone/>
            </a:pPr>
            <a:endParaRPr lang="en-US" dirty="0" smtClean="0"/>
          </a:p>
          <a:p>
            <a:pPr marL="0" indent="0">
              <a:buNone/>
            </a:pPr>
            <a:endParaRPr lang="en-US" dirty="0" smtClean="0"/>
          </a:p>
          <a:p>
            <a:pPr marL="0" indent="0">
              <a:buNone/>
            </a:pPr>
            <a:r>
              <a:rPr lang="en-US" dirty="0" smtClean="0"/>
              <a:t>Why did we engage in this research?</a:t>
            </a:r>
            <a:r>
              <a:rPr lang="en-US" baseline="0" dirty="0" smtClean="0"/>
              <a:t> </a:t>
            </a:r>
          </a:p>
          <a:p>
            <a:pPr marL="0" indent="0">
              <a:buNone/>
            </a:pPr>
            <a:endParaRPr lang="en-US" baseline="0" dirty="0" smtClean="0"/>
          </a:p>
          <a:p>
            <a:pPr marL="0" indent="0">
              <a:buNone/>
            </a:pPr>
            <a:r>
              <a:rPr lang="en-US" dirty="0" smtClean="0"/>
              <a:t>Existing research is focused on networks that fight elder abuse generally. We had a limited understanding of:</a:t>
            </a:r>
          </a:p>
          <a:p>
            <a:pPr marL="0" indent="0">
              <a:buNone/>
            </a:pPr>
            <a:endParaRPr lang="en-US" dirty="0" smtClean="0"/>
          </a:p>
          <a:p>
            <a:pPr indent="-342900">
              <a:buFont typeface="Arial" panose="020B0604020202020204" pitchFamily="34" charset="0"/>
              <a:buChar char="•"/>
            </a:pPr>
            <a:r>
              <a:rPr lang="en-US" dirty="0" smtClean="0"/>
              <a:t>How networks fight elder financial exploitation, and the kinds of activities that they conduct</a:t>
            </a:r>
          </a:p>
          <a:p>
            <a:pPr indent="-342900">
              <a:buFont typeface="Arial" panose="020B0604020202020204" pitchFamily="34" charset="0"/>
              <a:buChar char="•"/>
            </a:pPr>
            <a:r>
              <a:rPr lang="en-US" dirty="0" smtClean="0"/>
              <a:t>Their benefits to individuals, professionals and communities</a:t>
            </a:r>
          </a:p>
          <a:p>
            <a:pPr indent="-342900">
              <a:buFont typeface="Arial" panose="020B0604020202020204" pitchFamily="34" charset="0"/>
              <a:buChar char="•"/>
            </a:pPr>
            <a:r>
              <a:rPr lang="en-US" dirty="0" smtClean="0"/>
              <a:t>Their coverage across the Unites States, and their capacity</a:t>
            </a:r>
          </a:p>
          <a:p>
            <a:pPr marL="171450" indent="-171450">
              <a:buFont typeface="Arial" panose="020B0604020202020204" pitchFamily="34" charset="0"/>
              <a:buChar char="•"/>
            </a:pPr>
            <a:r>
              <a:rPr lang="en-US" dirty="0" smtClean="0"/>
              <a:t>The structures they follow and their membership</a:t>
            </a:r>
          </a:p>
          <a:p>
            <a:pPr marL="171450" indent="-171450">
              <a:buFont typeface="Arial" panose="020B0604020202020204" pitchFamily="34" charset="0"/>
              <a:buChar char="•"/>
            </a:pPr>
            <a:r>
              <a:rPr lang="en-US" dirty="0" smtClean="0"/>
              <a:t>The challenges and opportunities for sustainability and replication</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11</a:t>
            </a:fld>
            <a:endParaRPr lang="en-US" dirty="0"/>
          </a:p>
        </p:txBody>
      </p:sp>
    </p:spTree>
    <p:extLst>
      <p:ext uri="{BB962C8B-B14F-4D97-AF65-F5344CB8AC3E}">
        <p14:creationId xmlns:p14="http://schemas.microsoft.com/office/powerpoint/2010/main" val="211331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To increase our understanding of how elder financial protection networks can grow and endure, we conducted research nationwide. With the help of the Federal Research Division of the Library of Congress, we attended network meetings and interviewed representatives from 23 elder protection networks and various experts in the field.  Our inquiries focused on networks’ objectives, structure, leadership, funding, members, activities and challenges. In addition, we conducted a quantitative analysis to examine networks’ presence in communities across the United States.</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12</a:t>
            </a:fld>
            <a:endParaRPr lang="en-US" dirty="0"/>
          </a:p>
        </p:txBody>
      </p:sp>
    </p:spTree>
    <p:extLst>
      <p:ext uri="{BB962C8B-B14F-4D97-AF65-F5344CB8AC3E}">
        <p14:creationId xmlns:p14="http://schemas.microsoft.com/office/powerpoint/2010/main" val="361876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Here are some</a:t>
            </a:r>
            <a:r>
              <a:rPr lang="en-US" baseline="0" dirty="0" smtClean="0"/>
              <a:t> key findings… </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13</a:t>
            </a:fld>
            <a:endParaRPr lang="en-US" dirty="0"/>
          </a:p>
        </p:txBody>
      </p:sp>
    </p:spTree>
    <p:extLst>
      <p:ext uri="{BB962C8B-B14F-4D97-AF65-F5344CB8AC3E}">
        <p14:creationId xmlns:p14="http://schemas.microsoft.com/office/powerpoint/2010/main" val="3704675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dirty="0" smtClean="0"/>
          </a:p>
          <a:p>
            <a:endParaRPr lang="en-US" dirty="0" smtClean="0"/>
          </a:p>
          <a:p>
            <a:r>
              <a:rPr lang="en-US" dirty="0" smtClean="0"/>
              <a:t>We found that networks benefit seniors, professionals and their communities in four ways:</a:t>
            </a:r>
          </a:p>
          <a:p>
            <a:endParaRPr lang="en-US" dirty="0" smtClean="0"/>
          </a:p>
          <a:p>
            <a:r>
              <a:rPr lang="en-US" dirty="0" smtClean="0"/>
              <a:t>Networks improve response to financial exploitation.</a:t>
            </a:r>
          </a:p>
          <a:p>
            <a:endParaRPr lang="en-US" dirty="0" smtClean="0"/>
          </a:p>
          <a:p>
            <a:r>
              <a:rPr lang="en-US" dirty="0" smtClean="0"/>
              <a:t>The local networks in Cook County, IL and Oklahoma City, OK, for instance, stated that the participation of financial experts, such as forensic accountants and compliance officers from financial institutions, was crucial in case review. The financial experts contribute advice and analysis regarding, among other things, financial transactions, access to needed documentation, and recovery of assets.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networks help members gain a clear understanding of each other’s roles, policies, resources and limitations. A member from a law enforcement agency in Cook County, IL said, “People get to know each other, you’ve met them, talked to them, know where to go for your victim.” A local network in Fairfield County, OH stated that network collaboration helped speed up processes such as obtaining guardianship orders and emergency orders for placement and to freeze assets. </a:t>
            </a:r>
          </a:p>
          <a:p>
            <a:endParaRPr lang="en-US" dirty="0" smtClean="0"/>
          </a:p>
          <a:p>
            <a:r>
              <a:rPr lang="en-US" sz="1200" b="0" i="0" u="none" strike="noStrike" kern="1200" baseline="0" dirty="0" smtClean="0">
                <a:solidFill>
                  <a:schemeClr val="tx1"/>
                </a:solidFill>
                <a:latin typeface="+mn-lt"/>
                <a:ea typeface="+mn-ea"/>
                <a:cs typeface="+mn-cs"/>
              </a:rPr>
              <a:t>Networks increase reporting of suspected cases </a:t>
            </a:r>
          </a:p>
          <a:p>
            <a:r>
              <a:rPr lang="en-US" sz="1200" b="0" i="0" u="none" strike="noStrike" kern="1200" baseline="0" dirty="0" smtClean="0">
                <a:solidFill>
                  <a:schemeClr val="tx1"/>
                </a:solidFill>
                <a:latin typeface="+mn-lt"/>
                <a:ea typeface="+mn-ea"/>
                <a:cs typeface="+mn-cs"/>
              </a:rPr>
              <a:t>Many networks located in states with mandatory reporting laws, including Colorado, Hawaii, and California,25 work to raise awareness of their states’ reporting requirements for financial institutions. </a:t>
            </a:r>
          </a:p>
          <a:p>
            <a:r>
              <a:rPr lang="en-US" sz="1200" b="0" i="0" u="none" strike="noStrike" kern="1200" baseline="0" dirty="0" smtClean="0">
                <a:solidFill>
                  <a:schemeClr val="tx1"/>
                </a:solidFill>
                <a:latin typeface="+mn-lt"/>
                <a:ea typeface="+mn-ea"/>
                <a:cs typeface="+mn-cs"/>
              </a:rPr>
              <a:t>They said that their efforts help to embolden seniors in their communities to come forward and report cases, identify other seniors who may be victims of financial exploitation, and help the network’s education efforts by spreading the word.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Network participation enhances members’ skills and ability to address financial exploitation </a:t>
            </a:r>
          </a:p>
          <a:p>
            <a:r>
              <a:rPr lang="en-US" sz="1200" b="0" i="0" u="none" strike="noStrike" kern="1200" baseline="0" dirty="0" smtClean="0">
                <a:solidFill>
                  <a:schemeClr val="tx1"/>
                </a:solidFill>
                <a:latin typeface="+mn-lt"/>
                <a:ea typeface="+mn-ea"/>
                <a:cs typeface="+mn-cs"/>
              </a:rPr>
              <a:t>These experiences provide them with problem-solving skills and knowledge about a variety of topics including how financial products and services work and how financial exploitation interacts with other forms of elder abuse. A local network in Hawaii developed a process to institutionalize their experiences from their case review work through a ‘lessons learned’ survey form. The case review team collects these reports to improve prosecution referrals, care provided to victims, and support for witnesses.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Networks leverage and save community resources </a:t>
            </a:r>
          </a:p>
          <a:p>
            <a:r>
              <a:rPr lang="en-US" sz="1200" b="0" i="0" u="none" strike="noStrike" kern="1200" baseline="0" dirty="0" smtClean="0">
                <a:solidFill>
                  <a:schemeClr val="tx1"/>
                </a:solidFill>
                <a:latin typeface="+mn-lt"/>
                <a:ea typeface="+mn-ea"/>
                <a:cs typeface="+mn-cs"/>
              </a:rPr>
              <a:t>Similarly, network members share training and cross-promotion opportunities. In Pickaway County, OH, for example, the local network was able to use their private sector members’ access to media, billboards, and other vehicles to conduct their educational campaigns. In other networks, staff expertise was shared. The networks in Orange County, CA, Houston, TX, and Cook County, IL, among others, help APS staff, prosecutors and law enforcement by offering free professional services from geriatricians, forensic accountants, compliance officers, and elder law attorneys.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14</a:t>
            </a:fld>
            <a:endParaRPr lang="en-US" dirty="0"/>
          </a:p>
        </p:txBody>
      </p:sp>
    </p:spTree>
    <p:extLst>
      <p:ext uri="{BB962C8B-B14F-4D97-AF65-F5344CB8AC3E}">
        <p14:creationId xmlns:p14="http://schemas.microsoft.com/office/powerpoint/2010/main" val="301273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dirty="0" smtClean="0"/>
          </a:p>
          <a:p>
            <a:endParaRPr lang="en-US" dirty="0" smtClean="0"/>
          </a:p>
          <a:p>
            <a:r>
              <a:rPr lang="en-US" dirty="0" smtClean="0"/>
              <a:t>We found that networks benefit seniors, professionals and their communities in four ways:</a:t>
            </a:r>
          </a:p>
          <a:p>
            <a:endParaRPr lang="en-US" dirty="0" smtClean="0"/>
          </a:p>
          <a:p>
            <a:r>
              <a:rPr lang="en-US" dirty="0" smtClean="0"/>
              <a:t>Networks improve response to financial exploitation.</a:t>
            </a:r>
          </a:p>
          <a:p>
            <a:endParaRPr lang="en-US" dirty="0" smtClean="0"/>
          </a:p>
          <a:p>
            <a:r>
              <a:rPr lang="en-US" dirty="0" smtClean="0"/>
              <a:t>The local networks in Cook County, IL and Oklahoma City, OK, for instance, stated that the participation of financial experts, such as forensic accountants and compliance officers from financial institutions, was crucial in case review. The financial experts contribute advice and analysis regarding, among other things, financial transactions, access to needed documentation, and recovery of assets.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networks help members gain a clear understanding of each other’s roles, policies, resources and limitations. A member from a law enforcement agency in Cook County, IL said, “People get to know each other, you’ve met them, talked to them, know where to go for your victim.” A local network in Fairfield County, OH stated that network collaboration helped speed up processes such as obtaining guardianship orders and emergency orders for placement and to freeze assets. </a:t>
            </a:r>
          </a:p>
          <a:p>
            <a:endParaRPr lang="en-US" dirty="0" smtClean="0"/>
          </a:p>
          <a:p>
            <a:r>
              <a:rPr lang="en-US" sz="1200" b="0" i="0" u="none" strike="noStrike" kern="1200" baseline="0" dirty="0" smtClean="0">
                <a:solidFill>
                  <a:schemeClr val="tx1"/>
                </a:solidFill>
                <a:latin typeface="+mn-lt"/>
                <a:ea typeface="+mn-ea"/>
                <a:cs typeface="+mn-cs"/>
              </a:rPr>
              <a:t>Networks increase reporting of suspected cases </a:t>
            </a:r>
          </a:p>
          <a:p>
            <a:r>
              <a:rPr lang="en-US" sz="1200" b="0" i="0" u="none" strike="noStrike" kern="1200" baseline="0" dirty="0" smtClean="0">
                <a:solidFill>
                  <a:schemeClr val="tx1"/>
                </a:solidFill>
                <a:latin typeface="+mn-lt"/>
                <a:ea typeface="+mn-ea"/>
                <a:cs typeface="+mn-cs"/>
              </a:rPr>
              <a:t>Many networks located in states with mandatory reporting laws, including Colorado, Hawaii, and California,25 work to raise awareness of their states’ reporting requirements for financial institutions. </a:t>
            </a:r>
          </a:p>
          <a:p>
            <a:r>
              <a:rPr lang="en-US" sz="1200" b="0" i="0" u="none" strike="noStrike" kern="1200" baseline="0" dirty="0" smtClean="0">
                <a:solidFill>
                  <a:schemeClr val="tx1"/>
                </a:solidFill>
                <a:latin typeface="+mn-lt"/>
                <a:ea typeface="+mn-ea"/>
                <a:cs typeface="+mn-cs"/>
              </a:rPr>
              <a:t>They said that their efforts help to embolden seniors in their communities to come forward and report cases, identify other seniors who may be victims of financial exploitation, and help the network’s education efforts by spreading the word.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Network participation enhances members’ skills and ability to address financial exploitation </a:t>
            </a:r>
          </a:p>
          <a:p>
            <a:r>
              <a:rPr lang="en-US" sz="1200" b="0" i="0" u="none" strike="noStrike" kern="1200" baseline="0" dirty="0" smtClean="0">
                <a:solidFill>
                  <a:schemeClr val="tx1"/>
                </a:solidFill>
                <a:latin typeface="+mn-lt"/>
                <a:ea typeface="+mn-ea"/>
                <a:cs typeface="+mn-cs"/>
              </a:rPr>
              <a:t>These experiences provide them with problem-solving skills and knowledge about a variety of topics including how financial products and services work and how financial exploitation interacts with other forms of elder abuse. A local network in Hawaii developed a process to institutionalize their experiences from their case review work through a ‘lessons learned’ survey form. The case review team collects these reports to improve prosecution referrals, care provided to victims, and support for witnesses.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Networks leverage and save community resources </a:t>
            </a:r>
          </a:p>
          <a:p>
            <a:r>
              <a:rPr lang="en-US" sz="1200" b="0" i="0" u="none" strike="noStrike" kern="1200" baseline="0" dirty="0" smtClean="0">
                <a:solidFill>
                  <a:schemeClr val="tx1"/>
                </a:solidFill>
                <a:latin typeface="+mn-lt"/>
                <a:ea typeface="+mn-ea"/>
                <a:cs typeface="+mn-cs"/>
              </a:rPr>
              <a:t>Similarly, network members share training and cross-promotion opportunities. In Pickaway County, OH, for example, the local network was able to use their private sector members’ access to media, billboards, and other vehicles to conduct their educational campaigns. In other networks, staff expertise was shared. The networks in Orange County, CA, Houston, TX, and Cook County, IL, among others, help APS staff, prosecutors and law enforcement by offering free professional services from geriatricians, forensic accountants, compliance officers, and elder law attorneys.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15</a:t>
            </a:fld>
            <a:endParaRPr lang="en-US" dirty="0"/>
          </a:p>
        </p:txBody>
      </p:sp>
    </p:spTree>
    <p:extLst>
      <p:ext uri="{BB962C8B-B14F-4D97-AF65-F5344CB8AC3E}">
        <p14:creationId xmlns:p14="http://schemas.microsoft.com/office/powerpoint/2010/main" val="3012736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study found that networks </a:t>
            </a:r>
            <a:r>
              <a:rPr lang="en-US" sz="1200" dirty="0" smtClean="0"/>
              <a:t>follow</a:t>
            </a:r>
            <a:r>
              <a:rPr lang="en-US" sz="1200" baseline="0" dirty="0" smtClean="0"/>
              <a:t> p</a:t>
            </a:r>
            <a:r>
              <a:rPr lang="en-US" sz="1200" dirty="0" smtClean="0"/>
              <a:t>rimarily three collaboration models, </a:t>
            </a:r>
            <a:r>
              <a:rPr lang="en-US" dirty="0" smtClean="0"/>
              <a:t>often have different structures, perform different activities, and are known by a variety of names. Yet two models of collaboration seem to dominate: Triads and innovative network models seen</a:t>
            </a:r>
            <a:r>
              <a:rPr lang="en-US" baseline="0" dirty="0" smtClean="0"/>
              <a:t> on the chart as </a:t>
            </a:r>
            <a:r>
              <a:rPr lang="en-US" i="1" baseline="0" dirty="0" smtClean="0"/>
              <a:t>“other”.</a:t>
            </a:r>
            <a:r>
              <a:rPr lang="en-US" i="1" dirty="0" smtClean="0"/>
              <a:t> </a:t>
            </a:r>
            <a:r>
              <a:rPr lang="en-US" dirty="0" smtClean="0"/>
              <a:t>The majority of all networks identified follow these three models of collaboration.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Other networks are often known as elder abuse (prevention) coalitions, task forces</a:t>
            </a:r>
            <a:r>
              <a:rPr lang="en-US" baseline="0" dirty="0" smtClean="0"/>
              <a:t> and </a:t>
            </a:r>
            <a:r>
              <a:rPr lang="en-US" dirty="0" smtClean="0"/>
              <a:t>alliances, to name a few.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16</a:t>
            </a:fld>
            <a:endParaRPr lang="en-US" dirty="0"/>
          </a:p>
        </p:txBody>
      </p:sp>
    </p:spTree>
    <p:extLst>
      <p:ext uri="{BB962C8B-B14F-4D97-AF65-F5344CB8AC3E}">
        <p14:creationId xmlns:p14="http://schemas.microsoft.com/office/powerpoint/2010/main" val="2473580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Triads </a:t>
            </a:r>
            <a:r>
              <a:rPr lang="en-US" sz="1200" b="0" i="0" u="none" strike="noStrike" kern="1200" baseline="0" dirty="0" smtClean="0">
                <a:solidFill>
                  <a:schemeClr val="tx1"/>
                </a:solidFill>
                <a:latin typeface="+mn-lt"/>
                <a:ea typeface="+mn-ea"/>
                <a:cs typeface="+mn-cs"/>
              </a:rPr>
              <a:t>provide coordination between law enforcement, elder service professionals, and older community members to promote the awareness and prevention of crimes that target older people. Their primary activities include education and training of law enforcement, seniors, caregivers, and professionals involved in serving seniors. They may also perform other activities involving crime reduction and safety.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Increasingly, Triads are engaging in presentations and activities concerning prevention and increased awareness of elder abuse and financial exploitation.</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How many of you participate in or are engaged with a network that collaborates with a Triad? (show of hands)</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17</a:t>
            </a:fld>
            <a:endParaRPr lang="en-US" dirty="0"/>
          </a:p>
        </p:txBody>
      </p:sp>
    </p:spTree>
    <p:extLst>
      <p:ext uri="{BB962C8B-B14F-4D97-AF65-F5344CB8AC3E}">
        <p14:creationId xmlns:p14="http://schemas.microsoft.com/office/powerpoint/2010/main" val="2905257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Multi-Disciplinary Teams </a:t>
            </a:r>
            <a:r>
              <a:rPr lang="en-US" sz="1200" b="0" i="0" u="none" strike="noStrike" kern="1200" baseline="0" dirty="0" smtClean="0">
                <a:solidFill>
                  <a:schemeClr val="tx1"/>
                </a:solidFill>
                <a:latin typeface="+mn-lt"/>
                <a:ea typeface="+mn-ea"/>
                <a:cs typeface="+mn-cs"/>
              </a:rPr>
              <a:t>provide agencies, such as APS and law enforcement, with resources, consultation, and advice regarding elder abuse cases. MDTs bring together social service, legal, medical, psychological, and law enforcement experts. While most MDTs are focused on case review activities, some MDTs provide education or training to members and the public. There are also several types of specialized MDT’s. One of the most prevalent focuses specifically on financial exploitation.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many</a:t>
            </a:r>
            <a:r>
              <a:rPr lang="en-US" baseline="0" dirty="0" smtClean="0"/>
              <a:t> of you are engaged with a MDT? </a:t>
            </a:r>
            <a:r>
              <a:rPr lang="en-US" sz="1200" b="0" i="0" u="none" strike="noStrike" kern="1200" baseline="0" dirty="0" smtClean="0">
                <a:solidFill>
                  <a:schemeClr val="tx1"/>
                </a:solidFill>
                <a:latin typeface="+mn-lt"/>
                <a:ea typeface="+mn-ea"/>
                <a:cs typeface="+mn-cs"/>
              </a:rPr>
              <a:t>(show of hands)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18</a:t>
            </a:fld>
            <a:endParaRPr lang="en-US" dirty="0"/>
          </a:p>
        </p:txBody>
      </p:sp>
    </p:spTree>
    <p:extLst>
      <p:ext uri="{BB962C8B-B14F-4D97-AF65-F5344CB8AC3E}">
        <p14:creationId xmlns:p14="http://schemas.microsoft.com/office/powerpoint/2010/main" val="3915804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Financial Abuse specialist Teams or (FASTs) are a type of specialized MDT that focuses specifically on financial exploitation. </a:t>
            </a:r>
          </a:p>
          <a:p>
            <a:r>
              <a:rPr lang="en-US" sz="1200" b="0" i="0" u="none" strike="noStrike" kern="1200" baseline="0" dirty="0" smtClean="0">
                <a:solidFill>
                  <a:schemeClr val="tx1"/>
                </a:solidFill>
                <a:latin typeface="+mn-lt"/>
                <a:ea typeface="+mn-ea"/>
                <a:cs typeface="+mn-cs"/>
              </a:rPr>
              <a:t>(FASTs) typically provide consultation and support to agencies, such as APS case workers, law enforcement, and long-term care ombudsmen, who are responding to and investigating cases of elder financial exploitation. Members often are comprised of public agencies but may include private sector experts from the fields of banking, insurance, accounting, law, medicine, and real estate.</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many</a:t>
            </a:r>
            <a:r>
              <a:rPr lang="en-US" baseline="0" dirty="0" smtClean="0"/>
              <a:t> of you are engaged with a FAST? </a:t>
            </a:r>
            <a:r>
              <a:rPr lang="en-US" sz="1200" b="0" i="0" u="none" strike="noStrike" kern="1200" baseline="0" dirty="0" smtClean="0">
                <a:solidFill>
                  <a:schemeClr val="tx1"/>
                </a:solidFill>
                <a:latin typeface="+mn-lt"/>
                <a:ea typeface="+mn-ea"/>
                <a:cs typeface="+mn-cs"/>
              </a:rPr>
              <a:t>(show of hands)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19</a:t>
            </a:fld>
            <a:endParaRPr lang="en-US" dirty="0"/>
          </a:p>
        </p:txBody>
      </p:sp>
    </p:spTree>
    <p:extLst>
      <p:ext uri="{BB962C8B-B14F-4D97-AF65-F5344CB8AC3E}">
        <p14:creationId xmlns:p14="http://schemas.microsoft.com/office/powerpoint/2010/main" val="300828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There are many other types of networks organized to fight elder abuse and elder financial abuse. </a:t>
            </a:r>
          </a:p>
          <a:p>
            <a:pPr>
              <a:buFont typeface="Arial" panose="020B0604020202020204" pitchFamily="34" charset="0"/>
              <a:buNone/>
            </a:pPr>
            <a:r>
              <a:rPr lang="en-US" dirty="0" smtClean="0"/>
              <a:t>Twenty-two percent of the networks working on elder abuse are not MDTs or Triads. These other networks, coalitions, and task forces engage in a variety of activities ranging from education to advocacy. Some of these networks also work on case consultation and review similar to financial abuse specialist teams (FASTs). Some of them may also focus on abuse of vulnerable adults of all ages (such as younger adults with disabilities). </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many</a:t>
            </a:r>
            <a:r>
              <a:rPr lang="en-US" baseline="0" dirty="0" smtClean="0"/>
              <a:t> of you are engaged with another type of network? </a:t>
            </a:r>
            <a:r>
              <a:rPr lang="en-US" sz="1200" b="0" i="0" u="none" strike="noStrike" kern="1200" baseline="0" dirty="0" smtClean="0">
                <a:solidFill>
                  <a:schemeClr val="tx1"/>
                </a:solidFill>
                <a:latin typeface="+mn-lt"/>
                <a:ea typeface="+mn-ea"/>
                <a:cs typeface="+mn-cs"/>
              </a:rPr>
              <a:t>(show of hands)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20</a:t>
            </a:fld>
            <a:endParaRPr lang="en-US" dirty="0"/>
          </a:p>
        </p:txBody>
      </p:sp>
    </p:spTree>
    <p:extLst>
      <p:ext uri="{BB962C8B-B14F-4D97-AF65-F5344CB8AC3E}">
        <p14:creationId xmlns:p14="http://schemas.microsoft.com/office/powerpoint/2010/main" val="307522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Stock presentation copy -</a:t>
            </a:r>
            <a:r>
              <a:rPr lang="en-US" baseline="0" dirty="0" smtClean="0">
                <a:solidFill>
                  <a:srgbClr val="FF0000"/>
                </a:solidFill>
              </a:rPr>
              <a:t> </a:t>
            </a:r>
            <a:r>
              <a:rPr lang="en-US" dirty="0" smtClean="0">
                <a:solidFill>
                  <a:srgbClr val="FF0000"/>
                </a:solidFill>
              </a:rPr>
              <a:t>previously cleared for Tennessee presentation September 25, 2017</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Today, we will share with you our work, and our experiences as experts in this area. And, as such, our opinions </a:t>
            </a:r>
            <a:r>
              <a:rPr lang="en-US" sz="1200" kern="1200" dirty="0" smtClean="0">
                <a:solidFill>
                  <a:schemeClr val="tx1"/>
                </a:solidFill>
                <a:effectLst/>
                <a:latin typeface="+mn-lt"/>
                <a:ea typeface="+mn-ea"/>
                <a:cs typeface="+mn-cs"/>
              </a:rPr>
              <a:t>may not represent the Bureau’s views.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a:t>
            </a:fld>
            <a:endParaRPr lang="en-US" dirty="0"/>
          </a:p>
        </p:txBody>
      </p:sp>
    </p:spTree>
    <p:extLst>
      <p:ext uri="{BB962C8B-B14F-4D97-AF65-F5344CB8AC3E}">
        <p14:creationId xmlns:p14="http://schemas.microsoft.com/office/powerpoint/2010/main" val="2570854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Most networks focus on protecting seniors from financial exploitation as part of a broader mission to fight elder abuse, though some do have a singular focus on financial exploitation. According to our analysis, 837 (94 percent) appear to have a broader focus on protecting seniors from all types of abuse, and 54 (or 6 percent) appear to be exclusively focused on financial exploitation.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many</a:t>
            </a:r>
            <a:r>
              <a:rPr lang="en-US" baseline="0" dirty="0" smtClean="0"/>
              <a:t> of you are engaged with a network that focuses on financial exploitation? </a:t>
            </a:r>
            <a:r>
              <a:rPr lang="en-US" sz="1200" b="0" i="0" u="none" strike="noStrike" kern="1200" baseline="0" dirty="0" smtClean="0">
                <a:solidFill>
                  <a:schemeClr val="tx1"/>
                </a:solidFill>
                <a:latin typeface="+mn-lt"/>
                <a:ea typeface="+mn-ea"/>
                <a:cs typeface="+mn-cs"/>
              </a:rPr>
              <a:t>(show of hands)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On financial exploitation and part of a broader approach to elder abuse?  (show of hands)</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21</a:t>
            </a:fld>
            <a:endParaRPr lang="en-US" dirty="0"/>
          </a:p>
        </p:txBody>
      </p:sp>
    </p:spTree>
    <p:extLst>
      <p:ext uri="{BB962C8B-B14F-4D97-AF65-F5344CB8AC3E}">
        <p14:creationId xmlns:p14="http://schemas.microsoft.com/office/powerpoint/2010/main" val="3344281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dirty="0" smtClean="0"/>
          </a:p>
          <a:p>
            <a:endParaRPr lang="en-US" dirty="0" smtClean="0"/>
          </a:p>
          <a:p>
            <a:r>
              <a:rPr lang="en-US" dirty="0" smtClean="0"/>
              <a:t>The benefits of networks and the variety of possible models are shown by the hundreds of communities where they exist. Nonetheless, large areas of the country do not currently have a network and are ripe areas for expansion of this beneficial approach. We identified many localities and regions throughout the country without networks. Only 25 percent of the 3,143 counties in the U.S. have a known network working on elder abuse issues and only 2 percent of all counties appear to have a network focused exclusively on financial exploitation. As the older population continues to grow throughout the country, there is ample opportunity to create many more new networks to respond to the growing problem of elder financial exploitation.</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22</a:t>
            </a:fld>
            <a:endParaRPr lang="en-US" dirty="0"/>
          </a:p>
        </p:txBody>
      </p:sp>
    </p:spTree>
    <p:extLst>
      <p:ext uri="{BB962C8B-B14F-4D97-AF65-F5344CB8AC3E}">
        <p14:creationId xmlns:p14="http://schemas.microsoft.com/office/powerpoint/2010/main" val="1459249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most states non-Triads tend to exist in cities. In some states, MDTs and other networks provide statewide coverage.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23</a:t>
            </a:fld>
            <a:endParaRPr lang="en-US" dirty="0"/>
          </a:p>
        </p:txBody>
      </p:sp>
    </p:spTree>
    <p:extLst>
      <p:ext uri="{BB962C8B-B14F-4D97-AF65-F5344CB8AC3E}">
        <p14:creationId xmlns:p14="http://schemas.microsoft.com/office/powerpoint/2010/main" val="3674782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dirty="0" smtClean="0"/>
          </a:p>
          <a:p>
            <a:endParaRPr lang="en-US" dirty="0" smtClean="0"/>
          </a:p>
          <a:p>
            <a:r>
              <a:rPr lang="en-US" dirty="0" smtClean="0"/>
              <a:t>When we remove the other networks, as we can see, Triads provide significant geographic coverage. In some states like Maine, Virginia,</a:t>
            </a:r>
            <a:r>
              <a:rPr lang="en-US" baseline="0" dirty="0" smtClean="0"/>
              <a:t> Connecticut, almost full statewide coverage is provided by Triads.</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24</a:t>
            </a:fld>
            <a:endParaRPr lang="en-US" dirty="0"/>
          </a:p>
        </p:txBody>
      </p:sp>
    </p:spTree>
    <p:extLst>
      <p:ext uri="{BB962C8B-B14F-4D97-AF65-F5344CB8AC3E}">
        <p14:creationId xmlns:p14="http://schemas.microsoft.com/office/powerpoint/2010/main" val="4103472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Networks, including those exclusively focused on financial exploitation, tend to operate in densely populated counties. These counties have the largest number of residents age 65 and over and elders of diverse ethnic and racial backgrounds. Our analysis shows that the 20 counties with the largest number of people age 65 and over have at least one network, and half of them have two or more. Over half of these counties also have a network focused exclusively on financial exploitation.</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25</a:t>
            </a:fld>
            <a:endParaRPr lang="en-US" dirty="0"/>
          </a:p>
        </p:txBody>
      </p:sp>
    </p:spTree>
    <p:extLst>
      <p:ext uri="{BB962C8B-B14F-4D97-AF65-F5344CB8AC3E}">
        <p14:creationId xmlns:p14="http://schemas.microsoft.com/office/powerpoint/2010/main" val="154286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also found that: </a:t>
            </a:r>
          </a:p>
          <a:p>
            <a:endParaRPr lang="en-US" dirty="0" smtClean="0"/>
          </a:p>
          <a:p>
            <a:endParaRPr lang="en-US" dirty="0" smtClean="0"/>
          </a:p>
          <a:p>
            <a:r>
              <a:rPr lang="en-US" dirty="0" smtClean="0"/>
              <a:t>Most common ways networks fight financial exploitation are through community education, professional training, and case review.</a:t>
            </a:r>
          </a:p>
          <a:p>
            <a:endParaRPr lang="en-US" dirty="0" smtClean="0"/>
          </a:p>
          <a:p>
            <a:r>
              <a:rPr lang="en-US" dirty="0" smtClean="0"/>
              <a:t>Networks share some common features and needs, including a resourceful coordinator, start-up funding, technical assistance support, and long-term funding and staffing.</a:t>
            </a:r>
          </a:p>
          <a:p>
            <a:endParaRPr lang="en-US" dirty="0" smtClean="0"/>
          </a:p>
          <a:p>
            <a:r>
              <a:rPr lang="en-US" dirty="0" smtClean="0"/>
              <a:t>Most networks do not require significant funding to start up or continue functioning.</a:t>
            </a:r>
          </a:p>
          <a:p>
            <a:endParaRPr lang="en-US" dirty="0" smtClean="0"/>
          </a:p>
          <a:p>
            <a:r>
              <a:rPr lang="en-US" dirty="0" smtClean="0"/>
              <a:t>Existing networks are often the catalyst for new networks; effective networks seek opportunities for replication and ensuring statewide coverage.</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26</a:t>
            </a:fld>
            <a:endParaRPr lang="en-US" dirty="0"/>
          </a:p>
        </p:txBody>
      </p:sp>
    </p:spTree>
    <p:extLst>
      <p:ext uri="{BB962C8B-B14F-4D97-AF65-F5344CB8AC3E}">
        <p14:creationId xmlns:p14="http://schemas.microsoft.com/office/powerpoint/2010/main" val="3372681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27</a:t>
            </a:fld>
            <a:endParaRPr lang="en-US" dirty="0"/>
          </a:p>
        </p:txBody>
      </p:sp>
    </p:spTree>
    <p:extLst>
      <p:ext uri="{BB962C8B-B14F-4D97-AF65-F5344CB8AC3E}">
        <p14:creationId xmlns:p14="http://schemas.microsoft.com/office/powerpoint/2010/main" val="756681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pPr lvl="0"/>
            <a:endParaRPr lang="en-US" dirty="0" smtClean="0"/>
          </a:p>
          <a:p>
            <a:pPr lvl="0"/>
            <a:r>
              <a:rPr lang="en-US" dirty="0" smtClean="0"/>
              <a:t>Professionals working with or serving older adults should create networks in communities where they do not currently exist, especially in communities with a large number of older people. </a:t>
            </a:r>
          </a:p>
          <a:p>
            <a:pPr lvl="0"/>
            <a:endParaRPr lang="en-US" dirty="0" smtClean="0"/>
          </a:p>
          <a:p>
            <a:r>
              <a:rPr lang="en-US" dirty="0" smtClean="0"/>
              <a:t>Networks should seek to expand coverage into rural areas by creating regional networks through which resources can be shared, and by using teleconferencing and videoconferencing in lieu of travel when necessary.</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28</a:t>
            </a:fld>
            <a:endParaRPr lang="en-US" dirty="0"/>
          </a:p>
        </p:txBody>
      </p:sp>
    </p:spTree>
    <p:extLst>
      <p:ext uri="{BB962C8B-B14F-4D97-AF65-F5344CB8AC3E}">
        <p14:creationId xmlns:p14="http://schemas.microsoft.com/office/powerpoint/2010/main" val="261881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dirty="0" smtClean="0"/>
          </a:p>
          <a:p>
            <a:endParaRPr lang="en-US" dirty="0" smtClean="0"/>
          </a:p>
          <a:p>
            <a:r>
              <a:rPr lang="en-US" dirty="0" smtClean="0"/>
              <a:t>Elder abuse networks that do not focus on financial exploitation should develop activities and the capacity to respond to elder financial exploitation.</a:t>
            </a:r>
          </a:p>
          <a:p>
            <a:endParaRPr lang="en-US" dirty="0" smtClean="0"/>
          </a:p>
          <a:p>
            <a:r>
              <a:rPr lang="en-US" dirty="0" smtClean="0"/>
              <a:t>Engage financial institutions</a:t>
            </a:r>
          </a:p>
          <a:p>
            <a:endParaRPr lang="en-US" dirty="0" smtClean="0"/>
          </a:p>
          <a:p>
            <a:r>
              <a:rPr lang="en-US" dirty="0" smtClean="0"/>
              <a:t>Networks in areas with older Americans of diverse linguistic, ethnic and racial backgrounds should seek to engage stakeholders that serve these populations, and deliver educational and case review services relevant and appropriate to these populations.</a:t>
            </a:r>
          </a:p>
          <a:p>
            <a:endParaRPr lang="en-US" dirty="0" smtClean="0"/>
          </a:p>
          <a:p>
            <a:r>
              <a:rPr lang="en-US" dirty="0" smtClean="0"/>
              <a:t>Engage community-based groups and faith based organizations that serve these communities</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29</a:t>
            </a:fld>
            <a:endParaRPr lang="en-US" dirty="0"/>
          </a:p>
        </p:txBody>
      </p:sp>
    </p:spTree>
    <p:extLst>
      <p:ext uri="{BB962C8B-B14F-4D97-AF65-F5344CB8AC3E}">
        <p14:creationId xmlns:p14="http://schemas.microsoft.com/office/powerpoint/2010/main" val="2611503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lvl="0" indent="-342900">
              <a:lnSpc>
                <a:spcPct val="140000"/>
              </a:lnSpc>
              <a:spcBef>
                <a:spcPts val="0"/>
              </a:spcBef>
              <a:spcAft>
                <a:spcPts val="1000"/>
              </a:spcAft>
              <a:buFont typeface="Wingdings"/>
              <a:buChar char=""/>
              <a:tabLst>
                <a:tab pos="457200" algn="l"/>
              </a:tabLst>
            </a:pPr>
            <a:r>
              <a:rPr lang="en-US" dirty="0" smtClean="0">
                <a:ea typeface="MS PGothic"/>
                <a:cs typeface="Times New Roman"/>
              </a:rPr>
              <a:t>Financial exploitation networks should implement strategies to institutionalize the coordinator role as a permanent staff position.</a:t>
            </a:r>
          </a:p>
          <a:p>
            <a:pPr lvl="0" indent="-342900">
              <a:lnSpc>
                <a:spcPct val="140000"/>
              </a:lnSpc>
              <a:spcBef>
                <a:spcPts val="0"/>
              </a:spcBef>
              <a:spcAft>
                <a:spcPts val="1000"/>
              </a:spcAft>
              <a:buFont typeface="Wingdings"/>
              <a:buChar char=""/>
              <a:tabLst>
                <a:tab pos="457200" algn="l"/>
              </a:tabLst>
            </a:pPr>
            <a:r>
              <a:rPr lang="en-US" dirty="0" smtClean="0">
                <a:ea typeface="MS PGothic"/>
                <a:cs typeface="Times New Roman"/>
              </a:rPr>
              <a:t>Networks engaging in educational activities, especially those networks with limited resources, should use existing federal, state and local educational resources. </a:t>
            </a:r>
            <a:endParaRPr lang="en-US" sz="2200" dirty="0" smtClean="0">
              <a:ea typeface="MS PGothic"/>
              <a:cs typeface="Times New Roman"/>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30</a:t>
            </a:fld>
            <a:endParaRPr lang="en-US" dirty="0"/>
          </a:p>
        </p:txBody>
      </p:sp>
    </p:spTree>
    <p:extLst>
      <p:ext uri="{BB962C8B-B14F-4D97-AF65-F5344CB8AC3E}">
        <p14:creationId xmlns:p14="http://schemas.microsoft.com/office/powerpoint/2010/main" val="337268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smtClean="0"/>
              <a:t>DFA – stands for Dodd-Frank Act</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a:t>
            </a:fld>
            <a:endParaRPr lang="en-US" dirty="0"/>
          </a:p>
        </p:txBody>
      </p:sp>
    </p:spTree>
    <p:extLst>
      <p:ext uri="{BB962C8B-B14F-4D97-AF65-F5344CB8AC3E}">
        <p14:creationId xmlns:p14="http://schemas.microsoft.com/office/powerpoint/2010/main" val="61188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Added 11/29/2017</a:t>
            </a:r>
            <a:endParaRPr lang="en-US" dirty="0"/>
          </a:p>
          <a:p>
            <a:pPr lvl="1"/>
            <a:endParaRPr lang="en-US" dirty="0"/>
          </a:p>
          <a:p>
            <a:pPr lvl="1"/>
            <a:r>
              <a:rPr lang="en-US" dirty="0"/>
              <a:t>The resource guide provides tips and resources on:</a:t>
            </a:r>
          </a:p>
          <a:p>
            <a:pPr marL="628633" lvl="1" indent="-171446">
              <a:buFont typeface="Arial" panose="020B0604020202020204" pitchFamily="34" charset="0"/>
              <a:buChar char="•"/>
            </a:pPr>
            <a:r>
              <a:rPr lang="en-US" dirty="0"/>
              <a:t>Steps for starting a network</a:t>
            </a:r>
          </a:p>
          <a:p>
            <a:pPr marL="628633" lvl="1" indent="-171446">
              <a:buFont typeface="Arial" panose="020B0604020202020204" pitchFamily="34" charset="0"/>
              <a:buChar char="•"/>
            </a:pPr>
            <a:r>
              <a:rPr lang="en-US" dirty="0"/>
              <a:t>Funding and sustainability </a:t>
            </a:r>
          </a:p>
          <a:p>
            <a:pPr marL="628633" lvl="1" indent="-171446">
              <a:buFont typeface="Arial" panose="020B0604020202020204" pitchFamily="34" charset="0"/>
              <a:buChar char="•"/>
            </a:pPr>
            <a:r>
              <a:rPr lang="en-US" dirty="0"/>
              <a:t>Traits of successful network coordinators</a:t>
            </a:r>
          </a:p>
          <a:p>
            <a:pPr marL="628633" lvl="1" indent="-171446">
              <a:buFont typeface="Arial" panose="020B0604020202020204" pitchFamily="34" charset="0"/>
              <a:buChar char="•"/>
            </a:pPr>
            <a:r>
              <a:rPr lang="en-US" dirty="0"/>
              <a:t>Organizing effective meetings</a:t>
            </a:r>
          </a:p>
          <a:p>
            <a:pPr marL="628633" lvl="1" indent="-171446">
              <a:buFont typeface="Arial" panose="020B0604020202020204" pitchFamily="34" charset="0"/>
              <a:buChar char="•"/>
            </a:pPr>
            <a:r>
              <a:rPr lang="en-US" dirty="0"/>
              <a:t>Education and case review</a:t>
            </a:r>
          </a:p>
          <a:p>
            <a:pPr lvl="1"/>
            <a:endParaRPr lang="en-US" dirty="0"/>
          </a:p>
          <a:p>
            <a:pPr lvl="1"/>
            <a:r>
              <a:rPr lang="en-US" dirty="0"/>
              <a:t>In our resource guide we highlight two resources that may be of interest to you, which I will discuss in further detail:</a:t>
            </a:r>
          </a:p>
          <a:p>
            <a:pPr lvl="1"/>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31</a:t>
            </a:fld>
            <a:endParaRPr lang="en-US" dirty="0"/>
          </a:p>
        </p:txBody>
      </p:sp>
    </p:spTree>
    <p:extLst>
      <p:ext uri="{BB962C8B-B14F-4D97-AF65-F5344CB8AC3E}">
        <p14:creationId xmlns:p14="http://schemas.microsoft.com/office/powerpoint/2010/main" val="1394923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11/29/2017</a:t>
            </a:r>
          </a:p>
          <a:p>
            <a:endParaRPr lang="en-US" dirty="0" smtClean="0"/>
          </a:p>
          <a:p>
            <a:r>
              <a:rPr lang="en-US" dirty="0" smtClean="0"/>
              <a:t>Voluntary recommendations for financial institutions to consider include:</a:t>
            </a:r>
          </a:p>
          <a:p>
            <a:r>
              <a:rPr lang="en-US" b="1" dirty="0" smtClean="0"/>
              <a:t>Training staff to recognize abuse:</a:t>
            </a:r>
            <a:r>
              <a:rPr lang="en-US" dirty="0" smtClean="0"/>
              <a:t> Financial institutions should train employees to prevent, detect, and respond to abuse. Training should cover the warning signs of financial exploitation and appropriate responses to suspicious events.</a:t>
            </a:r>
          </a:p>
          <a:p>
            <a:r>
              <a:rPr lang="en-US" b="1" dirty="0" smtClean="0"/>
              <a:t>Using fraud detection technologies:</a:t>
            </a:r>
            <a:r>
              <a:rPr lang="en-US" dirty="0" smtClean="0"/>
              <a:t> Financial institutions should ensure that their fraud detection systems spot suspicious account activity and products associated with elder fraud risk. This includes using predictive analytics to review account holders’ patterns and explore additional risk factors that may be associated with elder financial exploitation. Some signs of elder fraud risk may not match conventionally accepted patterns of suspicious activity, but nevertheless may be unusual given a particular account holder’s regular behavior.</a:t>
            </a:r>
          </a:p>
          <a:p>
            <a:r>
              <a:rPr lang="en-US" b="1" dirty="0" smtClean="0"/>
              <a:t>Offering age-friendly services:</a:t>
            </a:r>
            <a:r>
              <a:rPr lang="en-US" dirty="0" smtClean="0"/>
              <a:t> Banks and credit unions should enhance protections for seniors, such as encouraging consumers to plan for incapacity. They can also offer age-friendly account features such as opt-in limits on cash withdrawals or geographic transactions, alerts for specific account activity, and offer view-only access for authorized third parties. And they can enable older consumers to provide advance consent to share account information with a trusted relative or friend when the consumer appears to be at risk.</a:t>
            </a:r>
          </a:p>
          <a:p>
            <a:r>
              <a:rPr lang="en-US" b="1" dirty="0" smtClean="0"/>
              <a:t>Reporting suspicious activity to authorities:</a:t>
            </a:r>
            <a:r>
              <a:rPr lang="en-US" dirty="0" smtClean="0"/>
              <a:t> Financial institutions should promptly report suspected exploitation to relevant federal, state, and local authorities</a:t>
            </a:r>
            <a:r>
              <a:rPr lang="en-US" strike="noStrike" dirty="0" smtClean="0">
                <a:solidFill>
                  <a:srgbClr val="FF0000"/>
                </a:solidFill>
              </a:rPr>
              <a:t>, regardless of whether reporting is mandatory</a:t>
            </a:r>
            <a:r>
              <a:rPr lang="en-US" dirty="0" smtClean="0"/>
              <a:t>. Banks and credit unions can work closely with local Adult Protective Services and law enforcement to enhance prevention and response efforts, including expediting document requests and providing them at no charge.</a:t>
            </a:r>
          </a:p>
          <a:p>
            <a:pPr marL="0" lvl="1" defTabSz="453720">
              <a:defRPr/>
            </a:pP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32</a:t>
            </a:fld>
            <a:endParaRPr lang="en-US"/>
          </a:p>
        </p:txBody>
      </p:sp>
    </p:spTree>
    <p:extLst>
      <p:ext uri="{BB962C8B-B14F-4D97-AF65-F5344CB8AC3E}">
        <p14:creationId xmlns:p14="http://schemas.microsoft.com/office/powerpoint/2010/main" val="78900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101820"/>
              </a:solidFill>
              <a:latin typeface="+mn-lt"/>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101820"/>
              </a:solidFill>
              <a:latin typeface="+mn-lt"/>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101820"/>
              </a:solidFill>
              <a:latin typeface="+mn-lt"/>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101820"/>
                </a:solidFill>
                <a:latin typeface="+mn-lt"/>
              </a:rPr>
              <a:t>The first resource is Money Smart for Older Adults: Prevent Financial Exploitation.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101820"/>
              </a:solidFill>
              <a:latin typeface="+mn-lt"/>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101820"/>
                </a:solidFill>
                <a:latin typeface="+mn-lt"/>
              </a:rPr>
              <a:t>We</a:t>
            </a:r>
            <a:r>
              <a:rPr lang="en-US" sz="1200" b="0" baseline="0" dirty="0" smtClean="0">
                <a:solidFill>
                  <a:srgbClr val="101820"/>
                </a:solidFill>
                <a:latin typeface="+mn-lt"/>
              </a:rPr>
              <a:t> developed </a:t>
            </a:r>
            <a:r>
              <a:rPr lang="en-US" sz="1200" b="0" dirty="0" smtClean="0">
                <a:solidFill>
                  <a:srgbClr val="101820"/>
                </a:solidFill>
                <a:latin typeface="+mn-lt"/>
              </a:rPr>
              <a:t>Money Smart for Older Adults </a:t>
            </a:r>
            <a:r>
              <a:rPr lang="en-US" sz="1200" b="0" baseline="0" dirty="0" smtClean="0">
                <a:solidFill>
                  <a:srgbClr val="101820"/>
                </a:solidFill>
                <a:latin typeface="+mn-lt"/>
              </a:rPr>
              <a:t> </a:t>
            </a:r>
            <a:r>
              <a:rPr lang="en-US" sz="1200" b="0" dirty="0" smtClean="0">
                <a:solidFill>
                  <a:srgbClr val="101820"/>
                </a:solidFill>
                <a:latin typeface="+mn-lt"/>
              </a:rPr>
              <a:t>in collaboration with the FDIC. The</a:t>
            </a:r>
            <a:r>
              <a:rPr lang="en-US" sz="1200" b="0" baseline="0" dirty="0" smtClean="0">
                <a:solidFill>
                  <a:srgbClr val="101820"/>
                </a:solidFill>
                <a:latin typeface="+mn-lt"/>
              </a:rPr>
              <a:t> curriculum </a:t>
            </a:r>
            <a:r>
              <a:rPr lang="en-US" sz="1200" b="0" dirty="0" smtClean="0">
                <a:solidFill>
                  <a:srgbClr val="101820"/>
                </a:solidFill>
                <a:latin typeface="+mn-lt"/>
              </a:rPr>
              <a:t>includes and Instructor Guide, Resource Guide and PowerPoint</a:t>
            </a:r>
            <a:r>
              <a:rPr lang="en-US" sz="1200" b="0" baseline="0" dirty="0" smtClean="0">
                <a:solidFill>
                  <a:srgbClr val="101820"/>
                </a:solidFill>
                <a:latin typeface="+mn-lt"/>
              </a:rPr>
              <a:t> that focuses on </a:t>
            </a:r>
            <a:r>
              <a:rPr lang="en-US" sz="1200" b="0" dirty="0" smtClean="0">
                <a:solidFill>
                  <a:srgbClr val="101820"/>
                </a:solidFill>
                <a:latin typeface="+mn-lt"/>
              </a:rPr>
              <a:t>how to identify fraud, scams and other forms of exploitation. The Money Smart</a:t>
            </a:r>
            <a:r>
              <a:rPr lang="en-US" sz="1200" b="0" baseline="0" dirty="0" smtClean="0">
                <a:solidFill>
                  <a:srgbClr val="101820"/>
                </a:solidFill>
                <a:latin typeface="+mn-lt"/>
              </a:rPr>
              <a:t> Instructor Guide and Resource Guide for older consumers, family caregivers and other interested audiences is printed in 14 point font and the program is available in Spanish.</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101820"/>
              </a:solidFill>
              <a:latin typeface="+mn-lt"/>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101820"/>
                </a:solidFill>
                <a:latin typeface="+mn-lt"/>
              </a:rPr>
              <a:t>** Mention new version and new content on debt collection, charity scams and IRS imposter scam.</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101820"/>
              </a:solidFill>
              <a:latin typeface="+mn-lt"/>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mn-lt"/>
            </a:endParaRPr>
          </a:p>
          <a:p>
            <a:pPr lvl="1"/>
            <a:endParaRPr lang="en-US" sz="1200"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33</a:t>
            </a:fld>
            <a:endParaRPr lang="en-US" dirty="0"/>
          </a:p>
        </p:txBody>
      </p:sp>
    </p:spTree>
    <p:extLst>
      <p:ext uri="{BB962C8B-B14F-4D97-AF65-F5344CB8AC3E}">
        <p14:creationId xmlns:p14="http://schemas.microsoft.com/office/powerpoint/2010/main" val="1394923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p:txBody>
      </p:sp>
      <p:sp>
        <p:nvSpPr>
          <p:cNvPr id="4" name="Slide Number Placeholder 3"/>
          <p:cNvSpPr>
            <a:spLocks noGrp="1"/>
          </p:cNvSpPr>
          <p:nvPr>
            <p:ph type="sldNum" sz="quarter" idx="10"/>
          </p:nvPr>
        </p:nvSpPr>
        <p:spPr/>
        <p:txBody>
          <a:bodyPr/>
          <a:lstStyle/>
          <a:p>
            <a:fld id="{4BAF53EF-993C-FF42-8B62-CEF57763A78D}" type="slidenum">
              <a:rPr lang="en-US" smtClean="0"/>
              <a:pPr/>
              <a:t>34</a:t>
            </a:fld>
            <a:endParaRPr lang="en-US" dirty="0"/>
          </a:p>
        </p:txBody>
      </p:sp>
    </p:spTree>
    <p:extLst>
      <p:ext uri="{BB962C8B-B14F-4D97-AF65-F5344CB8AC3E}">
        <p14:creationId xmlns:p14="http://schemas.microsoft.com/office/powerpoint/2010/main" val="88903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p:txBody>
      </p:sp>
      <p:sp>
        <p:nvSpPr>
          <p:cNvPr id="4" name="Slide Number Placeholder 3"/>
          <p:cNvSpPr>
            <a:spLocks noGrp="1"/>
          </p:cNvSpPr>
          <p:nvPr>
            <p:ph type="sldNum" sz="quarter" idx="10"/>
          </p:nvPr>
        </p:nvSpPr>
        <p:spPr/>
        <p:txBody>
          <a:bodyPr/>
          <a:lstStyle/>
          <a:p>
            <a:fld id="{4BAF53EF-993C-FF42-8B62-CEF57763A78D}" type="slidenum">
              <a:rPr lang="en-US" smtClean="0"/>
              <a:t>35</a:t>
            </a:fld>
            <a:endParaRPr lang="en-US" dirty="0"/>
          </a:p>
        </p:txBody>
      </p:sp>
    </p:spTree>
    <p:extLst>
      <p:ext uri="{BB962C8B-B14F-4D97-AF65-F5344CB8AC3E}">
        <p14:creationId xmlns:p14="http://schemas.microsoft.com/office/powerpoint/2010/main" val="2561559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Updated</a:t>
            </a:r>
            <a:r>
              <a:rPr lang="en-US" b="0" i="0" baseline="0" dirty="0" smtClean="0"/>
              <a:t> 11/29/2017</a:t>
            </a:r>
            <a:endParaRPr lang="en-US" b="0" i="0" dirty="0"/>
          </a:p>
        </p:txBody>
      </p:sp>
      <p:sp>
        <p:nvSpPr>
          <p:cNvPr id="4" name="Slide Number Placeholder 3"/>
          <p:cNvSpPr>
            <a:spLocks noGrp="1"/>
          </p:cNvSpPr>
          <p:nvPr>
            <p:ph type="sldNum" sz="quarter" idx="10"/>
          </p:nvPr>
        </p:nvSpPr>
        <p:spPr/>
        <p:txBody>
          <a:bodyPr/>
          <a:lstStyle/>
          <a:p>
            <a:fld id="{4BAF53EF-993C-FF42-8B62-CEF57763A78D}" type="slidenum">
              <a:rPr lang="en-US" smtClean="0"/>
              <a:t>36</a:t>
            </a:fld>
            <a:endParaRPr lang="en-US"/>
          </a:p>
        </p:txBody>
      </p:sp>
    </p:spTree>
    <p:extLst>
      <p:ext uri="{BB962C8B-B14F-4D97-AF65-F5344CB8AC3E}">
        <p14:creationId xmlns:p14="http://schemas.microsoft.com/office/powerpoint/2010/main" val="3566721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endParaRPr lang="en-US" altLang="en-US" dirty="0" smtClean="0"/>
          </a:p>
          <a:p>
            <a:r>
              <a:rPr lang="en-US" altLang="en-US" dirty="0" smtClean="0"/>
              <a:t>The Consumer Financial Protection Bureau (CFPB) offers several resources: </a:t>
            </a:r>
          </a:p>
          <a:p>
            <a:r>
              <a:rPr lang="en-US" altLang="en-US" dirty="0" smtClean="0"/>
              <a:t>Print brochures on topics such as reverse mortgages, at http://promotions.usa.gov/cfpbpubs.html</a:t>
            </a:r>
          </a:p>
          <a:p>
            <a:r>
              <a:rPr lang="en-US" altLang="en-US" dirty="0" smtClean="0"/>
              <a:t>An online resource called </a:t>
            </a:r>
            <a:r>
              <a:rPr lang="en-US" altLang="en-US" i="1" dirty="0" smtClean="0"/>
              <a:t>ASK CFPB</a:t>
            </a:r>
            <a:r>
              <a:rPr lang="en-US" altLang="en-US" dirty="0" smtClean="0"/>
              <a:t>, which contains authoritative, unbiased, understandable answers to commonly-asked consumer questions with a special section for older Americans, at </a:t>
            </a:r>
            <a:r>
              <a:rPr lang="en-US" altLang="en-US" u="sng" dirty="0" smtClean="0">
                <a:hlinkClick r:id="rId3"/>
              </a:rPr>
              <a:t>http://www.consumerfinance.gov/askcfpb/</a:t>
            </a:r>
            <a:endParaRPr lang="en-US" altLang="en-US" dirty="0" smtClean="0"/>
          </a:p>
          <a:p>
            <a:r>
              <a:rPr lang="en-US" altLang="en-US" dirty="0" smtClean="0">
                <a:solidFill>
                  <a:srgbClr val="00B050"/>
                </a:solidFill>
              </a:rPr>
              <a:t>Consumers can submit complaints about credit cards, </a:t>
            </a:r>
            <a:r>
              <a:rPr lang="en-US" altLang="en-US" dirty="0" smtClean="0"/>
              <a:t>mortgages, car loans and other consumer loans, bank accounts and services, private student loans, credit reporting, money transfers, and debt collection. It is possible to submit a complaint on behalf of another (with third party authorization). Complaints can be submitted online at </a:t>
            </a:r>
            <a:r>
              <a:rPr lang="en-US" altLang="en-US" u="sng" dirty="0" smtClean="0">
                <a:hlinkClick r:id="rId4"/>
              </a:rPr>
              <a:t>www.consumerfinance.gov/complaint/</a:t>
            </a:r>
            <a:r>
              <a:rPr lang="en-US" altLang="en-US" u="sng" dirty="0" smtClean="0"/>
              <a:t>  or by calling</a:t>
            </a:r>
            <a:endParaRPr lang="en-US" altLang="en-US" dirty="0" smtClean="0"/>
          </a:p>
          <a:p>
            <a:r>
              <a:rPr lang="en-US" altLang="en-US" u="sng" dirty="0" smtClean="0"/>
              <a:t>1-855-411-CFPB (2372)</a:t>
            </a:r>
            <a:endParaRPr lang="en-US" altLang="en-US" dirty="0" smtClean="0"/>
          </a:p>
          <a:p>
            <a:endParaRPr lang="en-US" altLang="en-US" dirty="0" smtClean="0">
              <a:cs typeface="Arial"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itchFamily="34" charset="0"/>
                <a:ea typeface="MS PGothic" pitchFamily="34" charset="-128"/>
              </a:defRPr>
            </a:lvl1pPr>
            <a:lvl2pPr marL="742950" indent="-285750" defTabSz="930275" eaLnBrk="0" hangingPunct="0">
              <a:defRPr>
                <a:solidFill>
                  <a:schemeClr val="tx1"/>
                </a:solidFill>
                <a:latin typeface="Arial" pitchFamily="34" charset="0"/>
                <a:ea typeface="MS PGothic" pitchFamily="34" charset="-128"/>
              </a:defRPr>
            </a:lvl2pPr>
            <a:lvl3pPr marL="1143000" indent="-228600" defTabSz="930275" eaLnBrk="0" hangingPunct="0">
              <a:defRPr>
                <a:solidFill>
                  <a:schemeClr val="tx1"/>
                </a:solidFill>
                <a:latin typeface="Arial" pitchFamily="34" charset="0"/>
                <a:ea typeface="MS PGothic" pitchFamily="34" charset="-128"/>
              </a:defRPr>
            </a:lvl3pPr>
            <a:lvl4pPr marL="1600200" indent="-228600" defTabSz="930275" eaLnBrk="0" hangingPunct="0">
              <a:defRPr>
                <a:solidFill>
                  <a:schemeClr val="tx1"/>
                </a:solidFill>
                <a:latin typeface="Arial" pitchFamily="34" charset="0"/>
                <a:ea typeface="MS PGothic" pitchFamily="34" charset="-128"/>
              </a:defRPr>
            </a:lvl4pPr>
            <a:lvl5pPr marL="2057400" indent="-228600" defTabSz="930275" eaLnBrk="0" hangingPunct="0">
              <a:defRPr>
                <a:solidFill>
                  <a:schemeClr val="tx1"/>
                </a:solidFill>
                <a:latin typeface="Arial" pitchFamily="34" charset="0"/>
                <a:ea typeface="MS PGothic" pitchFamily="34" charset="-128"/>
              </a:defRPr>
            </a:lvl5pPr>
            <a:lvl6pPr marL="2514600" indent="-228600" defTabSz="930275"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30275"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30275"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30275"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97D1217-BA65-4516-8494-83A5BEAF400F}" type="slidenum">
              <a:rPr lang="en-US" altLang="en-US" smtClean="0">
                <a:solidFill>
                  <a:srgbClr val="000000"/>
                </a:solidFill>
                <a:latin typeface="Franklin Gothic Demi" pitchFamily="34" charset="0"/>
                <a:cs typeface="Arial" pitchFamily="34" charset="0"/>
              </a:rPr>
              <a:pPr eaLnBrk="1" hangingPunct="1"/>
              <a:t>37</a:t>
            </a:fld>
            <a:endParaRPr lang="en-US" altLang="en-US" smtClean="0">
              <a:solidFill>
                <a:srgbClr val="000000"/>
              </a:solidFill>
              <a:latin typeface="Franklin Gothic Demi"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Luke – FDIC cleared slide</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itchFamily="34" charset="0"/>
                <a:ea typeface="MS PGothic" pitchFamily="34" charset="-128"/>
              </a:defRPr>
            </a:lvl1pPr>
            <a:lvl2pPr marL="742950" indent="-285750" defTabSz="930275" eaLnBrk="0" hangingPunct="0">
              <a:defRPr>
                <a:solidFill>
                  <a:schemeClr val="tx1"/>
                </a:solidFill>
                <a:latin typeface="Arial" pitchFamily="34" charset="0"/>
                <a:ea typeface="MS PGothic" pitchFamily="34" charset="-128"/>
              </a:defRPr>
            </a:lvl2pPr>
            <a:lvl3pPr marL="1143000" indent="-228600" defTabSz="930275" eaLnBrk="0" hangingPunct="0">
              <a:defRPr>
                <a:solidFill>
                  <a:schemeClr val="tx1"/>
                </a:solidFill>
                <a:latin typeface="Arial" pitchFamily="34" charset="0"/>
                <a:ea typeface="MS PGothic" pitchFamily="34" charset="-128"/>
              </a:defRPr>
            </a:lvl3pPr>
            <a:lvl4pPr marL="1600200" indent="-228600" defTabSz="930275" eaLnBrk="0" hangingPunct="0">
              <a:defRPr>
                <a:solidFill>
                  <a:schemeClr val="tx1"/>
                </a:solidFill>
                <a:latin typeface="Arial" pitchFamily="34" charset="0"/>
                <a:ea typeface="MS PGothic" pitchFamily="34" charset="-128"/>
              </a:defRPr>
            </a:lvl4pPr>
            <a:lvl5pPr marL="2057400" indent="-228600" defTabSz="930275" eaLnBrk="0" hangingPunct="0">
              <a:defRPr>
                <a:solidFill>
                  <a:schemeClr val="tx1"/>
                </a:solidFill>
                <a:latin typeface="Arial" pitchFamily="34" charset="0"/>
                <a:ea typeface="MS PGothic" pitchFamily="34" charset="-128"/>
              </a:defRPr>
            </a:lvl5pPr>
            <a:lvl6pPr marL="2514600" indent="-228600" defTabSz="930275"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30275"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30275"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30275"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16A4850-AC8B-4E4A-AFB7-80A0AC51E651}" type="slidenum">
              <a:rPr lang="en-US" altLang="en-US" smtClean="0">
                <a:solidFill>
                  <a:srgbClr val="000000"/>
                </a:solidFill>
                <a:latin typeface="Franklin Gothic Demi" pitchFamily="34" charset="0"/>
                <a:cs typeface="Arial" pitchFamily="34" charset="0"/>
              </a:rPr>
              <a:pPr eaLnBrk="1" hangingPunct="1"/>
              <a:t>38</a:t>
            </a:fld>
            <a:endParaRPr lang="en-US" altLang="en-US" smtClean="0">
              <a:solidFill>
                <a:srgbClr val="000000"/>
              </a:solidFill>
              <a:latin typeface="Franklin Gothic Demi"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pPr/>
              <a:t>39</a:t>
            </a:fld>
            <a:endParaRPr lang="en-US" dirty="0"/>
          </a:p>
        </p:txBody>
      </p:sp>
    </p:spTree>
    <p:extLst>
      <p:ext uri="{BB962C8B-B14F-4D97-AF65-F5344CB8AC3E}">
        <p14:creationId xmlns:p14="http://schemas.microsoft.com/office/powerpoint/2010/main" val="2451998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40</a:t>
            </a:fld>
            <a:endParaRPr lang="en-US" dirty="0"/>
          </a:p>
        </p:txBody>
      </p:sp>
    </p:spTree>
    <p:extLst>
      <p:ext uri="{BB962C8B-B14F-4D97-AF65-F5344CB8AC3E}">
        <p14:creationId xmlns:p14="http://schemas.microsoft.com/office/powerpoint/2010/main" val="132365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Stock slide</a:t>
            </a:r>
            <a:r>
              <a:rPr lang="en-US" b="1" baseline="0" dirty="0" smtClean="0">
                <a:solidFill>
                  <a:srgbClr val="FF0000"/>
                </a:solidFill>
              </a:rPr>
              <a:t> from CEE 101 deck 3/26/2018</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1" i="0" kern="1200" baseline="0" dirty="0" smtClean="0">
              <a:solidFill>
                <a:srgbClr val="FF0000"/>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Dodd Frank Act also created an office for Older Americans within the agency. The office is dedicated the financial</a:t>
            </a:r>
            <a:r>
              <a:rPr lang="en-US" sz="1200" b="0" i="0" kern="1200" baseline="0" dirty="0" smtClean="0">
                <a:solidFill>
                  <a:schemeClr val="tx1"/>
                </a:solidFill>
                <a:effectLst/>
                <a:latin typeface="+mn-lt"/>
                <a:ea typeface="+mn-ea"/>
                <a:cs typeface="+mn-cs"/>
              </a:rPr>
              <a:t> security of older consumers </a:t>
            </a:r>
            <a:r>
              <a:rPr lang="en-US" sz="1200" b="0" i="0" kern="1200" dirty="0" smtClean="0">
                <a:solidFill>
                  <a:schemeClr val="tx1"/>
                </a:solidFill>
                <a:effectLst/>
                <a:latin typeface="+mn-lt"/>
                <a:ea typeface="+mn-ea"/>
                <a:cs typeface="+mn-cs"/>
              </a:rPr>
              <a:t>(defined as those ages 62 and older) and to the protection of older consumers from unfair, abusive, and deceptive practices.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0" baseline="0" dirty="0" smtClean="0"/>
              <a:t>Today’s presentation describes one of our key initiatives </a:t>
            </a:r>
            <a:r>
              <a:rPr lang="en-US" sz="1200" i="0" dirty="0" smtClean="0"/>
              <a:t>on the creation of new networks, and enhance existing networks’ capacity to address elder financial exploitation.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3B67116-911A-41A3-8CE0-F70A5137E26A}" type="slidenum">
              <a:rPr lang="en-US" smtClean="0"/>
              <a:pPr>
                <a:defRPr/>
              </a:pPr>
              <a:t>5</a:t>
            </a:fld>
            <a:endParaRPr lang="en-US" dirty="0"/>
          </a:p>
        </p:txBody>
      </p:sp>
    </p:spTree>
    <p:extLst>
      <p:ext uri="{BB962C8B-B14F-4D97-AF65-F5344CB8AC3E}">
        <p14:creationId xmlns:p14="http://schemas.microsoft.com/office/powerpoint/2010/main" val="26116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2800" b="1"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6</a:t>
            </a:fld>
            <a:endParaRPr lang="en-US" dirty="0"/>
          </a:p>
        </p:txBody>
      </p:sp>
    </p:spTree>
    <p:extLst>
      <p:ext uri="{BB962C8B-B14F-4D97-AF65-F5344CB8AC3E}">
        <p14:creationId xmlns:p14="http://schemas.microsoft.com/office/powerpoint/2010/main" val="212923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11/29/2017</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5924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Added 11/29/2017</a:t>
            </a:r>
            <a:endParaRPr lang="en-US" dirty="0"/>
          </a:p>
          <a:p>
            <a:pPr lvl="1"/>
            <a:endParaRPr lang="en-US" dirty="0"/>
          </a:p>
          <a:p>
            <a:pPr lvl="1"/>
            <a:r>
              <a:rPr lang="en-US" dirty="0"/>
              <a:t>The resource guide provides tips and resources on:</a:t>
            </a:r>
          </a:p>
          <a:p>
            <a:pPr marL="628633" lvl="1" indent="-171446">
              <a:buFont typeface="Arial" panose="020B0604020202020204" pitchFamily="34" charset="0"/>
              <a:buChar char="•"/>
            </a:pPr>
            <a:r>
              <a:rPr lang="en-US" dirty="0"/>
              <a:t>Steps for starting a network</a:t>
            </a:r>
          </a:p>
          <a:p>
            <a:pPr marL="628633" lvl="1" indent="-171446">
              <a:buFont typeface="Arial" panose="020B0604020202020204" pitchFamily="34" charset="0"/>
              <a:buChar char="•"/>
            </a:pPr>
            <a:r>
              <a:rPr lang="en-US" dirty="0"/>
              <a:t>Funding and sustainability </a:t>
            </a:r>
          </a:p>
          <a:p>
            <a:pPr marL="628633" lvl="1" indent="-171446">
              <a:buFont typeface="Arial" panose="020B0604020202020204" pitchFamily="34" charset="0"/>
              <a:buChar char="•"/>
            </a:pPr>
            <a:r>
              <a:rPr lang="en-US" dirty="0"/>
              <a:t>Traits of successful network coordinators</a:t>
            </a:r>
          </a:p>
          <a:p>
            <a:pPr marL="628633" lvl="1" indent="-171446">
              <a:buFont typeface="Arial" panose="020B0604020202020204" pitchFamily="34" charset="0"/>
              <a:buChar char="•"/>
            </a:pPr>
            <a:r>
              <a:rPr lang="en-US" dirty="0"/>
              <a:t>Organizing effective meetings</a:t>
            </a:r>
          </a:p>
          <a:p>
            <a:pPr marL="628633" lvl="1" indent="-171446">
              <a:buFont typeface="Arial" panose="020B0604020202020204" pitchFamily="34" charset="0"/>
              <a:buChar char="•"/>
            </a:pPr>
            <a:r>
              <a:rPr lang="en-US" dirty="0"/>
              <a:t>Education and case review</a:t>
            </a:r>
          </a:p>
          <a:p>
            <a:pPr lvl="1"/>
            <a:endParaRPr lang="en-US" dirty="0"/>
          </a:p>
          <a:p>
            <a:pPr lvl="1"/>
            <a:r>
              <a:rPr lang="en-US" dirty="0"/>
              <a:t>In our resource guide we highlight two resources that may be of interest to you, which I will discuss in further detail:</a:t>
            </a:r>
          </a:p>
          <a:p>
            <a:pPr lvl="1"/>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8</a:t>
            </a:fld>
            <a:endParaRPr lang="en-US" dirty="0"/>
          </a:p>
        </p:txBody>
      </p:sp>
    </p:spTree>
    <p:extLst>
      <p:ext uri="{BB962C8B-B14F-4D97-AF65-F5344CB8AC3E}">
        <p14:creationId xmlns:p14="http://schemas.microsoft.com/office/powerpoint/2010/main" val="139492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11/29/2017</a:t>
            </a:r>
          </a:p>
          <a:p>
            <a:endParaRPr lang="en-US" dirty="0" smtClean="0"/>
          </a:p>
          <a:p>
            <a:r>
              <a:rPr lang="en-US" dirty="0" smtClean="0"/>
              <a:t>Voluntary recommendations for financial institutions to consider include:</a:t>
            </a:r>
          </a:p>
          <a:p>
            <a:r>
              <a:rPr lang="en-US" b="1" dirty="0" smtClean="0"/>
              <a:t>Training staff to recognize abuse:</a:t>
            </a:r>
            <a:r>
              <a:rPr lang="en-US" dirty="0" smtClean="0"/>
              <a:t> Financial institutions should train employees to prevent, detect, and respond to abuse. Training should cover the warning signs of financial exploitation and appropriate responses to suspicious events.</a:t>
            </a:r>
          </a:p>
          <a:p>
            <a:r>
              <a:rPr lang="en-US" b="1" dirty="0" smtClean="0"/>
              <a:t>Using fraud detection technologies:</a:t>
            </a:r>
            <a:r>
              <a:rPr lang="en-US" dirty="0" smtClean="0"/>
              <a:t> Financial institutions should ensure that their fraud detection systems spot suspicious account activity and products associated with elder fraud risk. This includes using predictive analytics to review account holders’ patterns and explore additional risk factors that may be associated with elder financial exploitation. Some signs of elder fraud risk may not match conventionally accepted patterns of suspicious activity, but nevertheless may be unusual given a particular account holder’s regular behavior.</a:t>
            </a:r>
          </a:p>
          <a:p>
            <a:r>
              <a:rPr lang="en-US" b="1" dirty="0" smtClean="0"/>
              <a:t>Offering age-friendly services:</a:t>
            </a:r>
            <a:r>
              <a:rPr lang="en-US" dirty="0" smtClean="0"/>
              <a:t> Banks and credit unions should enhance protections for seniors, such as encouraging consumers to plan for incapacity. They can also offer age-friendly account features such as opt-in limits on cash withdrawals or geographic transactions, alerts for specific account activity, and offer view-only access for authorized third parties. And they can enable older consumers to provide advance consent to share account information with a trusted relative or friend when the consumer appears to be at risk.</a:t>
            </a:r>
          </a:p>
          <a:p>
            <a:r>
              <a:rPr lang="en-US" b="1" dirty="0" smtClean="0"/>
              <a:t>Reporting suspicious activity to authorities:</a:t>
            </a:r>
            <a:r>
              <a:rPr lang="en-US" dirty="0" smtClean="0"/>
              <a:t> Financial institutions should promptly report suspected exploitation to relevant federal, state, and local authorities</a:t>
            </a:r>
            <a:r>
              <a:rPr lang="en-US" strike="noStrike" dirty="0" smtClean="0">
                <a:solidFill>
                  <a:srgbClr val="FF0000"/>
                </a:solidFill>
              </a:rPr>
              <a:t>, regardless of whether reporting is mandatory</a:t>
            </a:r>
            <a:r>
              <a:rPr lang="en-US" dirty="0" smtClean="0"/>
              <a:t>. Banks and credit unions can work closely with local Adult Protective Services and law enforcement to enhance prevention and response efforts, including expediting document requests and providing them at no charge.</a:t>
            </a:r>
          </a:p>
          <a:p>
            <a:pPr marL="0" lvl="1" defTabSz="453720">
              <a:defRPr/>
            </a:pP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9</a:t>
            </a:fld>
            <a:endParaRPr lang="en-US"/>
          </a:p>
        </p:txBody>
      </p:sp>
    </p:spTree>
    <p:extLst>
      <p:ext uri="{BB962C8B-B14F-4D97-AF65-F5344CB8AC3E}">
        <p14:creationId xmlns:p14="http://schemas.microsoft.com/office/powerpoint/2010/main" val="7890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b="1" dirty="0" smtClean="0">
                <a:solidFill>
                  <a:srgbClr val="FF0000"/>
                </a:solidFill>
              </a:rPr>
              <a:t>Stock presentation copy -</a:t>
            </a:r>
            <a:r>
              <a:rPr lang="en-US" b="1" baseline="0" dirty="0" smtClean="0">
                <a:solidFill>
                  <a:srgbClr val="FF0000"/>
                </a:solidFill>
              </a:rPr>
              <a:t> </a:t>
            </a:r>
            <a:r>
              <a:rPr lang="en-US" b="1" dirty="0" smtClean="0">
                <a:solidFill>
                  <a:srgbClr val="FF0000"/>
                </a:solidFill>
              </a:rPr>
              <a:t>previously cleared for Tennessee presentation September 25, 2017</a:t>
            </a:r>
          </a:p>
          <a:p>
            <a:pPr marL="0" lvl="1" indent="0">
              <a:lnSpc>
                <a:spcPct val="120000"/>
              </a:lnSpc>
              <a:buFont typeface="Wingdings" panose="05000000000000000000" pitchFamily="2" charset="2"/>
              <a:buNone/>
            </a:pPr>
            <a:endParaRPr lang="en-US" sz="1200" dirty="0" smtClean="0">
              <a:latin typeface="+mn-lt"/>
            </a:endParaRPr>
          </a:p>
          <a:p>
            <a:pPr marL="0" lvl="1" indent="0">
              <a:lnSpc>
                <a:spcPct val="120000"/>
              </a:lnSpc>
              <a:buFont typeface="Wingdings" panose="05000000000000000000" pitchFamily="2" charset="2"/>
              <a:buNone/>
            </a:pPr>
            <a:endParaRPr lang="en-US" sz="1200" dirty="0" smtClean="0">
              <a:latin typeface="+mn-lt"/>
            </a:endParaRPr>
          </a:p>
          <a:p>
            <a:pPr marL="0" lvl="1" indent="0">
              <a:lnSpc>
                <a:spcPct val="120000"/>
              </a:lnSpc>
              <a:buFont typeface="Wingdings" panose="05000000000000000000" pitchFamily="2" charset="2"/>
              <a:buNone/>
            </a:pPr>
            <a:r>
              <a:rPr lang="en-US" sz="1200" dirty="0" smtClean="0">
                <a:latin typeface="+mn-lt"/>
              </a:rPr>
              <a:t>What are networks? For the purposes of our work-</a:t>
            </a:r>
            <a:r>
              <a:rPr lang="en-US" sz="1200" baseline="0" dirty="0" smtClean="0">
                <a:latin typeface="+mn-lt"/>
              </a:rPr>
              <a:t> </a:t>
            </a:r>
            <a:r>
              <a:rPr lang="en-US" sz="1200" dirty="0" smtClean="0">
                <a:latin typeface="+mn-lt"/>
              </a:rPr>
              <a:t> </a:t>
            </a:r>
            <a:endParaRPr lang="en-US" sz="1200" baseline="0" dirty="0" smtClean="0">
              <a:latin typeface="+mn-lt"/>
            </a:endParaRPr>
          </a:p>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en-US" sz="1200" kern="1200" dirty="0" smtClean="0">
              <a:solidFill>
                <a:schemeClr val="tx1"/>
              </a:solidFill>
              <a:effectLst/>
              <a:latin typeface="+mn-lt"/>
              <a:ea typeface="+mn-ea"/>
              <a:cs typeface="+mn-cs"/>
            </a:endParaRPr>
          </a:p>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sz="1200" kern="1200" baseline="0" dirty="0" smtClean="0">
                <a:solidFill>
                  <a:schemeClr val="tx1"/>
                </a:solidFill>
                <a:effectLst/>
                <a:latin typeface="+mn-lt"/>
                <a:ea typeface="+mn-ea"/>
                <a:cs typeface="+mn-cs"/>
              </a:rPr>
              <a:t>A network is a </a:t>
            </a:r>
            <a:r>
              <a:rPr lang="en-US" sz="1200" dirty="0" smtClean="0"/>
              <a:t>sustained, and largely voluntary, collaboration effort or partnership that works to detect, prevent, and/or respond to elder financial exploitation.</a:t>
            </a:r>
            <a:r>
              <a:rPr lang="en-US" sz="1200" b="0" i="1" u="none" strike="noStrike" kern="1200" baseline="0" dirty="0" smtClean="0">
                <a:solidFill>
                  <a:schemeClr val="tx1"/>
                </a:solidFill>
                <a:latin typeface="+mn-lt"/>
                <a:ea typeface="+mn-ea"/>
                <a:cs typeface="+mn-cs"/>
              </a:rPr>
              <a:t> Financial exploitation is the fraudulent or otherwise illegal, unauthorized, or improper actions by a caregiver, fiduciary, or other individual in which the resources of an older person are used by another for personal profit or gain; or actions that result in depriving an older person of the benefits, resources, belongings, or assets to which they are entitled. </a:t>
            </a:r>
            <a:endParaRPr lang="en-US" sz="1200" dirty="0" smtClean="0">
              <a:latin typeface="+mn-lt"/>
            </a:endParaRPr>
          </a:p>
          <a:p>
            <a:pPr marL="0" marR="0" lvl="1"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en-US" sz="1200" dirty="0" smtClean="0"/>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Networks are sustained,</a:t>
            </a:r>
            <a:r>
              <a:rPr lang="en-US" sz="1200" baseline="0" dirty="0" smtClean="0"/>
              <a:t> because they are not a one-time event or meeting</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These efforts are largely voluntary from formation to operation- important distinction from mandates MDTs or similar interagency protocol.</a:t>
            </a: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latin typeface="+mn-lt"/>
            </a:endParaRP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latin typeface="+mn-lt"/>
            </a:endParaRP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The magnitude and complexity of the problem requires a collaborative community response:</a:t>
            </a:r>
          </a:p>
          <a:p>
            <a:pPr marL="1252728" lvl="3" indent="-342900">
              <a:lnSpc>
                <a:spcPts val="2600"/>
              </a:lnSpc>
            </a:pPr>
            <a:r>
              <a:rPr lang="en-US" sz="1200" dirty="0" smtClean="0"/>
              <a:t>A growing older population - 10,000 people in the U.S. turn 65 every day</a:t>
            </a:r>
          </a:p>
          <a:p>
            <a:pPr marL="1252728" lvl="3" indent="-342900">
              <a:lnSpc>
                <a:spcPts val="2600"/>
              </a:lnSpc>
            </a:pPr>
            <a:r>
              <a:rPr lang="en-US" sz="1200" dirty="0" smtClean="0"/>
              <a:t>Losses estimated to be as much as $36.5 billion</a:t>
            </a:r>
          </a:p>
          <a:p>
            <a:pPr marL="1252728" lvl="3" indent="-342900">
              <a:lnSpc>
                <a:spcPts val="2600"/>
              </a:lnSpc>
            </a:pPr>
            <a:r>
              <a:rPr lang="en-US" sz="1200" dirty="0" smtClean="0"/>
              <a:t>Numerous and constantly changing forms of exploitation</a:t>
            </a:r>
          </a:p>
          <a:p>
            <a:pPr marL="1252728" lvl="3" indent="-342900">
              <a:lnSpc>
                <a:spcPts val="2600"/>
              </a:lnSpc>
            </a:pPr>
            <a:r>
              <a:rPr lang="en-US" sz="1200" dirty="0" smtClean="0"/>
              <a:t>A variety of perpetrators </a:t>
            </a:r>
          </a:p>
          <a:p>
            <a:pPr marL="1252728" lvl="3" indent="-342900">
              <a:lnSpc>
                <a:spcPts val="2600"/>
              </a:lnSpc>
            </a:pPr>
            <a:r>
              <a:rPr lang="en-US" sz="1200" dirty="0" smtClean="0"/>
              <a:t>A number of vulnerability factors - including cognitive decline</a:t>
            </a:r>
          </a:p>
          <a:p>
            <a:pPr lvl="1"/>
            <a:r>
              <a:rPr lang="en-US" sz="1200" dirty="0" smtClean="0"/>
              <a:t>	Financial exploitation often occurs alongside neglect, physical abuse, sexual assault, and other types of elder abuse.</a:t>
            </a:r>
          </a:p>
          <a:p>
            <a:pPr lvl="1"/>
            <a:r>
              <a:rPr lang="en-US" sz="1200" dirty="0" smtClean="0"/>
              <a:t>	Financial exploitation has an  impact on a number of community stakeholders ranging from financial institutions to social service organizations.</a:t>
            </a:r>
          </a:p>
          <a:p>
            <a:pPr marL="0" lvl="1" indent="0">
              <a:lnSpc>
                <a:spcPct val="120000"/>
              </a:lnSpc>
              <a:buFont typeface="Wingdings" panose="05000000000000000000" pitchFamily="2" charset="2"/>
              <a:buNone/>
            </a:pPr>
            <a:endParaRPr lang="en-US" sz="1200" dirty="0" smtClean="0">
              <a:latin typeface="+mn-lt"/>
            </a:endParaRPr>
          </a:p>
          <a:p>
            <a:pPr marL="0" lvl="1" indent="0">
              <a:lnSpc>
                <a:spcPct val="120000"/>
              </a:lnSpc>
              <a:buFont typeface="Wingdings" panose="05000000000000000000" pitchFamily="2" charset="2"/>
              <a:buNone/>
            </a:pPr>
            <a:endParaRPr lang="en-US" sz="1200" dirty="0" smtClean="0">
              <a:latin typeface="+mn-lt"/>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10</a:t>
            </a:fld>
            <a:endParaRPr lang="en-US" dirty="0"/>
          </a:p>
        </p:txBody>
      </p:sp>
    </p:spTree>
    <p:extLst>
      <p:ext uri="{BB962C8B-B14F-4D97-AF65-F5344CB8AC3E}">
        <p14:creationId xmlns:p14="http://schemas.microsoft.com/office/powerpoint/2010/main" val="1296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eeform 8"/>
          <p:cNvSpPr>
            <a:spLocks noChangeArrowheads="1"/>
          </p:cNvSpPr>
          <p:nvPr userDrawn="1"/>
        </p:nvSpPr>
        <p:spPr bwMode="auto">
          <a:xfrm>
            <a:off x="0" y="-3509"/>
            <a:ext cx="9152930" cy="5491759"/>
          </a:xfrm>
          <a:custGeom>
            <a:avLst/>
            <a:gdLst>
              <a:gd name="T0" fmla="*/ 0 w 13004800"/>
              <a:gd name="T1" fmla="*/ 0 h 7810500"/>
              <a:gd name="T2" fmla="*/ 13274121 w 13004800"/>
              <a:gd name="T3" fmla="*/ 0 h 7810500"/>
              <a:gd name="T4" fmla="*/ 13274121 w 13004800"/>
              <a:gd name="T5" fmla="*/ 6261100 h 7810500"/>
              <a:gd name="T6" fmla="*/ 0 w 13004800"/>
              <a:gd name="T7" fmla="*/ 7810500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endParaRPr lang="en-US" dirty="0"/>
          </a:p>
        </p:txBody>
      </p:sp>
      <p:sp>
        <p:nvSpPr>
          <p:cNvPr id="8" name="Title 1"/>
          <p:cNvSpPr>
            <a:spLocks noGrp="1"/>
          </p:cNvSpPr>
          <p:nvPr>
            <p:ph type="title" hasCustomPrompt="1"/>
          </p:nvPr>
        </p:nvSpPr>
        <p:spPr>
          <a:xfrm>
            <a:off x="536222" y="1731245"/>
            <a:ext cx="8102635" cy="1956280"/>
          </a:xfrm>
          <a:prstGeom prst="rect">
            <a:avLst/>
          </a:prstGeom>
        </p:spPr>
        <p:txBody>
          <a:bodyPr vert="horz" lIns="64291" tIns="32146" rIns="64291" bIns="32146"/>
          <a:lstStyle>
            <a:lvl1pPr algn="l">
              <a:defRPr sz="4000" baseline="0">
                <a:solidFill>
                  <a:srgbClr val="FFFFFF"/>
                </a:solidFill>
                <a:latin typeface="Arial"/>
                <a:cs typeface="Arial"/>
              </a:defRPr>
            </a:lvl1pPr>
          </a:lstStyle>
          <a:p>
            <a:r>
              <a:rPr lang="en-US" dirty="0" smtClean="0"/>
              <a:t>Click to add presentation title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vert="horz"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hasCustomPrompt="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dirty="0" smtClean="0"/>
              <a:t>MONTH, DAY YEAR</a:t>
            </a:r>
          </a:p>
        </p:txBody>
      </p:sp>
    </p:spTree>
    <p:extLst>
      <p:ext uri="{BB962C8B-B14F-4D97-AF65-F5344CB8AC3E}">
        <p14:creationId xmlns:p14="http://schemas.microsoft.com/office/powerpoint/2010/main" val="30648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13"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6" name="Text Placeholder 3"/>
          <p:cNvSpPr>
            <a:spLocks noGrp="1"/>
          </p:cNvSpPr>
          <p:nvPr>
            <p:ph type="body" sz="half" idx="10" hasCustomPrompt="1"/>
          </p:nvPr>
        </p:nvSpPr>
        <p:spPr>
          <a:xfrm>
            <a:off x="5414523" y="1370100"/>
            <a:ext cx="3175841" cy="4060021"/>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descriptive text</a:t>
            </a:r>
          </a:p>
        </p:txBody>
      </p:sp>
      <p:sp>
        <p:nvSpPr>
          <p:cNvPr id="20" name="Content Placeholder 18"/>
          <p:cNvSpPr>
            <a:spLocks noGrp="1"/>
          </p:cNvSpPr>
          <p:nvPr>
            <p:ph sz="quarter" idx="11" hasCustomPrompt="1"/>
          </p:nvPr>
        </p:nvSpPr>
        <p:spPr>
          <a:xfrm>
            <a:off x="572256" y="1370099"/>
            <a:ext cx="4517885" cy="4060020"/>
          </a:xfrm>
        </p:spPr>
        <p:txBody>
          <a:bodyPr/>
          <a:lstStyle>
            <a:lvl1pPr marL="0" indent="0">
              <a:buNone/>
              <a:defRPr/>
            </a:lvl1pPr>
          </a:lstStyle>
          <a:p>
            <a:pPr lvl="0"/>
            <a:r>
              <a:rPr lang="en-US" dirty="0" smtClean="0"/>
              <a:t>Insert chart here</a:t>
            </a:r>
            <a:endParaRPr lang="en-US" dirty="0"/>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344152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16375"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3471" y="6112080"/>
            <a:ext cx="423309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smtClean="0"/>
              <a:t>Source: Add source here</a:t>
            </a:r>
            <a:endParaRPr lang="en-US" sz="1200" dirty="0"/>
          </a:p>
        </p:txBody>
      </p:sp>
      <p:sp>
        <p:nvSpPr>
          <p:cNvPr id="19" name="Text Placeholder 3"/>
          <p:cNvSpPr>
            <a:spLocks noGrp="1"/>
          </p:cNvSpPr>
          <p:nvPr>
            <p:ph type="body" sz="half" idx="11" hasCustomPrompt="1"/>
          </p:nvPr>
        </p:nvSpPr>
        <p:spPr>
          <a:xfrm>
            <a:off x="5494465" y="564185"/>
            <a:ext cx="3175841"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336762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with title (2)">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507471" y="6112080"/>
            <a:ext cx="4233097" cy="528224"/>
          </a:xfrm>
        </p:spPr>
        <p:txBody>
          <a:bodyPr>
            <a:normAutofit/>
          </a:bodyPr>
          <a:lstStyle>
            <a:lvl1pPr marL="0" indent="0" algn="r">
              <a:buFontTx/>
              <a:buNone/>
              <a:defRPr sz="1200" i="1" baseline="0"/>
            </a:lvl1pPr>
            <a:lvl2pPr marL="457200" indent="0">
              <a:buFontTx/>
              <a:buNone/>
              <a:defRPr sz="1400"/>
            </a:lvl2pPr>
            <a:lvl3pPr marL="914400" indent="0">
              <a:buFontTx/>
              <a:buNone/>
              <a:defRPr sz="1400"/>
            </a:lvl3pPr>
          </a:lstStyle>
          <a:p>
            <a:r>
              <a:rPr lang="en-US" sz="1200" dirty="0" smtClean="0"/>
              <a:t>Source: Add source here</a:t>
            </a:r>
            <a:endParaRPr lang="en-US" sz="1200" dirty="0"/>
          </a:p>
        </p:txBody>
      </p:sp>
      <p:sp>
        <p:nvSpPr>
          <p:cNvPr id="7" name="Text Placeholder 3"/>
          <p:cNvSpPr>
            <a:spLocks noGrp="1"/>
          </p:cNvSpPr>
          <p:nvPr>
            <p:ph type="body" sz="half" idx="11" hasCustomPrompt="1"/>
          </p:nvPr>
        </p:nvSpPr>
        <p:spPr>
          <a:xfrm>
            <a:off x="485021" y="564185"/>
            <a:ext cx="3175841" cy="705630"/>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chart title here</a:t>
            </a:r>
          </a:p>
        </p:txBody>
      </p:sp>
    </p:spTree>
    <p:extLst>
      <p:ext uri="{BB962C8B-B14F-4D97-AF65-F5344CB8AC3E}">
        <p14:creationId xmlns:p14="http://schemas.microsoft.com/office/powerpoint/2010/main" val="4123680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with title (3)">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85021" y="6112080"/>
            <a:ext cx="507475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smtClean="0"/>
              <a:t>Source: Add source here</a:t>
            </a:r>
            <a:endParaRPr lang="en-US" sz="1200" dirty="0"/>
          </a:p>
        </p:txBody>
      </p:sp>
      <p:sp>
        <p:nvSpPr>
          <p:cNvPr id="7" name="Text Placeholder 3"/>
          <p:cNvSpPr>
            <a:spLocks noGrp="1"/>
          </p:cNvSpPr>
          <p:nvPr>
            <p:ph type="body" sz="half" idx="11" hasCustomPrompt="1"/>
          </p:nvPr>
        </p:nvSpPr>
        <p:spPr>
          <a:xfrm>
            <a:off x="485021" y="517967"/>
            <a:ext cx="8150979" cy="528224"/>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4101529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53934" y="6173787"/>
            <a:ext cx="1608989" cy="3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smtClean="0"/>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dirty="0"/>
          </a:p>
        </p:txBody>
      </p:sp>
      <p:sp>
        <p:nvSpPr>
          <p:cNvPr id="15"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278915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_Draft">
    <p:spTree>
      <p:nvGrpSpPr>
        <p:cNvPr id="1" name=""/>
        <p:cNvGrpSpPr/>
        <p:nvPr/>
      </p:nvGrpSpPr>
      <p:grpSpPr>
        <a:xfrm>
          <a:off x="0" y="0"/>
          <a:ext cx="0" cy="0"/>
          <a:chOff x="0" y="0"/>
          <a:chExt cx="0" cy="0"/>
        </a:xfrm>
      </p:grpSpPr>
      <p:sp>
        <p:nvSpPr>
          <p:cNvPr id="7" name="Freeform 8"/>
          <p:cNvSpPr>
            <a:spLocks noChangeArrowheads="1"/>
          </p:cNvSpPr>
          <p:nvPr userDrawn="1"/>
        </p:nvSpPr>
        <p:spPr bwMode="auto">
          <a:xfrm>
            <a:off x="0" y="-3509"/>
            <a:ext cx="9152930" cy="5491759"/>
          </a:xfrm>
          <a:custGeom>
            <a:avLst/>
            <a:gdLst>
              <a:gd name="T0" fmla="*/ 0 w 13004800"/>
              <a:gd name="T1" fmla="*/ 0 h 7810500"/>
              <a:gd name="T2" fmla="*/ 13274121 w 13004800"/>
              <a:gd name="T3" fmla="*/ 0 h 7810500"/>
              <a:gd name="T4" fmla="*/ 13274121 w 13004800"/>
              <a:gd name="T5" fmla="*/ 6261100 h 7810500"/>
              <a:gd name="T6" fmla="*/ 0 w 13004800"/>
              <a:gd name="T7" fmla="*/ 7810500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endParaRPr lang="en-US" dirty="0"/>
          </a:p>
        </p:txBody>
      </p:sp>
      <p:sp>
        <p:nvSpPr>
          <p:cNvPr id="8" name="Title 1"/>
          <p:cNvSpPr>
            <a:spLocks noGrp="1"/>
          </p:cNvSpPr>
          <p:nvPr>
            <p:ph type="title" hasCustomPrompt="1"/>
          </p:nvPr>
        </p:nvSpPr>
        <p:spPr>
          <a:xfrm>
            <a:off x="536222" y="1731245"/>
            <a:ext cx="8102635" cy="1956280"/>
          </a:xfrm>
          <a:prstGeom prst="rect">
            <a:avLst/>
          </a:prstGeom>
        </p:spPr>
        <p:txBody>
          <a:bodyPr vert="horz" lIns="64291" tIns="32146" rIns="64291" bIns="32146"/>
          <a:lstStyle>
            <a:lvl1pPr algn="l">
              <a:defRPr sz="4000" baseline="0">
                <a:solidFill>
                  <a:srgbClr val="FFFFFF"/>
                </a:solidFill>
                <a:latin typeface="Arial"/>
                <a:cs typeface="Arial"/>
              </a:defRPr>
            </a:lvl1pPr>
          </a:lstStyle>
          <a:p>
            <a:r>
              <a:rPr lang="en-US" dirty="0" smtClean="0"/>
              <a:t>Click to add presentation title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vert="horz"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hasCustomPrompt="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dirty="0" smtClean="0"/>
              <a:t>MONTH, DAY YEAR</a:t>
            </a:r>
          </a:p>
        </p:txBody>
      </p:sp>
      <p:sp>
        <p:nvSpPr>
          <p:cNvPr id="2" name="TextBox 1"/>
          <p:cNvSpPr txBox="1"/>
          <p:nvPr userDrawn="1"/>
        </p:nvSpPr>
        <p:spPr>
          <a:xfrm rot="717706">
            <a:off x="6622504" y="5425274"/>
            <a:ext cx="1889148" cy="800219"/>
          </a:xfrm>
          <a:prstGeom prst="rect">
            <a:avLst/>
          </a:prstGeom>
          <a:noFill/>
        </p:spPr>
        <p:txBody>
          <a:bodyPr wrap="square" rtlCol="0">
            <a:spAutoFit/>
          </a:bodyPr>
          <a:lstStyle/>
          <a:p>
            <a:pPr algn="ctr"/>
            <a:r>
              <a:rPr lang="en-US" b="1" i="0" dirty="0" smtClean="0">
                <a:latin typeface="Arial"/>
                <a:cs typeface="Arial"/>
              </a:rPr>
              <a:t>DRAFT</a:t>
            </a:r>
          </a:p>
          <a:p>
            <a:pPr algn="ctr"/>
            <a:r>
              <a:rPr lang="en-US" sz="1400" b="0" i="0" dirty="0" smtClean="0">
                <a:latin typeface="Arial"/>
                <a:cs typeface="Arial"/>
              </a:rPr>
              <a:t>3/8/2013</a:t>
            </a:r>
          </a:p>
          <a:p>
            <a:pPr algn="ctr"/>
            <a:r>
              <a:rPr lang="en-US" sz="1400" b="0" i="0" dirty="0" smtClean="0">
                <a:latin typeface="Arial"/>
                <a:cs typeface="Arial"/>
              </a:rPr>
              <a:t>4:00 pm</a:t>
            </a:r>
            <a:endParaRPr lang="en-US" sz="1400" b="0" i="0" dirty="0">
              <a:latin typeface="Arial"/>
              <a:cs typeface="Arial"/>
            </a:endParaRPr>
          </a:p>
        </p:txBody>
      </p:sp>
      <p:sp>
        <p:nvSpPr>
          <p:cNvPr id="3" name="Rectangle 2"/>
          <p:cNvSpPr/>
          <p:nvPr userDrawn="1"/>
        </p:nvSpPr>
        <p:spPr>
          <a:xfrm rot="717706">
            <a:off x="6895383" y="5290121"/>
            <a:ext cx="1395870" cy="1070620"/>
          </a:xfrm>
          <a:prstGeom prst="rect">
            <a:avLst/>
          </a:prstGeom>
          <a:noFill/>
          <a:ln w="3175"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62289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External (not for discussion)">
    <p:spTree>
      <p:nvGrpSpPr>
        <p:cNvPr id="1" name=""/>
        <p:cNvGrpSpPr/>
        <p:nvPr/>
      </p:nvGrpSpPr>
      <p:grpSpPr>
        <a:xfrm>
          <a:off x="0" y="0"/>
          <a:ext cx="0" cy="0"/>
          <a:chOff x="0" y="0"/>
          <a:chExt cx="0" cy="0"/>
        </a:xfrm>
      </p:grpSpPr>
      <p:sp>
        <p:nvSpPr>
          <p:cNvPr id="7" name="Freeform 8"/>
          <p:cNvSpPr>
            <a:spLocks noChangeArrowheads="1"/>
          </p:cNvSpPr>
          <p:nvPr userDrawn="1"/>
        </p:nvSpPr>
        <p:spPr bwMode="auto">
          <a:xfrm>
            <a:off x="0" y="-3509"/>
            <a:ext cx="9152930" cy="5491759"/>
          </a:xfrm>
          <a:custGeom>
            <a:avLst/>
            <a:gdLst>
              <a:gd name="T0" fmla="*/ 0 w 13004800"/>
              <a:gd name="T1" fmla="*/ 0 h 7810500"/>
              <a:gd name="T2" fmla="*/ 13274121 w 13004800"/>
              <a:gd name="T3" fmla="*/ 0 h 7810500"/>
              <a:gd name="T4" fmla="*/ 13274121 w 13004800"/>
              <a:gd name="T5" fmla="*/ 6261100 h 7810500"/>
              <a:gd name="T6" fmla="*/ 0 w 13004800"/>
              <a:gd name="T7" fmla="*/ 7810500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endParaRPr lang="en-US" dirty="0"/>
          </a:p>
        </p:txBody>
      </p:sp>
      <p:sp>
        <p:nvSpPr>
          <p:cNvPr id="8" name="Title 1"/>
          <p:cNvSpPr>
            <a:spLocks noGrp="1"/>
          </p:cNvSpPr>
          <p:nvPr>
            <p:ph type="title" hasCustomPrompt="1"/>
          </p:nvPr>
        </p:nvSpPr>
        <p:spPr>
          <a:xfrm>
            <a:off x="536222" y="1731245"/>
            <a:ext cx="8102635" cy="1956280"/>
          </a:xfrm>
          <a:prstGeom prst="rect">
            <a:avLst/>
          </a:prstGeom>
        </p:spPr>
        <p:txBody>
          <a:bodyPr vert="horz" lIns="64291" tIns="32146" rIns="64291" bIns="32146"/>
          <a:lstStyle>
            <a:lvl1pPr algn="l">
              <a:defRPr sz="4000" baseline="0">
                <a:solidFill>
                  <a:srgbClr val="FFFFFF"/>
                </a:solidFill>
                <a:latin typeface="Arial"/>
                <a:cs typeface="Arial"/>
              </a:defRPr>
            </a:lvl1pPr>
          </a:lstStyle>
          <a:p>
            <a:r>
              <a:rPr lang="en-US" dirty="0" smtClean="0"/>
              <a:t>Click to add presentation title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vert="horz"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hasCustomPrompt="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dirty="0" smtClean="0"/>
              <a:t>MONTH, DAY YEAR</a:t>
            </a:r>
          </a:p>
        </p:txBody>
      </p:sp>
      <p:sp>
        <p:nvSpPr>
          <p:cNvPr id="11" name="Footer Placeholder 4"/>
          <p:cNvSpPr>
            <a:spLocks noGrp="1"/>
          </p:cNvSpPr>
          <p:nvPr>
            <p:ph type="ftr" sz="quarter" idx="11"/>
          </p:nvPr>
        </p:nvSpPr>
        <p:spPr>
          <a:xfrm>
            <a:off x="4565440" y="5862831"/>
            <a:ext cx="4073418" cy="755730"/>
          </a:xfrm>
          <a:prstGeom prst="rect">
            <a:avLst/>
          </a:prstGeom>
          <a:ln w="3175" cmpd="sng">
            <a:solidFill>
              <a:schemeClr val="accent3">
                <a:lumMod val="60000"/>
                <a:lumOff val="40000"/>
              </a:schemeClr>
            </a:solidFill>
          </a:ln>
        </p:spPr>
        <p:txBody>
          <a:bodyPr/>
          <a:lstStyle>
            <a:lvl1pPr algn="l">
              <a:defRPr sz="1100">
                <a:solidFill>
                  <a:schemeClr val="accent3"/>
                </a:solidFill>
              </a:defRPr>
            </a:lvl1pPr>
          </a:lstStyle>
          <a:p>
            <a:r>
              <a:rPr lang="en-US" dirty="0" smtClean="0"/>
              <a:t>Note: This document was used in support of a live discussion.</a:t>
            </a:r>
          </a:p>
          <a:p>
            <a:r>
              <a:rPr lang="en-US" dirty="0" smtClean="0"/>
              <a:t>As such, it does not necessarily express the entirety of that discussion or the relative emphasis of topics therein.</a:t>
            </a:r>
            <a:endParaRPr lang="en-US" dirty="0"/>
          </a:p>
        </p:txBody>
      </p:sp>
    </p:spTree>
    <p:extLst>
      <p:ext uri="{BB962C8B-B14F-4D97-AF65-F5344CB8AC3E}">
        <p14:creationId xmlns:p14="http://schemas.microsoft.com/office/powerpoint/2010/main" val="3666062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Internal sensitive and pre-decisional">
    <p:spTree>
      <p:nvGrpSpPr>
        <p:cNvPr id="1" name=""/>
        <p:cNvGrpSpPr/>
        <p:nvPr/>
      </p:nvGrpSpPr>
      <p:grpSpPr>
        <a:xfrm>
          <a:off x="0" y="0"/>
          <a:ext cx="0" cy="0"/>
          <a:chOff x="0" y="0"/>
          <a:chExt cx="0" cy="0"/>
        </a:xfrm>
      </p:grpSpPr>
      <p:sp>
        <p:nvSpPr>
          <p:cNvPr id="7" name="Freeform 8"/>
          <p:cNvSpPr>
            <a:spLocks noChangeArrowheads="1"/>
          </p:cNvSpPr>
          <p:nvPr userDrawn="1"/>
        </p:nvSpPr>
        <p:spPr bwMode="auto">
          <a:xfrm>
            <a:off x="0" y="-3509"/>
            <a:ext cx="9152930" cy="5491759"/>
          </a:xfrm>
          <a:custGeom>
            <a:avLst/>
            <a:gdLst>
              <a:gd name="T0" fmla="*/ 0 w 13004800"/>
              <a:gd name="T1" fmla="*/ 0 h 7810500"/>
              <a:gd name="T2" fmla="*/ 13274121 w 13004800"/>
              <a:gd name="T3" fmla="*/ 0 h 7810500"/>
              <a:gd name="T4" fmla="*/ 13274121 w 13004800"/>
              <a:gd name="T5" fmla="*/ 6261100 h 7810500"/>
              <a:gd name="T6" fmla="*/ 0 w 13004800"/>
              <a:gd name="T7" fmla="*/ 7810500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endParaRPr lang="en-US" dirty="0"/>
          </a:p>
        </p:txBody>
      </p:sp>
      <p:sp>
        <p:nvSpPr>
          <p:cNvPr id="8" name="Title 1"/>
          <p:cNvSpPr>
            <a:spLocks noGrp="1"/>
          </p:cNvSpPr>
          <p:nvPr>
            <p:ph type="title" hasCustomPrompt="1"/>
          </p:nvPr>
        </p:nvSpPr>
        <p:spPr>
          <a:xfrm>
            <a:off x="536222" y="1731245"/>
            <a:ext cx="8102635" cy="1956280"/>
          </a:xfrm>
          <a:prstGeom prst="rect">
            <a:avLst/>
          </a:prstGeom>
        </p:spPr>
        <p:txBody>
          <a:bodyPr vert="horz" lIns="64291" tIns="32146" rIns="64291" bIns="32146"/>
          <a:lstStyle>
            <a:lvl1pPr algn="l">
              <a:defRPr sz="4000" baseline="0">
                <a:solidFill>
                  <a:srgbClr val="FFFFFF"/>
                </a:solidFill>
                <a:latin typeface="Arial"/>
                <a:cs typeface="Arial"/>
              </a:defRPr>
            </a:lvl1pPr>
          </a:lstStyle>
          <a:p>
            <a:r>
              <a:rPr lang="en-US" dirty="0" smtClean="0"/>
              <a:t>Click to add presentation title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vert="horz"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hasCustomPrompt="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dirty="0" smtClean="0"/>
              <a:t>MONTH, DAY YEAR</a:t>
            </a:r>
          </a:p>
        </p:txBody>
      </p:sp>
      <p:sp>
        <p:nvSpPr>
          <p:cNvPr id="11" name="Footer Placeholder 4"/>
          <p:cNvSpPr>
            <a:spLocks noGrp="1"/>
          </p:cNvSpPr>
          <p:nvPr>
            <p:ph type="ftr" sz="quarter" idx="11"/>
          </p:nvPr>
        </p:nvSpPr>
        <p:spPr>
          <a:xfrm>
            <a:off x="5784115" y="6037290"/>
            <a:ext cx="2854742" cy="545508"/>
          </a:xfrm>
          <a:prstGeom prst="rect">
            <a:avLst/>
          </a:prstGeom>
        </p:spPr>
        <p:txBody>
          <a:bodyPr/>
          <a:lstStyle>
            <a:lvl1pPr algn="l">
              <a:defRPr sz="1200" b="1" i="0">
                <a:solidFill>
                  <a:schemeClr val="accent3"/>
                </a:solidFill>
                <a:latin typeface="Arial"/>
                <a:cs typeface="Arial"/>
              </a:defRPr>
            </a:lvl1pPr>
          </a:lstStyle>
          <a:p>
            <a:r>
              <a:rPr lang="en-US" dirty="0" smtClean="0"/>
              <a:t>SENSITIVE/PRE-DECISIONAL</a:t>
            </a:r>
          </a:p>
          <a:p>
            <a:r>
              <a:rPr lang="en-US" dirty="0" smtClean="0"/>
              <a:t>NOT FOR EXTERNAL DISTRIBUTION</a:t>
            </a:r>
            <a:endParaRPr lang="en-US" dirty="0"/>
          </a:p>
        </p:txBody>
      </p:sp>
    </p:spTree>
    <p:extLst>
      <p:ext uri="{BB962C8B-B14F-4D97-AF65-F5344CB8AC3E}">
        <p14:creationId xmlns:p14="http://schemas.microsoft.com/office/powerpoint/2010/main" val="1513457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_Internal supervisory or confidential information">
    <p:spTree>
      <p:nvGrpSpPr>
        <p:cNvPr id="1" name=""/>
        <p:cNvGrpSpPr/>
        <p:nvPr/>
      </p:nvGrpSpPr>
      <p:grpSpPr>
        <a:xfrm>
          <a:off x="0" y="0"/>
          <a:ext cx="0" cy="0"/>
          <a:chOff x="0" y="0"/>
          <a:chExt cx="0" cy="0"/>
        </a:xfrm>
      </p:grpSpPr>
      <p:sp>
        <p:nvSpPr>
          <p:cNvPr id="7" name="Freeform 8"/>
          <p:cNvSpPr>
            <a:spLocks noChangeArrowheads="1"/>
          </p:cNvSpPr>
          <p:nvPr userDrawn="1"/>
        </p:nvSpPr>
        <p:spPr bwMode="auto">
          <a:xfrm>
            <a:off x="0" y="-3509"/>
            <a:ext cx="9152930" cy="5491759"/>
          </a:xfrm>
          <a:custGeom>
            <a:avLst/>
            <a:gdLst>
              <a:gd name="T0" fmla="*/ 0 w 13004800"/>
              <a:gd name="T1" fmla="*/ 0 h 7810500"/>
              <a:gd name="T2" fmla="*/ 13274121 w 13004800"/>
              <a:gd name="T3" fmla="*/ 0 h 7810500"/>
              <a:gd name="T4" fmla="*/ 13274121 w 13004800"/>
              <a:gd name="T5" fmla="*/ 6261100 h 7810500"/>
              <a:gd name="T6" fmla="*/ 0 w 13004800"/>
              <a:gd name="T7" fmla="*/ 7810500 h 7810500"/>
              <a:gd name="T8" fmla="*/ 0 w 13004800"/>
              <a:gd name="T9" fmla="*/ 0 h 7810500"/>
              <a:gd name="T10" fmla="*/ 0 60000 65536"/>
              <a:gd name="T11" fmla="*/ 0 60000 65536"/>
              <a:gd name="T12" fmla="*/ 0 60000 65536"/>
              <a:gd name="T13" fmla="*/ 0 60000 65536"/>
              <a:gd name="T14" fmla="*/ 0 60000 65536"/>
              <a:gd name="T15" fmla="*/ 0 w 13004800"/>
              <a:gd name="T16" fmla="*/ 0 h 7810500"/>
              <a:gd name="T17" fmla="*/ 13004800 w 13004800"/>
              <a:gd name="T18" fmla="*/ 7810500 h 7810500"/>
            </a:gdLst>
            <a:ahLst/>
            <a:cxnLst>
              <a:cxn ang="T10">
                <a:pos x="T0" y="T1"/>
              </a:cxn>
              <a:cxn ang="T11">
                <a:pos x="T2" y="T3"/>
              </a:cxn>
              <a:cxn ang="T12">
                <a:pos x="T4" y="T5"/>
              </a:cxn>
              <a:cxn ang="T13">
                <a:pos x="T6" y="T7"/>
              </a:cxn>
              <a:cxn ang="T14">
                <a:pos x="T8" y="T9"/>
              </a:cxn>
            </a:cxnLst>
            <a:rect l="T15" t="T16" r="T17" b="T18"/>
            <a:pathLst>
              <a:path w="13004800" h="7810500">
                <a:moveTo>
                  <a:pt x="0" y="0"/>
                </a:moveTo>
                <a:lnTo>
                  <a:pt x="13004800" y="0"/>
                </a:lnTo>
                <a:lnTo>
                  <a:pt x="13004800" y="6261100"/>
                </a:lnTo>
                <a:lnTo>
                  <a:pt x="0" y="7810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4281" tIns="32140" rIns="64281" bIns="32140"/>
          <a:lstStyle/>
          <a:p>
            <a:endParaRPr lang="en-US" dirty="0"/>
          </a:p>
        </p:txBody>
      </p:sp>
      <p:sp>
        <p:nvSpPr>
          <p:cNvPr id="8" name="Title 1"/>
          <p:cNvSpPr>
            <a:spLocks noGrp="1"/>
          </p:cNvSpPr>
          <p:nvPr>
            <p:ph type="title" hasCustomPrompt="1"/>
          </p:nvPr>
        </p:nvSpPr>
        <p:spPr>
          <a:xfrm>
            <a:off x="536222" y="1731245"/>
            <a:ext cx="8102635" cy="1956280"/>
          </a:xfrm>
          <a:prstGeom prst="rect">
            <a:avLst/>
          </a:prstGeom>
        </p:spPr>
        <p:txBody>
          <a:bodyPr vert="horz" lIns="64291" tIns="32146" rIns="64291" bIns="32146"/>
          <a:lstStyle>
            <a:lvl1pPr algn="l">
              <a:defRPr sz="4000" baseline="0">
                <a:solidFill>
                  <a:srgbClr val="FFFFFF"/>
                </a:solidFill>
                <a:latin typeface="Arial"/>
                <a:cs typeface="Arial"/>
              </a:defRPr>
            </a:lvl1pPr>
          </a:lstStyle>
          <a:p>
            <a:r>
              <a:rPr lang="en-US" dirty="0" smtClean="0"/>
              <a:t>Click to add presentation title</a:t>
            </a:r>
            <a:endParaRPr lang="en-US" dirty="0"/>
          </a:p>
        </p:txBody>
      </p:sp>
      <p:sp>
        <p:nvSpPr>
          <p:cNvPr id="9" name="Text Placeholder 22"/>
          <p:cNvSpPr>
            <a:spLocks noGrp="1"/>
          </p:cNvSpPr>
          <p:nvPr>
            <p:ph type="body" sz="quarter" idx="13"/>
          </p:nvPr>
        </p:nvSpPr>
        <p:spPr>
          <a:xfrm>
            <a:off x="536222" y="3695002"/>
            <a:ext cx="3200449" cy="342554"/>
          </a:xfrm>
          <a:prstGeom prst="rect">
            <a:avLst/>
          </a:prstGeom>
        </p:spPr>
        <p:txBody>
          <a:bodyPr vert="horz"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rgbClr val="FFFFFF"/>
                </a:solidFill>
                <a:latin typeface="Georgia"/>
                <a:cs typeface="Georgia"/>
              </a:defRPr>
            </a:lvl1pPr>
          </a:lstStyle>
          <a:p>
            <a:pPr lvl="0"/>
            <a:endParaRPr lang="en-US" dirty="0"/>
          </a:p>
        </p:txBody>
      </p:sp>
      <p:sp>
        <p:nvSpPr>
          <p:cNvPr id="10" name="Subtitle 2"/>
          <p:cNvSpPr>
            <a:spLocks noGrp="1"/>
          </p:cNvSpPr>
          <p:nvPr>
            <p:ph type="subTitle" idx="1" hasCustomPrompt="1"/>
          </p:nvPr>
        </p:nvSpPr>
        <p:spPr>
          <a:xfrm>
            <a:off x="536494" y="428119"/>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rgbClr val="FFFFFF"/>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dirty="0" smtClean="0"/>
              <a:t>MONTH, DAY YEAR</a:t>
            </a:r>
          </a:p>
        </p:txBody>
      </p:sp>
      <p:sp>
        <p:nvSpPr>
          <p:cNvPr id="11" name="Footer Placeholder 4"/>
          <p:cNvSpPr>
            <a:spLocks noGrp="1"/>
          </p:cNvSpPr>
          <p:nvPr>
            <p:ph type="ftr" sz="quarter" idx="11"/>
          </p:nvPr>
        </p:nvSpPr>
        <p:spPr>
          <a:xfrm>
            <a:off x="5034536" y="6041569"/>
            <a:ext cx="3599877" cy="545508"/>
          </a:xfrm>
          <a:prstGeom prst="rect">
            <a:avLst/>
          </a:prstGeom>
        </p:spPr>
        <p:txBody>
          <a:bodyPr/>
          <a:lstStyle>
            <a:lvl1pPr algn="l">
              <a:defRPr sz="1200" b="1" i="0">
                <a:ln>
                  <a:noFill/>
                </a:ln>
                <a:solidFill>
                  <a:schemeClr val="accent3"/>
                </a:solidFill>
                <a:latin typeface="Arial"/>
                <a:cs typeface="Arial"/>
              </a:defRPr>
            </a:lvl1pPr>
          </a:lstStyle>
          <a:p>
            <a:r>
              <a:rPr lang="en-US" dirty="0" smtClean="0"/>
              <a:t>CONFIDENTIAL SUPERVISORY INFORMATION</a:t>
            </a:r>
          </a:p>
          <a:p>
            <a:r>
              <a:rPr lang="en-US" dirty="0" smtClean="0"/>
              <a:t>NOT FOR PUBLIC DISTRIBUTION</a:t>
            </a:r>
            <a:endParaRPr lang="en-US" dirty="0"/>
          </a:p>
        </p:txBody>
      </p:sp>
    </p:spTree>
    <p:extLst>
      <p:ext uri="{BB962C8B-B14F-4D97-AF65-F5344CB8AC3E}">
        <p14:creationId xmlns:p14="http://schemas.microsoft.com/office/powerpoint/2010/main" val="2850409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low ink)">
    <p:spTree>
      <p:nvGrpSpPr>
        <p:cNvPr id="1" name=""/>
        <p:cNvGrpSpPr/>
        <p:nvPr/>
      </p:nvGrpSpPr>
      <p:grpSpPr>
        <a:xfrm>
          <a:off x="0" y="0"/>
          <a:ext cx="0" cy="0"/>
          <a:chOff x="0" y="0"/>
          <a:chExt cx="0" cy="0"/>
        </a:xfrm>
      </p:grpSpPr>
      <p:pic>
        <p:nvPicPr>
          <p:cNvPr id="2" name="Picture 1"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sp>
        <p:nvSpPr>
          <p:cNvPr id="3" name="Title 2"/>
          <p:cNvSpPr>
            <a:spLocks noGrp="1"/>
          </p:cNvSpPr>
          <p:nvPr>
            <p:ph type="title"/>
          </p:nvPr>
        </p:nvSpPr>
        <p:spPr>
          <a:xfrm>
            <a:off x="553641" y="2164953"/>
            <a:ext cx="8036720" cy="743347"/>
          </a:xfrm>
        </p:spPr>
        <p:txBody>
          <a:bodyPr>
            <a:normAutofit/>
          </a:bodyPr>
          <a:lstStyle>
            <a:lvl1pPr>
              <a:defRPr sz="4000" b="0">
                <a:solidFill>
                  <a:schemeClr val="tx2"/>
                </a:solidFill>
                <a:latin typeface="Arial"/>
                <a:cs typeface="Aria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sz="1600">
                <a:solidFill>
                  <a:schemeClr val="accent3">
                    <a:lumMod val="75000"/>
                  </a:schemeClr>
                </a:solidFill>
                <a:latin typeface="+mj-lt"/>
                <a:cs typeface="Arial"/>
              </a:defRPr>
            </a:lvl1pPr>
          </a:lstStyle>
          <a:p>
            <a:pPr lvl="0"/>
            <a:r>
              <a:rPr lang="en-US" dirty="0" smtClean="0"/>
              <a:t>Click to edit Master text styles</a:t>
            </a:r>
          </a:p>
        </p:txBody>
      </p:sp>
      <p:pic>
        <p:nvPicPr>
          <p:cNvPr id="7" name="Picture 6"/>
          <p:cNvPicPr/>
          <p:nvPr userDrawn="1"/>
        </p:nvPicPr>
        <p:blipFill>
          <a:blip r:embed="rId3">
            <a:extLst>
              <a:ext uri="{28A0092B-C50C-407E-A947-70E740481C1C}">
                <a14:useLocalDpi xmlns:a14="http://schemas.microsoft.com/office/drawing/2010/main" val="0"/>
              </a:ext>
            </a:extLst>
          </a:blip>
          <a:stretch>
            <a:fillRect/>
          </a:stretch>
        </p:blipFill>
        <p:spPr>
          <a:xfrm>
            <a:off x="428307" y="4396423"/>
            <a:ext cx="2779395" cy="1087755"/>
          </a:xfrm>
          <a:prstGeom prst="rect">
            <a:avLst/>
          </a:prstGeom>
        </p:spPr>
      </p:pic>
    </p:spTree>
    <p:extLst>
      <p:ext uri="{BB962C8B-B14F-4D97-AF65-F5344CB8AC3E}">
        <p14:creationId xmlns:p14="http://schemas.microsoft.com/office/powerpoint/2010/main" val="277931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sp>
        <p:nvSpPr>
          <p:cNvPr id="4" name="Rectangle 3"/>
          <p:cNvSpPr/>
          <p:nvPr userDrawn="1"/>
        </p:nvSpPr>
        <p:spPr>
          <a:xfrm>
            <a:off x="10500" y="0"/>
            <a:ext cx="9143999"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Subtitle 2"/>
          <p:cNvSpPr>
            <a:spLocks noGrp="1"/>
          </p:cNvSpPr>
          <p:nvPr>
            <p:ph type="subTitle" idx="1" hasCustomPrompt="1"/>
          </p:nvPr>
        </p:nvSpPr>
        <p:spPr>
          <a:xfrm>
            <a:off x="536494" y="587544"/>
            <a:ext cx="6400354" cy="218800"/>
          </a:xfrm>
          <a:prstGeom prst="rect">
            <a:avLst/>
          </a:prstGeom>
        </p:spPr>
        <p:txBody>
          <a:bodyPr lIns="64284" tIns="32142" rIns="64284" bIns="32142">
            <a:spAutoFit/>
          </a:bodyPr>
          <a:lstStyle>
            <a:lvl1pPr marL="0" marR="0" indent="0" algn="l" defTabSz="642915" rtl="0" eaLnBrk="1" fontAlgn="base" latinLnBrk="0" hangingPunct="1">
              <a:lnSpc>
                <a:spcPct val="100000"/>
              </a:lnSpc>
              <a:spcBef>
                <a:spcPts val="2109"/>
              </a:spcBef>
              <a:spcAft>
                <a:spcPct val="0"/>
              </a:spcAft>
              <a:buClr>
                <a:schemeClr val="tx2"/>
              </a:buClr>
              <a:buSzPct val="100000"/>
              <a:buFont typeface="Wingdings" charset="2"/>
              <a:buNone/>
              <a:tabLst/>
              <a:defRPr sz="1000" b="1" cap="none" baseline="0">
                <a:solidFill>
                  <a:schemeClr val="tx2"/>
                </a:solidFill>
                <a:latin typeface="Arial"/>
                <a:cs typeface="Aria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r>
              <a:rPr lang="en-US" dirty="0" smtClean="0"/>
              <a:t>MONTH, DAY YEAR</a:t>
            </a:r>
          </a:p>
        </p:txBody>
      </p:sp>
      <p:sp>
        <p:nvSpPr>
          <p:cNvPr id="12" name="Title 1"/>
          <p:cNvSpPr>
            <a:spLocks noGrp="1"/>
          </p:cNvSpPr>
          <p:nvPr>
            <p:ph type="title" hasCustomPrompt="1"/>
          </p:nvPr>
        </p:nvSpPr>
        <p:spPr>
          <a:xfrm>
            <a:off x="536222" y="2081276"/>
            <a:ext cx="8102635" cy="1956280"/>
          </a:xfrm>
          <a:prstGeom prst="rect">
            <a:avLst/>
          </a:prstGeom>
        </p:spPr>
        <p:txBody>
          <a:bodyPr vert="horz" lIns="64291" tIns="32146" rIns="64291" bIns="32146"/>
          <a:lstStyle>
            <a:lvl1pPr algn="l">
              <a:defRPr sz="4000" baseline="0">
                <a:solidFill>
                  <a:schemeClr val="tx2"/>
                </a:solidFill>
                <a:latin typeface="Arial"/>
                <a:cs typeface="Arial"/>
              </a:defRPr>
            </a:lvl1pPr>
          </a:lstStyle>
          <a:p>
            <a:r>
              <a:rPr lang="en-US" dirty="0" smtClean="0"/>
              <a:t>Click to add presentation title</a:t>
            </a:r>
            <a:endParaRPr lang="en-US" dirty="0"/>
          </a:p>
        </p:txBody>
      </p:sp>
      <p:sp>
        <p:nvSpPr>
          <p:cNvPr id="13" name="Text Placeholder 22"/>
          <p:cNvSpPr>
            <a:spLocks noGrp="1"/>
          </p:cNvSpPr>
          <p:nvPr>
            <p:ph type="body" sz="quarter" idx="13"/>
          </p:nvPr>
        </p:nvSpPr>
        <p:spPr>
          <a:xfrm>
            <a:off x="536222" y="4045033"/>
            <a:ext cx="3200449" cy="342554"/>
          </a:xfrm>
          <a:prstGeom prst="rect">
            <a:avLst/>
          </a:prstGeom>
        </p:spPr>
        <p:txBody>
          <a:bodyPr vert="horz" lIns="64291" tIns="32146" rIns="64291" bIns="32146"/>
          <a:lstStyle>
            <a:lvl1pPr marL="0" marR="0" indent="0" algn="l" defTabSz="642915" rtl="0" eaLnBrk="1" fontAlgn="base" latinLnBrk="0" hangingPunct="1">
              <a:lnSpc>
                <a:spcPts val="1406"/>
              </a:lnSpc>
              <a:spcBef>
                <a:spcPts val="703"/>
              </a:spcBef>
              <a:spcAft>
                <a:spcPct val="0"/>
              </a:spcAft>
              <a:buClrTx/>
              <a:buSzPct val="171000"/>
              <a:buFont typeface="Gill Sans" charset="0"/>
              <a:buNone/>
              <a:tabLst/>
              <a:defRPr sz="1200" baseline="0">
                <a:solidFill>
                  <a:schemeClr val="tx1"/>
                </a:solidFill>
                <a:latin typeface="Georgia"/>
                <a:cs typeface="Georgia"/>
              </a:defRPr>
            </a:lvl1pPr>
          </a:lstStyle>
          <a:p>
            <a:pPr lvl="0"/>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53934" y="6173787"/>
            <a:ext cx="1608989" cy="3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94944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smtClean="0"/>
              <a:t>Click to add title </a:t>
            </a:r>
            <a:endParaRPr lang="en-US" dirty="0"/>
          </a:p>
        </p:txBody>
      </p:sp>
      <p:sp>
        <p:nvSpPr>
          <p:cNvPr id="24" name="Content Placeholder 2"/>
          <p:cNvSpPr>
            <a:spLocks noGrp="1"/>
          </p:cNvSpPr>
          <p:nvPr>
            <p:ph sz="half" idx="1" hasCustomPrompt="1"/>
          </p:nvPr>
        </p:nvSpPr>
        <p:spPr>
          <a:xfrm>
            <a:off x="457200" y="1350183"/>
            <a:ext cx="813316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3113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Rectangle 16"/>
          <p:cNvSpPr/>
          <p:nvPr userDrawn="1"/>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53934" y="6173787"/>
            <a:ext cx="1608989" cy="3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hasCustomPrompt="1"/>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2"/>
                </a:solidFill>
              </a:defRPr>
            </a:lvl1pPr>
          </a:lstStyle>
          <a:p>
            <a:r>
              <a:rPr lang="en-US" dirty="0" smtClean="0"/>
              <a:t>Click to add text</a:t>
            </a:r>
            <a:endParaRPr lang="en-US" dirty="0"/>
          </a:p>
        </p:txBody>
      </p:sp>
      <p:sp>
        <p:nvSpPr>
          <p:cNvPr id="22" name="Subtitle 2"/>
          <p:cNvSpPr>
            <a:spLocks noGrp="1"/>
          </p:cNvSpPr>
          <p:nvPr>
            <p:ph type="subTitle" idx="1" hasCustomPrompt="1"/>
          </p:nvPr>
        </p:nvSpPr>
        <p:spPr>
          <a:xfrm>
            <a:off x="903112" y="3202725"/>
            <a:ext cx="7309555"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smtClean="0"/>
              <a:t>Click to add text</a:t>
            </a:r>
            <a:endParaRPr lang="en-US" dirty="0"/>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15188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4" name="Content Placeholder 3"/>
          <p:cNvSpPr>
            <a:spLocks noGrp="1"/>
          </p:cNvSpPr>
          <p:nvPr>
            <p:ph sz="half" idx="2" hasCustomPrompt="1"/>
          </p:nvPr>
        </p:nvSpPr>
        <p:spPr>
          <a:xfrm>
            <a:off x="4648200" y="1350183"/>
            <a:ext cx="4038600" cy="4525963"/>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13"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smtClean="0"/>
              <a:t>Click to add title </a:t>
            </a:r>
            <a:endParaRPr lang="en-US" dirty="0"/>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189194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53644" y="1844849"/>
            <a:ext cx="3847345" cy="3951288"/>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4741504"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4741504" y="1844849"/>
            <a:ext cx="3848856" cy="3951288"/>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15"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smtClean="0"/>
              <a:t>Click to add title </a:t>
            </a:r>
            <a:endParaRPr lang="en-US" dirty="0"/>
          </a:p>
        </p:txBody>
      </p:sp>
      <p:sp>
        <p:nvSpPr>
          <p:cNvPr id="16"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9" name="Text Placeholder 4"/>
          <p:cNvSpPr>
            <a:spLocks noGrp="1"/>
          </p:cNvSpPr>
          <p:nvPr>
            <p:ph type="body" sz="quarter" idx="12" hasCustomPrompt="1"/>
          </p:nvPr>
        </p:nvSpPr>
        <p:spPr>
          <a:xfrm>
            <a:off x="533400" y="1325098"/>
            <a:ext cx="3848856" cy="395027"/>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9" name="Footer Placeholder 4"/>
          <p:cNvSpPr>
            <a:spLocks noGrp="1"/>
          </p:cNvSpPr>
          <p:nvPr>
            <p:ph type="ftr" sz="quarter" idx="1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146061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11"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319942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This is the footer</a:t>
            </a:r>
            <a:endParaRPr lang="en-US" dirty="0"/>
          </a:p>
        </p:txBody>
      </p:sp>
      <p:sp>
        <p:nvSpPr>
          <p:cNvPr id="6" name="Rectangle 5"/>
          <p:cNvSpPr/>
          <p:nvPr userDrawn="1"/>
        </p:nvSpPr>
        <p:spPr bwMode="auto">
          <a:xfrm>
            <a:off x="1"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233005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smtClean="0"/>
              <a:t>Click to add title </a:t>
            </a:r>
            <a:endParaRPr lang="en-US" dirty="0"/>
          </a:p>
        </p:txBody>
      </p:sp>
      <p:sp>
        <p:nvSpPr>
          <p:cNvPr id="24" name="Content Placeholder 2"/>
          <p:cNvSpPr>
            <a:spLocks noGrp="1"/>
          </p:cNvSpPr>
          <p:nvPr>
            <p:ph sz="half" idx="1" hasCustomPrompt="1"/>
          </p:nvPr>
        </p:nvSpPr>
        <p:spPr>
          <a:xfrm>
            <a:off x="553643" y="1350183"/>
            <a:ext cx="8036719" cy="4525963"/>
          </a:xfrm>
          <a:prstGeom prst="rect">
            <a:avLst/>
          </a:prstGeom>
        </p:spPr>
        <p:txBody>
          <a:bodyPr/>
          <a:lstStyle>
            <a:lvl1pPr marL="452628" indent="-457200">
              <a:buFont typeface="+mj-lt"/>
              <a:buAutoNum type="arabicPeriod"/>
              <a:defRPr sz="2000"/>
            </a:lvl1pPr>
            <a:lvl2pPr marL="800100" indent="-342900">
              <a:spcBef>
                <a:spcPts val="1000"/>
              </a:spcBef>
              <a:buSzPct val="100000"/>
              <a:buFont typeface="+mj-lt"/>
              <a:buAutoNum type="alphaLcPeriod"/>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317789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7" name="Title Placeholder 1"/>
          <p:cNvSpPr>
            <a:spLocks noGrp="1"/>
          </p:cNvSpPr>
          <p:nvPr>
            <p:ph type="title"/>
          </p:nvPr>
        </p:nvSpPr>
        <p:spPr>
          <a:xfrm>
            <a:off x="553641" y="2746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cxnSp>
        <p:nvCxnSpPr>
          <p:cNvPr id="8" name="Straight Connector 13"/>
          <p:cNvCxnSpPr>
            <a:cxnSpLocks noChangeShapeType="1"/>
          </p:cNvCxnSpPr>
          <p:nvPr/>
        </p:nvCxnSpPr>
        <p:spPr bwMode="auto">
          <a:xfrm>
            <a:off x="553644" y="1017984"/>
            <a:ext cx="8036719"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sp>
        <p:nvSpPr>
          <p:cNvPr id="9" name="Text Placeholder 2"/>
          <p:cNvSpPr>
            <a:spLocks noGrp="1"/>
          </p:cNvSpPr>
          <p:nvPr>
            <p:ph type="body" idx="1"/>
          </p:nvPr>
        </p:nvSpPr>
        <p:spPr>
          <a:xfrm>
            <a:off x="553641" y="1340182"/>
            <a:ext cx="8036720" cy="42902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1" name="Picture 10" descr="CFPB_Horizontal_RGB_CG9.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53934" y="6173788"/>
            <a:ext cx="1629951" cy="402336"/>
          </a:xfrm>
          <a:prstGeom prst="rect">
            <a:avLst/>
          </a:prstGeom>
        </p:spPr>
      </p:pic>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1" r:id="rId4"/>
    <p:sldLayoutId id="2147483652" r:id="rId5"/>
    <p:sldLayoutId id="2147483653" r:id="rId6"/>
    <p:sldLayoutId id="2147483654" r:id="rId7"/>
    <p:sldLayoutId id="2147483655" r:id="rId8"/>
    <p:sldLayoutId id="2147483659" r:id="rId9"/>
    <p:sldLayoutId id="2147483658" r:id="rId10"/>
    <p:sldLayoutId id="2147483657" r:id="rId11"/>
    <p:sldLayoutId id="2147483661" r:id="rId12"/>
    <p:sldLayoutId id="2147483662" r:id="rId13"/>
    <p:sldLayoutId id="2147483660" r:id="rId14"/>
    <p:sldLayoutId id="2147483666" r:id="rId15"/>
    <p:sldLayoutId id="2147483667" r:id="rId16"/>
    <p:sldLayoutId id="2147483669" r:id="rId17"/>
    <p:sldLayoutId id="2147483670" r:id="rId18"/>
    <p:sldLayoutId id="2147483671" r:id="rId19"/>
  </p:sldLayoutIdLst>
  <p:hf sldNum="0"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tx2"/>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tx2"/>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hyperlink" Target="http://www.consumerfinance.gov/askcfpb/"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fdic.gov/moneysmart"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www.mymoney.go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Olderamericans@cfpb.gov"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consumerfinance.gov/practitioner-resources/resources-for-older-adul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221978"/>
            <a:ext cx="8036720" cy="1519861"/>
          </a:xfrm>
        </p:spPr>
        <p:txBody>
          <a:bodyPr>
            <a:normAutofit/>
          </a:bodyPr>
          <a:lstStyle/>
          <a:p>
            <a:r>
              <a:rPr lang="en-US" sz="3200" b="0" dirty="0" smtClean="0"/>
              <a:t>Elder Financial Exploitation Prevention and Response Networks</a:t>
            </a:r>
            <a:endParaRPr lang="en-US" sz="3200" b="0" dirty="0"/>
          </a:p>
        </p:txBody>
      </p:sp>
      <p:sp>
        <p:nvSpPr>
          <p:cNvPr id="3" name="Text Placeholder 2"/>
          <p:cNvSpPr>
            <a:spLocks noGrp="1"/>
          </p:cNvSpPr>
          <p:nvPr>
            <p:ph type="body" sz="quarter" idx="10"/>
          </p:nvPr>
        </p:nvSpPr>
        <p:spPr>
          <a:xfrm>
            <a:off x="5438775" y="4270129"/>
            <a:ext cx="2654171" cy="561975"/>
          </a:xfrm>
        </p:spPr>
        <p:txBody>
          <a:bodyPr>
            <a:normAutofit fontScale="92500"/>
          </a:bodyPr>
          <a:lstStyle/>
          <a:p>
            <a:r>
              <a:rPr lang="en-US" sz="1400" dirty="0" smtClean="0">
                <a:solidFill>
                  <a:schemeClr val="accent2"/>
                </a:solidFill>
              </a:rPr>
              <a:t>              </a:t>
            </a:r>
            <a:r>
              <a:rPr lang="en-US" sz="2300" b="1" dirty="0" smtClean="0">
                <a:solidFill>
                  <a:schemeClr val="accent2"/>
                </a:solidFill>
              </a:rPr>
              <a:t>April 2, 2018</a:t>
            </a:r>
          </a:p>
        </p:txBody>
      </p:sp>
      <p:sp>
        <p:nvSpPr>
          <p:cNvPr id="4" name="TextBox 3"/>
          <p:cNvSpPr txBox="1"/>
          <p:nvPr/>
        </p:nvSpPr>
        <p:spPr>
          <a:xfrm>
            <a:off x="548640" y="2741839"/>
            <a:ext cx="5369548" cy="1231106"/>
          </a:xfrm>
          <a:prstGeom prst="rect">
            <a:avLst/>
          </a:prstGeom>
          <a:noFill/>
        </p:spPr>
        <p:txBody>
          <a:bodyPr wrap="square" rtlCol="0">
            <a:spAutoFit/>
          </a:bodyPr>
          <a:lstStyle/>
          <a:p>
            <a:r>
              <a:rPr lang="en-US" b="1" dirty="0" smtClean="0">
                <a:solidFill>
                  <a:schemeClr val="accent3">
                    <a:lumMod val="50000"/>
                  </a:schemeClr>
                </a:solidFill>
              </a:rPr>
              <a:t>Jenefer Duane, Sr. Program Analyst</a:t>
            </a:r>
          </a:p>
          <a:p>
            <a:r>
              <a:rPr lang="en-US" b="1" dirty="0" smtClean="0">
                <a:solidFill>
                  <a:schemeClr val="accent3">
                    <a:lumMod val="50000"/>
                  </a:schemeClr>
                </a:solidFill>
              </a:rPr>
              <a:t>Tami Sieckman, Outreach Coordinator</a:t>
            </a:r>
          </a:p>
          <a:p>
            <a:endParaRPr lang="en-US" b="1" dirty="0" smtClean="0">
              <a:solidFill>
                <a:schemeClr val="accent3">
                  <a:lumMod val="50000"/>
                </a:schemeClr>
              </a:solidFill>
            </a:endParaRPr>
          </a:p>
          <a:p>
            <a:r>
              <a:rPr lang="en-US" sz="2000" b="1" dirty="0" smtClean="0">
                <a:solidFill>
                  <a:schemeClr val="accent3">
                    <a:lumMod val="50000"/>
                  </a:schemeClr>
                </a:solidFill>
              </a:rPr>
              <a:t>Office for Older Americans</a:t>
            </a:r>
            <a:endParaRPr lang="en-US" sz="2000" b="1" dirty="0">
              <a:solidFill>
                <a:schemeClr val="accent3">
                  <a:lumMod val="50000"/>
                </a:schemeClr>
              </a:solidFill>
            </a:endParaRPr>
          </a:p>
        </p:txBody>
      </p:sp>
    </p:spTree>
    <p:extLst>
      <p:ext uri="{BB962C8B-B14F-4D97-AF65-F5344CB8AC3E}">
        <p14:creationId xmlns:p14="http://schemas.microsoft.com/office/powerpoint/2010/main" val="52065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a network?</a:t>
            </a:r>
            <a:endParaRPr lang="en-US" sz="4000" dirty="0"/>
          </a:p>
        </p:txBody>
      </p:sp>
      <p:sp>
        <p:nvSpPr>
          <p:cNvPr id="4" name="Footer Placeholder 3"/>
          <p:cNvSpPr>
            <a:spLocks noGrp="1"/>
          </p:cNvSpPr>
          <p:nvPr>
            <p:ph type="ftr" sz="quarter" idx="3"/>
          </p:nvPr>
        </p:nvSpPr>
        <p:spPr/>
        <p:txBody>
          <a:bodyPr/>
          <a:lstStyle/>
          <a:p>
            <a:fld id="{022636EB-ADE8-A646-A11D-FED0A955D1AA}" type="slidenum">
              <a:rPr lang="en-US" smtClean="0"/>
              <a:pPr/>
              <a:t>10</a:t>
            </a:fld>
            <a:endParaRPr lang="en-US" dirty="0"/>
          </a:p>
        </p:txBody>
      </p:sp>
      <p:sp>
        <p:nvSpPr>
          <p:cNvPr id="3" name="Rectangle 2"/>
          <p:cNvSpPr/>
          <p:nvPr/>
        </p:nvSpPr>
        <p:spPr>
          <a:xfrm>
            <a:off x="665560" y="1488702"/>
            <a:ext cx="7924800" cy="4146520"/>
          </a:xfrm>
          <a:prstGeom prst="rect">
            <a:avLst/>
          </a:prstGeom>
        </p:spPr>
        <p:txBody>
          <a:bodyPr wrap="square">
            <a:spAutoFit/>
          </a:bodyPr>
          <a:lstStyle/>
          <a:p>
            <a:pPr>
              <a:lnSpc>
                <a:spcPct val="150000"/>
              </a:lnSpc>
            </a:pPr>
            <a:r>
              <a:rPr lang="en-US" sz="3600" i="1" dirty="0"/>
              <a:t>A sustained, and largely voluntary, </a:t>
            </a:r>
            <a:r>
              <a:rPr lang="en-US" sz="3600" i="1" dirty="0" smtClean="0"/>
              <a:t>collaborative effort or partnership </a:t>
            </a:r>
            <a:r>
              <a:rPr lang="en-US" sz="3600" i="1" dirty="0"/>
              <a:t>that </a:t>
            </a:r>
            <a:r>
              <a:rPr lang="en-US" sz="3600" i="1" dirty="0" smtClean="0"/>
              <a:t>works </a:t>
            </a:r>
            <a:r>
              <a:rPr lang="en-US" sz="3600" i="1" dirty="0"/>
              <a:t>to prevent</a:t>
            </a:r>
            <a:r>
              <a:rPr lang="en-US" sz="3600" i="1" dirty="0" smtClean="0"/>
              <a:t>, detect</a:t>
            </a:r>
            <a:r>
              <a:rPr lang="en-US" sz="3600" i="1" dirty="0"/>
              <a:t>, </a:t>
            </a:r>
            <a:r>
              <a:rPr lang="en-US" sz="3600" i="1" dirty="0" smtClean="0"/>
              <a:t>and/or </a:t>
            </a:r>
            <a:r>
              <a:rPr lang="en-US" sz="3600" i="1" dirty="0"/>
              <a:t>respond to elder financial exploitation.</a:t>
            </a:r>
          </a:p>
        </p:txBody>
      </p:sp>
    </p:spTree>
    <p:extLst>
      <p:ext uri="{BB962C8B-B14F-4D97-AF65-F5344CB8AC3E}">
        <p14:creationId xmlns:p14="http://schemas.microsoft.com/office/powerpoint/2010/main" val="84244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networks?</a:t>
            </a:r>
            <a:endParaRPr lang="en-US" dirty="0"/>
          </a:p>
        </p:txBody>
      </p:sp>
      <p:sp>
        <p:nvSpPr>
          <p:cNvPr id="3" name="Content Placeholder 2"/>
          <p:cNvSpPr>
            <a:spLocks noGrp="1"/>
          </p:cNvSpPr>
          <p:nvPr>
            <p:ph sz="half" idx="1"/>
          </p:nvPr>
        </p:nvSpPr>
        <p:spPr/>
        <p:txBody>
          <a:bodyPr/>
          <a:lstStyle/>
          <a:p>
            <a:pPr marL="0" indent="0">
              <a:buNone/>
            </a:pPr>
            <a:r>
              <a:rPr lang="en-US" sz="2400" dirty="0" smtClean="0"/>
              <a:t>We had a limited understanding of:</a:t>
            </a:r>
          </a:p>
          <a:p>
            <a:pPr indent="-342900"/>
            <a:r>
              <a:rPr lang="en-US" dirty="0" smtClean="0"/>
              <a:t>How networks fight elder financial exploitation</a:t>
            </a:r>
          </a:p>
          <a:p>
            <a:pPr indent="-342900"/>
            <a:r>
              <a:rPr lang="en-US" dirty="0" smtClean="0"/>
              <a:t>Kinds of activities they conduct</a:t>
            </a:r>
          </a:p>
          <a:p>
            <a:pPr indent="-342900"/>
            <a:r>
              <a:rPr lang="en-US" dirty="0" smtClean="0"/>
              <a:t>Benefits to individuals, professionals and communities</a:t>
            </a:r>
          </a:p>
          <a:p>
            <a:pPr indent="-342900"/>
            <a:r>
              <a:rPr lang="en-US" dirty="0"/>
              <a:t>C</a:t>
            </a:r>
            <a:r>
              <a:rPr lang="en-US" dirty="0" smtClean="0"/>
              <a:t>overage across the Unites States</a:t>
            </a:r>
          </a:p>
          <a:p>
            <a:pPr indent="-342900"/>
            <a:r>
              <a:rPr lang="en-US" dirty="0" smtClean="0"/>
              <a:t>Their capacity</a:t>
            </a:r>
          </a:p>
          <a:p>
            <a:r>
              <a:rPr lang="en-US" dirty="0"/>
              <a:t>S</a:t>
            </a:r>
            <a:r>
              <a:rPr lang="en-US" dirty="0" smtClean="0"/>
              <a:t>tructures they follow</a:t>
            </a:r>
          </a:p>
          <a:p>
            <a:r>
              <a:rPr lang="en-US" dirty="0"/>
              <a:t>T</a:t>
            </a:r>
            <a:r>
              <a:rPr lang="en-US" dirty="0" smtClean="0"/>
              <a:t>heir membership</a:t>
            </a:r>
          </a:p>
          <a:p>
            <a:r>
              <a:rPr lang="en-US" dirty="0" smtClean="0"/>
              <a:t>The challenges and opportunities for sustainability and replication</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11</a:t>
            </a:fld>
            <a:endParaRPr lang="en-US" dirty="0"/>
          </a:p>
        </p:txBody>
      </p:sp>
    </p:spTree>
    <p:extLst>
      <p:ext uri="{BB962C8B-B14F-4D97-AF65-F5344CB8AC3E}">
        <p14:creationId xmlns:p14="http://schemas.microsoft.com/office/powerpoint/2010/main" val="2777138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study methodology</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12</a:t>
            </a:fld>
            <a:endParaRPr lang="en-US" dirty="0"/>
          </a:p>
        </p:txBody>
      </p:sp>
      <p:sp>
        <p:nvSpPr>
          <p:cNvPr id="1024" name="Content Placeholder 1023"/>
          <p:cNvSpPr>
            <a:spLocks noGrp="1"/>
          </p:cNvSpPr>
          <p:nvPr>
            <p:ph sz="half" idx="1"/>
          </p:nvPr>
        </p:nvSpPr>
        <p:spPr>
          <a:xfrm>
            <a:off x="4124967" y="1235241"/>
            <a:ext cx="4825882" cy="4938547"/>
          </a:xfrm>
        </p:spPr>
        <p:txBody>
          <a:bodyPr>
            <a:normAutofit/>
          </a:bodyPr>
          <a:lstStyle/>
          <a:p>
            <a:pPr indent="-342900"/>
            <a:r>
              <a:rPr lang="en-US" sz="2400" dirty="0" smtClean="0"/>
              <a:t>Literature review</a:t>
            </a:r>
          </a:p>
          <a:p>
            <a:pPr indent="-342900"/>
            <a:r>
              <a:rPr lang="en-US" sz="2400" dirty="0" smtClean="0"/>
              <a:t>Interviews </a:t>
            </a:r>
            <a:r>
              <a:rPr lang="en-US" sz="2400" dirty="0"/>
              <a:t>with </a:t>
            </a:r>
            <a:r>
              <a:rPr lang="en-US" sz="2400" dirty="0" smtClean="0"/>
              <a:t>experts</a:t>
            </a:r>
          </a:p>
          <a:p>
            <a:r>
              <a:rPr lang="en-US" sz="2400" dirty="0" smtClean="0"/>
              <a:t>In-depth qualitative study of 23 networks</a:t>
            </a:r>
          </a:p>
          <a:p>
            <a:pPr lvl="1"/>
            <a:r>
              <a:rPr lang="en-US" sz="2000" dirty="0" smtClean="0"/>
              <a:t>One-on-one interviews &amp; group discussions</a:t>
            </a:r>
          </a:p>
          <a:p>
            <a:pPr lvl="1"/>
            <a:r>
              <a:rPr lang="en-US" sz="2000" dirty="0" smtClean="0"/>
              <a:t>Site visits</a:t>
            </a:r>
          </a:p>
          <a:p>
            <a:r>
              <a:rPr lang="en-US" sz="2400" dirty="0" smtClean="0"/>
              <a:t>Analysis of existing lists of networks</a:t>
            </a:r>
          </a:p>
          <a:p>
            <a:pPr lvl="1"/>
            <a:r>
              <a:rPr lang="en-US" sz="2000" dirty="0" smtClean="0"/>
              <a:t>County-level analysis</a:t>
            </a:r>
          </a:p>
          <a:p>
            <a:pPr lvl="1"/>
            <a:endParaRPr lang="en-US" dirty="0" smtClean="0"/>
          </a:p>
        </p:txBody>
      </p:sp>
      <p:grpSp>
        <p:nvGrpSpPr>
          <p:cNvPr id="30" name="Group 29"/>
          <p:cNvGrpSpPr/>
          <p:nvPr/>
        </p:nvGrpSpPr>
        <p:grpSpPr>
          <a:xfrm>
            <a:off x="457394" y="2202015"/>
            <a:ext cx="3667573" cy="2196139"/>
            <a:chOff x="860611" y="1838184"/>
            <a:chExt cx="7112374" cy="4199327"/>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11" y="1838184"/>
              <a:ext cx="7112374" cy="4199327"/>
            </a:xfrm>
            <a:prstGeom prst="rect">
              <a:avLst/>
            </a:prstGeom>
          </p:spPr>
        </p:pic>
        <p:sp>
          <p:nvSpPr>
            <p:cNvPr id="32" name="Flowchart: Connector 31"/>
            <p:cNvSpPr/>
            <p:nvPr/>
          </p:nvSpPr>
          <p:spPr>
            <a:xfrm>
              <a:off x="6262831" y="5462868"/>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3" name="Flowchart: Connector 32"/>
            <p:cNvSpPr/>
            <p:nvPr/>
          </p:nvSpPr>
          <p:spPr>
            <a:xfrm>
              <a:off x="3077135" y="3400986"/>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4" name="Flowchart: Connector 33"/>
            <p:cNvSpPr/>
            <p:nvPr/>
          </p:nvSpPr>
          <p:spPr>
            <a:xfrm>
              <a:off x="1508312" y="4179795"/>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5" name="Flowchart: Connector 34"/>
            <p:cNvSpPr/>
            <p:nvPr/>
          </p:nvSpPr>
          <p:spPr>
            <a:xfrm>
              <a:off x="4063254" y="3603813"/>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6" name="Flowchart: Connector 35"/>
            <p:cNvSpPr/>
            <p:nvPr/>
          </p:nvSpPr>
          <p:spPr>
            <a:xfrm>
              <a:off x="4416798" y="4961965"/>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7" name="Flowchart: Connector 36"/>
            <p:cNvSpPr/>
            <p:nvPr/>
          </p:nvSpPr>
          <p:spPr>
            <a:xfrm>
              <a:off x="1622612" y="4137213"/>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8" name="Flowchart: Connector 37"/>
            <p:cNvSpPr/>
            <p:nvPr/>
          </p:nvSpPr>
          <p:spPr>
            <a:xfrm>
              <a:off x="7066430" y="3139889"/>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9" name="Flowchart: Connector 38"/>
            <p:cNvSpPr/>
            <p:nvPr/>
          </p:nvSpPr>
          <p:spPr>
            <a:xfrm>
              <a:off x="5318312" y="3004298"/>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0" name="Flowchart: Connector 39"/>
            <p:cNvSpPr/>
            <p:nvPr/>
          </p:nvSpPr>
          <p:spPr>
            <a:xfrm>
              <a:off x="5960341" y="3263154"/>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1" name="Flowchart: Connector 40"/>
            <p:cNvSpPr/>
            <p:nvPr/>
          </p:nvSpPr>
          <p:spPr>
            <a:xfrm>
              <a:off x="4953000" y="4842063"/>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2" name="Flowchart: Connector 41"/>
            <p:cNvSpPr/>
            <p:nvPr/>
          </p:nvSpPr>
          <p:spPr>
            <a:xfrm>
              <a:off x="5828043" y="3286686"/>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3" name="Flowchart: Connector 42"/>
            <p:cNvSpPr/>
            <p:nvPr/>
          </p:nvSpPr>
          <p:spPr>
            <a:xfrm>
              <a:off x="6625970" y="3618381"/>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4" name="Flowchart: Connector 43"/>
            <p:cNvSpPr/>
            <p:nvPr/>
          </p:nvSpPr>
          <p:spPr>
            <a:xfrm>
              <a:off x="6503757" y="4022913"/>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5" name="Flowchart: Connector 44"/>
            <p:cNvSpPr/>
            <p:nvPr/>
          </p:nvSpPr>
          <p:spPr>
            <a:xfrm>
              <a:off x="7242294" y="2580715"/>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6" name="Flowchart: Connector 45"/>
            <p:cNvSpPr/>
            <p:nvPr/>
          </p:nvSpPr>
          <p:spPr>
            <a:xfrm>
              <a:off x="3236121" y="3388661"/>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 </a:t>
              </a:r>
              <a:endParaRPr lang="en-US" dirty="0"/>
            </a:p>
          </p:txBody>
        </p:sp>
        <p:sp>
          <p:nvSpPr>
            <p:cNvPr id="47" name="Flowchart: Connector 46"/>
            <p:cNvSpPr/>
            <p:nvPr/>
          </p:nvSpPr>
          <p:spPr>
            <a:xfrm>
              <a:off x="3121821" y="3515288"/>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8" name="Flowchart: Connector 47"/>
            <p:cNvSpPr/>
            <p:nvPr/>
          </p:nvSpPr>
          <p:spPr>
            <a:xfrm>
              <a:off x="6609093" y="3489513"/>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 </a:t>
              </a:r>
              <a:endParaRPr lang="en-US" dirty="0"/>
            </a:p>
          </p:txBody>
        </p:sp>
        <p:sp>
          <p:nvSpPr>
            <p:cNvPr id="49" name="Flowchart: Connector 48"/>
            <p:cNvSpPr/>
            <p:nvPr/>
          </p:nvSpPr>
          <p:spPr>
            <a:xfrm>
              <a:off x="1148534" y="3618381"/>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 </a:t>
              </a:r>
              <a:endParaRPr lang="en-US" dirty="0"/>
            </a:p>
          </p:txBody>
        </p:sp>
        <p:sp>
          <p:nvSpPr>
            <p:cNvPr id="50" name="Flowchart: Connector 49"/>
            <p:cNvSpPr/>
            <p:nvPr/>
          </p:nvSpPr>
          <p:spPr>
            <a:xfrm>
              <a:off x="3362817" y="5818996"/>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1" name="Flowchart: Connector 50"/>
            <p:cNvSpPr/>
            <p:nvPr/>
          </p:nvSpPr>
          <p:spPr>
            <a:xfrm>
              <a:off x="1013994" y="2405903"/>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2" name="Flowchart: Connector 51"/>
            <p:cNvSpPr/>
            <p:nvPr/>
          </p:nvSpPr>
          <p:spPr>
            <a:xfrm>
              <a:off x="7405694" y="2951071"/>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3" name="Flowchart: Connector 52"/>
            <p:cNvSpPr/>
            <p:nvPr/>
          </p:nvSpPr>
          <p:spPr>
            <a:xfrm>
              <a:off x="5960341" y="4573121"/>
              <a:ext cx="114300" cy="114300"/>
            </a:xfrm>
            <a:prstGeom prst="flowChartConnector">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925417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Selected findings</a:t>
            </a:r>
            <a:endParaRPr lang="en-US" dirty="0"/>
          </a:p>
        </p:txBody>
      </p:sp>
      <p:sp>
        <p:nvSpPr>
          <p:cNvPr id="6" name="Subtitle 5"/>
          <p:cNvSpPr>
            <a:spLocks noGrp="1"/>
          </p:cNvSpPr>
          <p:nvPr>
            <p:ph type="subTitle" idx="1"/>
          </p:nvPr>
        </p:nvSpPr>
        <p:spPr/>
        <p:txBody>
          <a:bodyPr/>
          <a:lstStyle/>
          <a:p>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13</a:t>
            </a:fld>
            <a:endParaRPr lang="en-US" dirty="0"/>
          </a:p>
        </p:txBody>
      </p:sp>
    </p:spTree>
    <p:extLst>
      <p:ext uri="{BB962C8B-B14F-4D97-AF65-F5344CB8AC3E}">
        <p14:creationId xmlns:p14="http://schemas.microsoft.com/office/powerpoint/2010/main" val="2384664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274637"/>
            <a:ext cx="8036720" cy="743347"/>
          </a:xfrm>
        </p:spPr>
        <p:txBody>
          <a:bodyPr>
            <a:noAutofit/>
          </a:bodyPr>
          <a:lstStyle/>
          <a:p>
            <a:r>
              <a:rPr lang="en-US" sz="3200" dirty="0" smtClean="0"/>
              <a:t>Networks benefits</a:t>
            </a:r>
            <a:endParaRPr lang="en-US" sz="3200" dirty="0"/>
          </a:p>
        </p:txBody>
      </p:sp>
      <p:sp>
        <p:nvSpPr>
          <p:cNvPr id="3" name="Content Placeholder 2"/>
          <p:cNvSpPr>
            <a:spLocks noGrp="1"/>
          </p:cNvSpPr>
          <p:nvPr>
            <p:ph sz="half" idx="1"/>
          </p:nvPr>
        </p:nvSpPr>
        <p:spPr/>
        <p:txBody>
          <a:bodyPr>
            <a:normAutofit/>
          </a:bodyPr>
          <a:lstStyle/>
          <a:p>
            <a:pPr>
              <a:lnSpc>
                <a:spcPct val="100000"/>
              </a:lnSpc>
              <a:spcBef>
                <a:spcPts val="0"/>
              </a:spcBef>
              <a:spcAft>
                <a:spcPts val="600"/>
              </a:spcAft>
            </a:pPr>
            <a:r>
              <a:rPr lang="en-US" sz="2800" dirty="0"/>
              <a:t>F</a:t>
            </a:r>
            <a:r>
              <a:rPr lang="en-US" sz="2800" dirty="0" smtClean="0"/>
              <a:t>or </a:t>
            </a:r>
            <a:r>
              <a:rPr lang="en-US" sz="2800" dirty="0"/>
              <a:t>seniors, professionals and </a:t>
            </a:r>
            <a:r>
              <a:rPr lang="en-US" sz="2800" dirty="0" smtClean="0"/>
              <a:t>communities</a:t>
            </a:r>
          </a:p>
          <a:p>
            <a:pPr>
              <a:lnSpc>
                <a:spcPct val="100000"/>
              </a:lnSpc>
              <a:spcBef>
                <a:spcPts val="0"/>
              </a:spcBef>
              <a:spcAft>
                <a:spcPts val="600"/>
              </a:spcAft>
            </a:pPr>
            <a:r>
              <a:rPr lang="en-US" sz="2800" dirty="0" smtClean="0"/>
              <a:t>Improve </a:t>
            </a:r>
            <a:r>
              <a:rPr lang="en-US" sz="2800" dirty="0"/>
              <a:t>response to cases of financial </a:t>
            </a:r>
            <a:r>
              <a:rPr lang="en-US" sz="2800" dirty="0" smtClean="0"/>
              <a:t>exploitation</a:t>
            </a:r>
          </a:p>
          <a:p>
            <a:pPr>
              <a:lnSpc>
                <a:spcPct val="100000"/>
              </a:lnSpc>
              <a:spcBef>
                <a:spcPts val="0"/>
              </a:spcBef>
              <a:spcAft>
                <a:spcPts val="600"/>
              </a:spcAft>
            </a:pPr>
            <a:r>
              <a:rPr lang="en-US" sz="2800" dirty="0" smtClean="0"/>
              <a:t> </a:t>
            </a:r>
            <a:r>
              <a:rPr lang="en-US" sz="2800" dirty="0"/>
              <a:t>I</a:t>
            </a:r>
            <a:r>
              <a:rPr lang="en-US" sz="2800" dirty="0" smtClean="0"/>
              <a:t>ncrease </a:t>
            </a:r>
            <a:r>
              <a:rPr lang="en-US" sz="2800" dirty="0"/>
              <a:t>reporting of </a:t>
            </a:r>
            <a:r>
              <a:rPr lang="en-US" sz="2800" dirty="0" smtClean="0"/>
              <a:t>cases</a:t>
            </a:r>
          </a:p>
          <a:p>
            <a:pPr>
              <a:lnSpc>
                <a:spcPct val="100000"/>
              </a:lnSpc>
              <a:spcBef>
                <a:spcPts val="0"/>
              </a:spcBef>
              <a:spcAft>
                <a:spcPts val="600"/>
              </a:spcAft>
            </a:pPr>
            <a:r>
              <a:rPr lang="en-US" sz="2800" dirty="0"/>
              <a:t> </a:t>
            </a:r>
            <a:r>
              <a:rPr lang="en-US" sz="2800" dirty="0" smtClean="0"/>
              <a:t>Enhance </a:t>
            </a:r>
            <a:r>
              <a:rPr lang="en-US" sz="2800" dirty="0"/>
              <a:t>members’ skills and capacity to address </a:t>
            </a:r>
            <a:r>
              <a:rPr lang="en-US" sz="2800" dirty="0" smtClean="0"/>
              <a:t>financial	exploitation</a:t>
            </a:r>
            <a:endParaRPr lang="en-US" sz="2800" dirty="0"/>
          </a:p>
          <a:p>
            <a:pPr>
              <a:lnSpc>
                <a:spcPct val="100000"/>
              </a:lnSpc>
              <a:spcBef>
                <a:spcPts val="0"/>
              </a:spcBef>
              <a:spcAft>
                <a:spcPts val="600"/>
              </a:spcAft>
            </a:pPr>
            <a:r>
              <a:rPr lang="en-US" sz="2800" dirty="0" smtClean="0"/>
              <a:t> Improve </a:t>
            </a:r>
            <a:r>
              <a:rPr lang="en-US" sz="2800" dirty="0"/>
              <a:t>coordination, including the use of community </a:t>
            </a:r>
            <a:r>
              <a:rPr lang="en-US" sz="2800" dirty="0" smtClean="0"/>
              <a:t>resources</a:t>
            </a:r>
            <a:endParaRPr lang="en-US" sz="2800" dirty="0"/>
          </a:p>
        </p:txBody>
      </p:sp>
      <p:sp>
        <p:nvSpPr>
          <p:cNvPr id="4" name="Footer Placeholder 3"/>
          <p:cNvSpPr>
            <a:spLocks noGrp="1"/>
          </p:cNvSpPr>
          <p:nvPr>
            <p:ph type="ftr" sz="quarter" idx="3"/>
          </p:nvPr>
        </p:nvSpPr>
        <p:spPr/>
        <p:txBody>
          <a:bodyPr/>
          <a:lstStyle/>
          <a:p>
            <a:fld id="{022636EB-ADE8-A646-A11D-FED0A955D1AA}" type="slidenum">
              <a:rPr lang="en-US" smtClean="0"/>
              <a:pPr/>
              <a:t>14</a:t>
            </a:fld>
            <a:endParaRPr lang="en-US" dirty="0"/>
          </a:p>
        </p:txBody>
      </p:sp>
    </p:spTree>
    <p:extLst>
      <p:ext uri="{BB962C8B-B14F-4D97-AF65-F5344CB8AC3E}">
        <p14:creationId xmlns:p14="http://schemas.microsoft.com/office/powerpoint/2010/main" val="1864663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274637"/>
            <a:ext cx="8036720" cy="743347"/>
          </a:xfrm>
        </p:spPr>
        <p:txBody>
          <a:bodyPr>
            <a:noAutofit/>
          </a:bodyPr>
          <a:lstStyle/>
          <a:p>
            <a:r>
              <a:rPr lang="en-US" sz="3200" dirty="0" smtClean="0"/>
              <a:t>Networks prevalence</a:t>
            </a:r>
            <a:endParaRPr lang="en-US" sz="3200" dirty="0"/>
          </a:p>
        </p:txBody>
      </p:sp>
      <p:sp>
        <p:nvSpPr>
          <p:cNvPr id="4" name="Footer Placeholder 3"/>
          <p:cNvSpPr>
            <a:spLocks noGrp="1"/>
          </p:cNvSpPr>
          <p:nvPr>
            <p:ph type="ftr" sz="quarter" idx="3"/>
          </p:nvPr>
        </p:nvSpPr>
        <p:spPr/>
        <p:txBody>
          <a:bodyPr/>
          <a:lstStyle/>
          <a:p>
            <a:fld id="{022636EB-ADE8-A646-A11D-FED0A955D1AA}" type="slidenum">
              <a:rPr lang="en-US" smtClean="0"/>
              <a:pPr/>
              <a:t>15</a:t>
            </a:fld>
            <a:endParaRPr lang="en-US" dirty="0"/>
          </a:p>
        </p:txBody>
      </p:sp>
      <p:sp>
        <p:nvSpPr>
          <p:cNvPr id="5" name="Title 1"/>
          <p:cNvSpPr>
            <a:spLocks noGrp="1"/>
          </p:cNvSpPr>
          <p:nvPr>
            <p:ph sz="half" idx="1"/>
          </p:nvPr>
        </p:nvSpPr>
        <p:spPr>
          <a:xfrm>
            <a:off x="457200" y="2711115"/>
            <a:ext cx="8133160" cy="1251285"/>
          </a:xfrm>
        </p:spPr>
        <p:txBody>
          <a:bodyPr>
            <a:noAutofit/>
          </a:bodyPr>
          <a:lstStyle/>
          <a:p>
            <a:pPr algn="ctr"/>
            <a:r>
              <a:rPr lang="en-US" sz="4000" dirty="0" smtClean="0">
                <a:solidFill>
                  <a:schemeClr val="tx1"/>
                </a:solidFill>
              </a:rPr>
              <a:t>891 networks nationwide</a:t>
            </a:r>
            <a:br>
              <a:rPr lang="en-US" sz="4000" dirty="0" smtClean="0">
                <a:solidFill>
                  <a:schemeClr val="tx1"/>
                </a:solidFill>
              </a:rPr>
            </a:br>
            <a:endParaRPr lang="en-US" sz="4000" dirty="0">
              <a:solidFill>
                <a:schemeClr val="tx1"/>
              </a:solidFill>
            </a:endParaRPr>
          </a:p>
        </p:txBody>
      </p:sp>
    </p:spTree>
    <p:extLst>
      <p:ext uri="{BB962C8B-B14F-4D97-AF65-F5344CB8AC3E}">
        <p14:creationId xmlns:p14="http://schemas.microsoft.com/office/powerpoint/2010/main" val="2823378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Networks models</a:t>
            </a:r>
            <a:endParaRPr lang="en-US" sz="3200" dirty="0"/>
          </a:p>
        </p:txBody>
      </p:sp>
      <p:sp>
        <p:nvSpPr>
          <p:cNvPr id="4" name="Footer Placeholder 3"/>
          <p:cNvSpPr>
            <a:spLocks noGrp="1"/>
          </p:cNvSpPr>
          <p:nvPr>
            <p:ph type="ftr" sz="quarter" idx="3"/>
          </p:nvPr>
        </p:nvSpPr>
        <p:spPr/>
        <p:txBody>
          <a:bodyPr/>
          <a:lstStyle/>
          <a:p>
            <a:fld id="{022636EB-ADE8-A646-A11D-FED0A955D1AA}" type="slidenum">
              <a:rPr lang="en-US" smtClean="0"/>
              <a:pPr/>
              <a:t>16</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544084294"/>
              </p:ext>
            </p:extLst>
          </p:nvPr>
        </p:nvGraphicFramePr>
        <p:xfrm>
          <a:off x="553640" y="1187115"/>
          <a:ext cx="8036719" cy="4716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2286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Triads</a:t>
            </a:r>
            <a:endParaRPr lang="en-US" sz="3200" dirty="0"/>
          </a:p>
        </p:txBody>
      </p:sp>
      <p:sp>
        <p:nvSpPr>
          <p:cNvPr id="3" name="Content Placeholder 2"/>
          <p:cNvSpPr>
            <a:spLocks noGrp="1"/>
          </p:cNvSpPr>
          <p:nvPr>
            <p:ph sz="half" idx="1"/>
          </p:nvPr>
        </p:nvSpPr>
        <p:spPr/>
        <p:txBody>
          <a:bodyPr>
            <a:normAutofit/>
          </a:bodyPr>
          <a:lstStyle/>
          <a:p>
            <a:pPr marL="285750" indent="-285750">
              <a:buFont typeface="Arial" panose="020B0604020202020204" pitchFamily="34" charset="0"/>
              <a:buChar char="•"/>
            </a:pPr>
            <a:r>
              <a:rPr lang="en-US" sz="2800" dirty="0" smtClean="0">
                <a:solidFill>
                  <a:srgbClr val="000000"/>
                </a:solidFill>
              </a:rPr>
              <a:t>Coordinate </a:t>
            </a:r>
            <a:r>
              <a:rPr lang="en-US" sz="2800" dirty="0">
                <a:solidFill>
                  <a:srgbClr val="000000"/>
                </a:solidFill>
              </a:rPr>
              <a:t>between law enforcement, elder service professionals, and older community </a:t>
            </a:r>
            <a:r>
              <a:rPr lang="en-US" sz="2800" dirty="0" smtClean="0">
                <a:solidFill>
                  <a:srgbClr val="000000"/>
                </a:solidFill>
              </a:rPr>
              <a:t>members</a:t>
            </a:r>
            <a:endParaRPr lang="en-US" sz="2800" dirty="0">
              <a:solidFill>
                <a:srgbClr val="000000"/>
              </a:solidFill>
            </a:endParaRPr>
          </a:p>
          <a:p>
            <a:pPr marL="285750" indent="-285750">
              <a:buFont typeface="Arial" panose="020B0604020202020204" pitchFamily="34" charset="0"/>
              <a:buChar char="•"/>
            </a:pPr>
            <a:r>
              <a:rPr lang="en-US" sz="2800" dirty="0" smtClean="0">
                <a:solidFill>
                  <a:srgbClr val="000000"/>
                </a:solidFill>
              </a:rPr>
              <a:t>Promote </a:t>
            </a:r>
            <a:r>
              <a:rPr lang="en-US" sz="2800" dirty="0">
                <a:solidFill>
                  <a:srgbClr val="000000"/>
                </a:solidFill>
              </a:rPr>
              <a:t>crime awareness and </a:t>
            </a:r>
            <a:r>
              <a:rPr lang="en-US" sz="2800" dirty="0" smtClean="0">
                <a:solidFill>
                  <a:srgbClr val="000000"/>
                </a:solidFill>
              </a:rPr>
              <a:t>prevention</a:t>
            </a:r>
            <a:endParaRPr lang="en-US" sz="2800" dirty="0">
              <a:solidFill>
                <a:srgbClr val="000000"/>
              </a:solidFill>
            </a:endParaRPr>
          </a:p>
          <a:p>
            <a:pPr marL="285750" indent="-285750">
              <a:buFont typeface="Arial" panose="020B0604020202020204" pitchFamily="34" charset="0"/>
              <a:buChar char="•"/>
            </a:pPr>
            <a:r>
              <a:rPr lang="en-US" sz="2800" dirty="0" smtClean="0">
                <a:solidFill>
                  <a:srgbClr val="000000"/>
                </a:solidFill>
              </a:rPr>
              <a:t>Provide education and training to law enforcement, seniors, caregivers, and professionals</a:t>
            </a:r>
          </a:p>
          <a:p>
            <a:pPr marL="285750" indent="-285750">
              <a:buFont typeface="Arial" panose="020B0604020202020204" pitchFamily="34" charset="0"/>
              <a:buChar char="•"/>
            </a:pPr>
            <a:r>
              <a:rPr lang="en-US" sz="2800" dirty="0">
                <a:solidFill>
                  <a:srgbClr val="000000"/>
                </a:solidFill>
              </a:rPr>
              <a:t>P</a:t>
            </a:r>
            <a:r>
              <a:rPr lang="en-US" sz="2800" dirty="0" smtClean="0">
                <a:solidFill>
                  <a:srgbClr val="000000"/>
                </a:solidFill>
              </a:rPr>
              <a:t>erform activities involving crime reduction and safety</a:t>
            </a:r>
          </a:p>
          <a:p>
            <a:pPr marL="0" indent="0">
              <a:buNone/>
            </a:pP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17</a:t>
            </a:fld>
            <a:endParaRPr lang="en-US" dirty="0"/>
          </a:p>
        </p:txBody>
      </p:sp>
    </p:spTree>
    <p:extLst>
      <p:ext uri="{BB962C8B-B14F-4D97-AF65-F5344CB8AC3E}">
        <p14:creationId xmlns:p14="http://schemas.microsoft.com/office/powerpoint/2010/main" val="4265434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smtClean="0"/>
              <a:t/>
            </a:r>
            <a:br>
              <a:rPr lang="en-US" sz="2500" dirty="0" smtClean="0"/>
            </a:br>
            <a:r>
              <a:rPr lang="en-US" dirty="0" smtClean="0"/>
              <a:t>Multi-Disciplinary Teams (MDTs)</a:t>
            </a:r>
            <a:r>
              <a:rPr lang="en-US" sz="2500" dirty="0" smtClean="0"/>
              <a:t/>
            </a:r>
            <a:br>
              <a:rPr lang="en-US" sz="2500" dirty="0" smtClean="0"/>
            </a:br>
            <a:endParaRPr lang="en-US" sz="2500" dirty="0"/>
          </a:p>
        </p:txBody>
      </p:sp>
      <p:sp>
        <p:nvSpPr>
          <p:cNvPr id="3" name="Text Placeholder 2"/>
          <p:cNvSpPr>
            <a:spLocks noGrp="1"/>
          </p:cNvSpPr>
          <p:nvPr>
            <p:ph sz="half" idx="1"/>
          </p:nvPr>
        </p:nvSpPr>
        <p:spPr/>
        <p:txBody>
          <a:bodyPr>
            <a:normAutofit/>
          </a:bodyPr>
          <a:lstStyle/>
          <a:p>
            <a:pPr indent="-342900">
              <a:spcAft>
                <a:spcPts val="1200"/>
              </a:spcAft>
              <a:buFont typeface="Arial" panose="020B0604020202020204" pitchFamily="34" charset="0"/>
              <a:buChar char="•"/>
            </a:pPr>
            <a:r>
              <a:rPr lang="en-US" sz="2800" dirty="0" smtClean="0"/>
              <a:t>Provide resources</a:t>
            </a:r>
            <a:r>
              <a:rPr lang="en-US" sz="2800" dirty="0"/>
              <a:t>, consultation, and advice regarding elder abuse </a:t>
            </a:r>
            <a:r>
              <a:rPr lang="en-US" sz="2800" dirty="0" smtClean="0"/>
              <a:t>cases</a:t>
            </a:r>
          </a:p>
          <a:p>
            <a:pPr indent="-342900">
              <a:spcAft>
                <a:spcPts val="1200"/>
              </a:spcAft>
              <a:buFont typeface="Arial" panose="020B0604020202020204" pitchFamily="34" charset="0"/>
              <a:buChar char="•"/>
            </a:pPr>
            <a:r>
              <a:rPr lang="en-US" sz="2800" dirty="0" smtClean="0"/>
              <a:t>Bring together experts from multiple disciplines</a:t>
            </a:r>
          </a:p>
          <a:p>
            <a:pPr indent="-342900">
              <a:spcAft>
                <a:spcPts val="1200"/>
              </a:spcAft>
              <a:buFont typeface="Arial" panose="020B0604020202020204" pitchFamily="34" charset="0"/>
              <a:buChar char="•"/>
            </a:pPr>
            <a:r>
              <a:rPr lang="en-US" sz="2800" dirty="0" smtClean="0"/>
              <a:t>Provide education or training to members and the public</a:t>
            </a:r>
          </a:p>
          <a:p>
            <a:pPr indent="-342900">
              <a:buFont typeface="Arial" panose="020B0604020202020204" pitchFamily="34" charset="0"/>
              <a:buChar char="•"/>
            </a:pPr>
            <a:endParaRPr lang="en-US" dirty="0" smtClean="0"/>
          </a:p>
          <a:p>
            <a:pPr indent="-342900">
              <a:buFont typeface="Arial" panose="020B0604020202020204" pitchFamily="34" charset="0"/>
              <a:buChar char="•"/>
            </a:pPr>
            <a:endParaRPr lang="en-US" dirty="0" smtClean="0"/>
          </a:p>
          <a:p>
            <a:pPr marL="0" indent="0">
              <a:buNone/>
            </a:pPr>
            <a:endParaRPr lang="en-US" dirty="0" smtClean="0"/>
          </a:p>
        </p:txBody>
      </p:sp>
      <p:sp>
        <p:nvSpPr>
          <p:cNvPr id="5" name="Footer Placeholder 4"/>
          <p:cNvSpPr>
            <a:spLocks noGrp="1"/>
          </p:cNvSpPr>
          <p:nvPr>
            <p:ph type="ftr" sz="quarter" idx="3"/>
          </p:nvPr>
        </p:nvSpPr>
        <p:spPr/>
        <p:txBody>
          <a:bodyPr/>
          <a:lstStyle/>
          <a:p>
            <a:fld id="{022636EB-ADE8-A646-A11D-FED0A955D1AA}" type="slidenum">
              <a:rPr lang="en-US" smtClean="0"/>
              <a:pPr/>
              <a:t>18</a:t>
            </a:fld>
            <a:endParaRPr lang="en-US" dirty="0"/>
          </a:p>
        </p:txBody>
      </p:sp>
    </p:spTree>
    <p:extLst>
      <p:ext uri="{BB962C8B-B14F-4D97-AF65-F5344CB8AC3E}">
        <p14:creationId xmlns:p14="http://schemas.microsoft.com/office/powerpoint/2010/main" val="3573975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t>Financial Abuse Specialist Teams (FASTs)</a:t>
            </a:r>
          </a:p>
        </p:txBody>
      </p:sp>
      <p:sp>
        <p:nvSpPr>
          <p:cNvPr id="3" name="Text Placeholder 2"/>
          <p:cNvSpPr>
            <a:spLocks noGrp="1"/>
          </p:cNvSpPr>
          <p:nvPr>
            <p:ph sz="half" idx="1"/>
          </p:nvPr>
        </p:nvSpPr>
        <p:spPr/>
        <p:txBody>
          <a:bodyPr>
            <a:normAutofit/>
          </a:bodyPr>
          <a:lstStyle/>
          <a:p>
            <a:pPr marL="285750" indent="-285750">
              <a:spcAft>
                <a:spcPts val="1200"/>
              </a:spcAft>
              <a:buFont typeface="Arial" panose="020B0604020202020204" pitchFamily="34" charset="0"/>
              <a:buChar char="•"/>
            </a:pPr>
            <a:r>
              <a:rPr lang="en-US" sz="2800" dirty="0" smtClean="0"/>
              <a:t>A </a:t>
            </a:r>
            <a:r>
              <a:rPr lang="en-US" sz="2800" dirty="0"/>
              <a:t>type of specialized MDT focused on financial exploitation.</a:t>
            </a:r>
          </a:p>
          <a:p>
            <a:pPr marL="285750" indent="-285750">
              <a:spcAft>
                <a:spcPts val="1200"/>
              </a:spcAft>
              <a:buFont typeface="Arial" panose="020B0604020202020204" pitchFamily="34" charset="0"/>
              <a:buChar char="•"/>
            </a:pPr>
            <a:r>
              <a:rPr lang="en-US" sz="2800" dirty="0"/>
              <a:t>P</a:t>
            </a:r>
            <a:r>
              <a:rPr lang="en-US" sz="2800" dirty="0" smtClean="0"/>
              <a:t>rovide consultation and support to agencies who investigate cases of elder financial exploitation.</a:t>
            </a:r>
          </a:p>
          <a:p>
            <a:pPr marL="285750" indent="-285750">
              <a:spcAft>
                <a:spcPts val="1200"/>
              </a:spcAft>
              <a:buFont typeface="Arial" panose="020B0604020202020204" pitchFamily="34" charset="0"/>
              <a:buChar char="•"/>
            </a:pPr>
            <a:r>
              <a:rPr lang="en-US" sz="2800" dirty="0" smtClean="0"/>
              <a:t>Members are </a:t>
            </a:r>
            <a:r>
              <a:rPr lang="en-US" sz="2800" dirty="0"/>
              <a:t>comprised of public agencies but may include private sector </a:t>
            </a:r>
            <a:r>
              <a:rPr lang="en-US" sz="2800" dirty="0" smtClean="0"/>
              <a:t>experts.</a:t>
            </a:r>
            <a:endParaRPr lang="en-US" sz="2800" dirty="0"/>
          </a:p>
          <a:p>
            <a:endParaRPr lang="en-US" dirty="0"/>
          </a:p>
        </p:txBody>
      </p:sp>
      <p:sp>
        <p:nvSpPr>
          <p:cNvPr id="5" name="Footer Placeholder 4"/>
          <p:cNvSpPr>
            <a:spLocks noGrp="1"/>
          </p:cNvSpPr>
          <p:nvPr>
            <p:ph type="ftr" sz="quarter" idx="3"/>
          </p:nvPr>
        </p:nvSpPr>
        <p:spPr/>
        <p:txBody>
          <a:bodyPr/>
          <a:lstStyle/>
          <a:p>
            <a:fld id="{022636EB-ADE8-A646-A11D-FED0A955D1AA}" type="slidenum">
              <a:rPr lang="en-US" smtClean="0"/>
              <a:pPr/>
              <a:t>19</a:t>
            </a:fld>
            <a:endParaRPr lang="en-US" dirty="0"/>
          </a:p>
        </p:txBody>
      </p:sp>
    </p:spTree>
    <p:extLst>
      <p:ext uri="{BB962C8B-B14F-4D97-AF65-F5344CB8AC3E}">
        <p14:creationId xmlns:p14="http://schemas.microsoft.com/office/powerpoint/2010/main" val="1040226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76200"/>
            <a:ext cx="8671560" cy="6781800"/>
          </a:xfrm>
        </p:spPr>
      </p:pic>
      <p:sp>
        <p:nvSpPr>
          <p:cNvPr id="4" name="Footer Placeholder 3"/>
          <p:cNvSpPr>
            <a:spLocks noGrp="1"/>
          </p:cNvSpPr>
          <p:nvPr>
            <p:ph type="ftr" sz="quarter" idx="3"/>
          </p:nvPr>
        </p:nvSpPr>
        <p:spPr/>
        <p:txBody>
          <a:bodyPr/>
          <a:lstStyle/>
          <a:p>
            <a:fld id="{022636EB-ADE8-A646-A11D-FED0A955D1AA}" type="slidenum">
              <a:rPr lang="en-US" smtClean="0"/>
              <a:pPr/>
              <a:t>2</a:t>
            </a:fld>
            <a:endParaRPr lang="en-US" dirty="0"/>
          </a:p>
        </p:txBody>
      </p:sp>
    </p:spTree>
    <p:extLst>
      <p:ext uri="{BB962C8B-B14F-4D97-AF65-F5344CB8AC3E}">
        <p14:creationId xmlns:p14="http://schemas.microsoft.com/office/powerpoint/2010/main" val="2716474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smtClean="0"/>
              <a:t>Other types of networks</a:t>
            </a:r>
            <a:endParaRPr lang="en-US" dirty="0"/>
          </a:p>
        </p:txBody>
      </p:sp>
      <p:sp>
        <p:nvSpPr>
          <p:cNvPr id="3" name="Content Placeholder 2"/>
          <p:cNvSpPr>
            <a:spLocks noGrp="1"/>
          </p:cNvSpPr>
          <p:nvPr>
            <p:ph sz="half" idx="1"/>
          </p:nvPr>
        </p:nvSpPr>
        <p:spPr/>
        <p:txBody>
          <a:bodyPr>
            <a:normAutofit/>
          </a:bodyPr>
          <a:lstStyle/>
          <a:p>
            <a:pPr indent="-342900">
              <a:spcAft>
                <a:spcPts val="1200"/>
              </a:spcAft>
              <a:buFont typeface="Arial" panose="020B0604020202020204" pitchFamily="34" charset="0"/>
              <a:buChar char="•"/>
            </a:pPr>
            <a:r>
              <a:rPr lang="en-US" sz="2800" dirty="0"/>
              <a:t>Often known as task forces or </a:t>
            </a:r>
            <a:r>
              <a:rPr lang="en-US" sz="2800" dirty="0" smtClean="0"/>
              <a:t>coalitions</a:t>
            </a:r>
            <a:endParaRPr lang="en-US" sz="2800" dirty="0"/>
          </a:p>
          <a:p>
            <a:pPr indent="-342900">
              <a:spcAft>
                <a:spcPts val="1200"/>
              </a:spcAft>
              <a:buFont typeface="Arial" panose="020B0604020202020204" pitchFamily="34" charset="0"/>
              <a:buChar char="•"/>
            </a:pPr>
            <a:r>
              <a:rPr lang="en-US" sz="2800" dirty="0" smtClean="0"/>
              <a:t>Focus on elder abuse and elder financial exploitation</a:t>
            </a:r>
          </a:p>
          <a:p>
            <a:pPr>
              <a:spcAft>
                <a:spcPts val="1200"/>
              </a:spcAft>
              <a:buFont typeface="Arial" panose="020B0604020202020204" pitchFamily="34" charset="0"/>
              <a:buChar char="•"/>
            </a:pPr>
            <a:r>
              <a:rPr lang="en-US" sz="2800" dirty="0" smtClean="0"/>
              <a:t>Engage </a:t>
            </a:r>
            <a:r>
              <a:rPr lang="en-US" sz="2800" dirty="0"/>
              <a:t>in a variety of activities ranging from education to </a:t>
            </a:r>
            <a:r>
              <a:rPr lang="en-US" sz="2800" dirty="0" smtClean="0"/>
              <a:t>advocacy and including case consultation and review</a:t>
            </a:r>
          </a:p>
          <a:p>
            <a:pPr>
              <a:spcAft>
                <a:spcPts val="1200"/>
              </a:spcAft>
              <a:buFont typeface="Arial" panose="020B0604020202020204" pitchFamily="34" charset="0"/>
              <a:buChar char="•"/>
            </a:pPr>
            <a:r>
              <a:rPr lang="en-US" sz="2800" dirty="0" smtClean="0"/>
              <a:t>May focus </a:t>
            </a:r>
            <a:r>
              <a:rPr lang="en-US" sz="2800" dirty="0"/>
              <a:t>on abuse of vulnerable </a:t>
            </a:r>
            <a:r>
              <a:rPr lang="en-US" sz="2800" dirty="0" smtClean="0"/>
              <a:t>adults </a:t>
            </a:r>
            <a:r>
              <a:rPr lang="en-US" sz="2800" dirty="0"/>
              <a:t>of all </a:t>
            </a:r>
            <a:r>
              <a:rPr lang="en-US" sz="2800" dirty="0" smtClean="0"/>
              <a:t>ages</a:t>
            </a:r>
          </a:p>
        </p:txBody>
      </p:sp>
      <p:sp>
        <p:nvSpPr>
          <p:cNvPr id="4" name="Footer Placeholder 3"/>
          <p:cNvSpPr>
            <a:spLocks noGrp="1"/>
          </p:cNvSpPr>
          <p:nvPr>
            <p:ph type="ftr" sz="quarter" idx="3"/>
          </p:nvPr>
        </p:nvSpPr>
        <p:spPr/>
        <p:txBody>
          <a:bodyPr/>
          <a:lstStyle/>
          <a:p>
            <a:fld id="{022636EB-ADE8-A646-A11D-FED0A955D1AA}" type="slidenum">
              <a:rPr lang="en-US" smtClean="0"/>
              <a:pPr/>
              <a:t>20</a:t>
            </a:fld>
            <a:endParaRPr lang="en-US" dirty="0"/>
          </a:p>
        </p:txBody>
      </p:sp>
    </p:spTree>
    <p:extLst>
      <p:ext uri="{BB962C8B-B14F-4D97-AF65-F5344CB8AC3E}">
        <p14:creationId xmlns:p14="http://schemas.microsoft.com/office/powerpoint/2010/main" val="2542193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Networks issues</a:t>
            </a:r>
            <a:endParaRPr lang="en-US" sz="3200" dirty="0"/>
          </a:p>
        </p:txBody>
      </p:sp>
      <p:sp>
        <p:nvSpPr>
          <p:cNvPr id="4" name="Footer Placeholder 3"/>
          <p:cNvSpPr>
            <a:spLocks noGrp="1"/>
          </p:cNvSpPr>
          <p:nvPr>
            <p:ph type="ftr" sz="quarter" idx="3"/>
          </p:nvPr>
        </p:nvSpPr>
        <p:spPr/>
        <p:txBody>
          <a:bodyPr/>
          <a:lstStyle/>
          <a:p>
            <a:fld id="{022636EB-ADE8-A646-A11D-FED0A955D1AA}" type="slidenum">
              <a:rPr lang="en-US" smtClean="0"/>
              <a:pPr/>
              <a:t>21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45325349"/>
              </p:ext>
            </p:extLst>
          </p:nvPr>
        </p:nvGraphicFramePr>
        <p:xfrm>
          <a:off x="409261" y="2253518"/>
          <a:ext cx="8036719" cy="37887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53982" y="1138990"/>
            <a:ext cx="7836379" cy="954107"/>
          </a:xfrm>
          <a:prstGeom prst="rect">
            <a:avLst/>
          </a:prstGeom>
          <a:noFill/>
        </p:spPr>
        <p:txBody>
          <a:bodyPr wrap="square" rtlCol="0">
            <a:spAutoFit/>
          </a:bodyPr>
          <a:lstStyle/>
          <a:p>
            <a:r>
              <a:rPr lang="en-US" sz="2800" dirty="0"/>
              <a:t>Most </a:t>
            </a:r>
            <a:r>
              <a:rPr lang="en-US" sz="2800" dirty="0" smtClean="0"/>
              <a:t>include financial </a:t>
            </a:r>
            <a:r>
              <a:rPr lang="en-US" sz="2800" dirty="0"/>
              <a:t>exploitation </a:t>
            </a:r>
            <a:r>
              <a:rPr lang="en-US" sz="2800" dirty="0" smtClean="0"/>
              <a:t>as </a:t>
            </a:r>
            <a:r>
              <a:rPr lang="en-US" sz="2800" dirty="0"/>
              <a:t>part of a broader focus on elder abuse</a:t>
            </a:r>
          </a:p>
        </p:txBody>
      </p:sp>
    </p:spTree>
    <p:extLst>
      <p:ext uri="{BB962C8B-B14F-4D97-AF65-F5344CB8AC3E}">
        <p14:creationId xmlns:p14="http://schemas.microsoft.com/office/powerpoint/2010/main" val="4274611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coverage</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22</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72541" y="1163782"/>
            <a:ext cx="5504736" cy="4055052"/>
          </a:xfrm>
          <a:prstGeom prst="rect">
            <a:avLst/>
          </a:prstGeom>
          <a:noFill/>
          <a:ln>
            <a:noFill/>
          </a:ln>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759" y="5431456"/>
            <a:ext cx="59563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136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coverage</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23</a:t>
            </a:fld>
            <a:endParaRPr lang="en-US" dirty="0"/>
          </a:p>
        </p:txBody>
      </p:sp>
      <p:pic>
        <p:nvPicPr>
          <p:cNvPr id="1026"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7292"/>
          <a:stretch/>
        </p:blipFill>
        <p:spPr bwMode="auto">
          <a:xfrm>
            <a:off x="901036" y="1427747"/>
            <a:ext cx="6751497" cy="444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536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Triads coverage</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24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32" y="1364078"/>
            <a:ext cx="6246420" cy="333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909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Networks locations</a:t>
            </a:r>
            <a:endParaRPr lang="en-US" sz="2400" dirty="0"/>
          </a:p>
        </p:txBody>
      </p:sp>
      <p:sp>
        <p:nvSpPr>
          <p:cNvPr id="4" name="Footer Placeholder 3"/>
          <p:cNvSpPr>
            <a:spLocks noGrp="1"/>
          </p:cNvSpPr>
          <p:nvPr>
            <p:ph type="ftr" sz="quarter" idx="3"/>
          </p:nvPr>
        </p:nvSpPr>
        <p:spPr/>
        <p:txBody>
          <a:bodyPr/>
          <a:lstStyle/>
          <a:p>
            <a:fld id="{022636EB-ADE8-A646-A11D-FED0A955D1AA}" type="slidenum">
              <a:rPr lang="en-US" smtClean="0"/>
              <a:pPr/>
              <a:t>25</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41" y="1167751"/>
            <a:ext cx="8397854" cy="445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308" y="5843429"/>
            <a:ext cx="5737333" cy="69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056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findings</a:t>
            </a:r>
            <a:endParaRPr lang="en-US" dirty="0"/>
          </a:p>
        </p:txBody>
      </p:sp>
      <p:sp>
        <p:nvSpPr>
          <p:cNvPr id="3" name="Content Placeholder 2"/>
          <p:cNvSpPr>
            <a:spLocks noGrp="1"/>
          </p:cNvSpPr>
          <p:nvPr>
            <p:ph sz="half" idx="1"/>
          </p:nvPr>
        </p:nvSpPr>
        <p:spPr/>
        <p:txBody>
          <a:bodyPr>
            <a:normAutofit/>
          </a:bodyPr>
          <a:lstStyle/>
          <a:p>
            <a:pPr marL="285750" indent="-285750"/>
            <a:r>
              <a:rPr lang="en-US" sz="2400" dirty="0" smtClean="0"/>
              <a:t>Most common ways networks fight financial exploitation are through community education, professional training, and case review.</a:t>
            </a:r>
          </a:p>
          <a:p>
            <a:pPr marL="285750" indent="-285750"/>
            <a:r>
              <a:rPr lang="en-US" sz="2400" dirty="0" smtClean="0"/>
              <a:t>Networks </a:t>
            </a:r>
            <a:r>
              <a:rPr lang="en-US" sz="2400" dirty="0"/>
              <a:t>share some common features and needs, including a resourceful coordinator, </a:t>
            </a:r>
            <a:r>
              <a:rPr lang="en-US" sz="2400" dirty="0" smtClean="0"/>
              <a:t>start-up funding, technical </a:t>
            </a:r>
            <a:r>
              <a:rPr lang="en-US" sz="2400" dirty="0"/>
              <a:t>assistance support, and </a:t>
            </a:r>
            <a:r>
              <a:rPr lang="en-US" sz="2400" dirty="0" smtClean="0"/>
              <a:t>long-term </a:t>
            </a:r>
            <a:r>
              <a:rPr lang="en-US" sz="2400" dirty="0"/>
              <a:t>funding and </a:t>
            </a:r>
            <a:r>
              <a:rPr lang="en-US" sz="2400" dirty="0" smtClean="0"/>
              <a:t>staffing.</a:t>
            </a:r>
            <a:endParaRPr lang="en-US" sz="2400" dirty="0"/>
          </a:p>
          <a:p>
            <a:pPr marL="285750" indent="-285750"/>
            <a:r>
              <a:rPr lang="en-US" sz="2400" dirty="0" smtClean="0"/>
              <a:t>Most </a:t>
            </a:r>
            <a:r>
              <a:rPr lang="en-US" sz="2400" dirty="0"/>
              <a:t>networks do not require significant funding to start up or continue functioning.</a:t>
            </a:r>
          </a:p>
          <a:p>
            <a:pPr marL="285750" indent="-285750"/>
            <a:r>
              <a:rPr lang="en-US" sz="2400" dirty="0" smtClean="0"/>
              <a:t>Existing </a:t>
            </a:r>
            <a:r>
              <a:rPr lang="en-US" sz="2400" dirty="0"/>
              <a:t>networks are often the catalyst for new networks; effective networks seek opportunities for replication and ensuring statewide coverage.</a:t>
            </a:r>
          </a:p>
          <a:p>
            <a:pPr marL="0" indent="0">
              <a:buNone/>
            </a:pPr>
            <a:endParaRPr lang="en-US" sz="2800" dirty="0"/>
          </a:p>
        </p:txBody>
      </p:sp>
      <p:sp>
        <p:nvSpPr>
          <p:cNvPr id="4" name="Footer Placeholder 3"/>
          <p:cNvSpPr>
            <a:spLocks noGrp="1"/>
          </p:cNvSpPr>
          <p:nvPr>
            <p:ph type="ftr" sz="quarter" idx="3"/>
          </p:nvPr>
        </p:nvSpPr>
        <p:spPr/>
        <p:txBody>
          <a:bodyPr/>
          <a:lstStyle/>
          <a:p>
            <a:fld id="{022636EB-ADE8-A646-A11D-FED0A955D1AA}" type="slidenum">
              <a:rPr lang="en-US" smtClean="0"/>
              <a:pPr/>
              <a:t>26</a:t>
            </a:fld>
            <a:endParaRPr lang="en-US" dirty="0"/>
          </a:p>
        </p:txBody>
      </p:sp>
    </p:spTree>
    <p:extLst>
      <p:ext uri="{BB962C8B-B14F-4D97-AF65-F5344CB8AC3E}">
        <p14:creationId xmlns:p14="http://schemas.microsoft.com/office/powerpoint/2010/main" val="178166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Recommendations and Resources</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27</a:t>
            </a:fld>
            <a:endParaRPr lang="en-US" dirty="0"/>
          </a:p>
        </p:txBody>
      </p:sp>
    </p:spTree>
    <p:extLst>
      <p:ext uri="{BB962C8B-B14F-4D97-AF65-F5344CB8AC3E}">
        <p14:creationId xmlns:p14="http://schemas.microsoft.com/office/powerpoint/2010/main" val="95566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Coverage and focus</a:t>
            </a:r>
            <a:endParaRPr lang="en-US" sz="3200" dirty="0"/>
          </a:p>
        </p:txBody>
      </p:sp>
      <p:sp>
        <p:nvSpPr>
          <p:cNvPr id="3" name="Content Placeholder 2"/>
          <p:cNvSpPr>
            <a:spLocks noGrp="1"/>
          </p:cNvSpPr>
          <p:nvPr>
            <p:ph sz="half" idx="1"/>
          </p:nvPr>
        </p:nvSpPr>
        <p:spPr/>
        <p:txBody>
          <a:bodyPr/>
          <a:lstStyle/>
          <a:p>
            <a:pPr lvl="0">
              <a:spcAft>
                <a:spcPts val="1200"/>
              </a:spcAft>
            </a:pPr>
            <a:r>
              <a:rPr lang="en-US" sz="2800" dirty="0" smtClean="0"/>
              <a:t>Create </a:t>
            </a:r>
            <a:r>
              <a:rPr lang="en-US" sz="2800" dirty="0"/>
              <a:t>networks in communities where they do not currently exist, especially </a:t>
            </a:r>
            <a:r>
              <a:rPr lang="en-US" sz="2800" dirty="0" smtClean="0"/>
              <a:t>those with </a:t>
            </a:r>
            <a:r>
              <a:rPr lang="en-US" sz="2800" dirty="0"/>
              <a:t>a large number of older people. </a:t>
            </a:r>
            <a:endParaRPr lang="en-US" sz="2800" dirty="0" smtClean="0"/>
          </a:p>
          <a:p>
            <a:pPr>
              <a:spcAft>
                <a:spcPts val="1200"/>
              </a:spcAft>
            </a:pPr>
            <a:r>
              <a:rPr lang="en-US" sz="2800" dirty="0" smtClean="0"/>
              <a:t>Seek </a:t>
            </a:r>
            <a:r>
              <a:rPr lang="en-US" sz="2800" dirty="0"/>
              <a:t>to expand coverage into rural areas by creating regional networks through which resources can be shared, and by using teleconferencing and videoconferencing in lieu of travel when necessary</a:t>
            </a:r>
            <a:r>
              <a:rPr lang="en-US" sz="2800" dirty="0" smtClean="0"/>
              <a:t>.</a:t>
            </a:r>
            <a:endParaRPr lang="en-US" sz="2800" dirty="0"/>
          </a:p>
          <a:p>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28</a:t>
            </a:fld>
            <a:endParaRPr lang="en-US" dirty="0"/>
          </a:p>
        </p:txBody>
      </p:sp>
    </p:spTree>
    <p:extLst>
      <p:ext uri="{BB962C8B-B14F-4D97-AF65-F5344CB8AC3E}">
        <p14:creationId xmlns:p14="http://schemas.microsoft.com/office/powerpoint/2010/main" val="1592890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Capacity and effectiveness</a:t>
            </a:r>
            <a:endParaRPr lang="en-US" sz="3200" dirty="0"/>
          </a:p>
        </p:txBody>
      </p:sp>
      <p:sp>
        <p:nvSpPr>
          <p:cNvPr id="3" name="Content Placeholder 2"/>
          <p:cNvSpPr>
            <a:spLocks noGrp="1"/>
          </p:cNvSpPr>
          <p:nvPr>
            <p:ph sz="half" idx="1"/>
          </p:nvPr>
        </p:nvSpPr>
        <p:spPr/>
        <p:txBody>
          <a:bodyPr>
            <a:normAutofit/>
          </a:bodyPr>
          <a:lstStyle/>
          <a:p>
            <a:pPr lvl="0"/>
            <a:r>
              <a:rPr lang="en-US" dirty="0"/>
              <a:t>Elder abuse networks that do not focus on financial exploitation should develop activities and the capacity to respond to elder financial </a:t>
            </a:r>
            <a:r>
              <a:rPr lang="en-US" dirty="0" smtClean="0"/>
              <a:t>exploitation.</a:t>
            </a:r>
          </a:p>
          <a:p>
            <a:pPr lvl="1"/>
            <a:r>
              <a:rPr lang="en-US" sz="2000" dirty="0" smtClean="0"/>
              <a:t>Engage financial institutions</a:t>
            </a:r>
          </a:p>
          <a:p>
            <a:r>
              <a:rPr lang="en-US" dirty="0" smtClean="0"/>
              <a:t>Networks in areas with older Americans of diverse linguistic, ethnic and racial backgrounds should seek to engage stakeholders that serve these populations, and deliver educational and case review services relevant and appropriate to these populations.</a:t>
            </a:r>
          </a:p>
          <a:p>
            <a:pPr lvl="1"/>
            <a:r>
              <a:rPr lang="en-US" sz="2000" dirty="0" smtClean="0"/>
              <a:t>Engage community-based groups and faith based organizations that serve these communities</a:t>
            </a:r>
            <a:endParaRPr lang="en-US" sz="2000" dirty="0"/>
          </a:p>
        </p:txBody>
      </p:sp>
      <p:sp>
        <p:nvSpPr>
          <p:cNvPr id="4" name="Footer Placeholder 3"/>
          <p:cNvSpPr>
            <a:spLocks noGrp="1"/>
          </p:cNvSpPr>
          <p:nvPr>
            <p:ph type="ftr" sz="quarter" idx="3"/>
          </p:nvPr>
        </p:nvSpPr>
        <p:spPr/>
        <p:txBody>
          <a:bodyPr/>
          <a:lstStyle/>
          <a:p>
            <a:fld id="{022636EB-ADE8-A646-A11D-FED0A955D1AA}" type="slidenum">
              <a:rPr lang="en-US" smtClean="0"/>
              <a:pPr/>
              <a:t>29</a:t>
            </a:fld>
            <a:endParaRPr lang="en-US" dirty="0"/>
          </a:p>
        </p:txBody>
      </p:sp>
    </p:spTree>
    <p:extLst>
      <p:ext uri="{BB962C8B-B14F-4D97-AF65-F5344CB8AC3E}">
        <p14:creationId xmlns:p14="http://schemas.microsoft.com/office/powerpoint/2010/main" val="1819270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Disclaimer</a:t>
            </a:r>
            <a:endParaRPr lang="en-US" dirty="0"/>
          </a:p>
        </p:txBody>
      </p:sp>
      <p:sp>
        <p:nvSpPr>
          <p:cNvPr id="7" name="Content Placeholder 6"/>
          <p:cNvSpPr>
            <a:spLocks noGrp="1"/>
          </p:cNvSpPr>
          <p:nvPr>
            <p:ph sz="half" idx="1"/>
          </p:nvPr>
        </p:nvSpPr>
        <p:spPr>
          <a:xfrm>
            <a:off x="553641" y="2597092"/>
            <a:ext cx="8133160" cy="1844279"/>
          </a:xfrm>
        </p:spPr>
        <p:txBody>
          <a:bodyPr/>
          <a:lstStyle/>
          <a:p>
            <a:pPr marL="0" lvl="0" indent="0">
              <a:buNone/>
            </a:pPr>
            <a:r>
              <a:rPr lang="en-US" i="1" dirty="0"/>
              <a:t>This presentation is being made by a Consumer Financial Protection Bureau representative on behalf of the Bureau. It does not constitute legal interpretation, guidance or advice of the Consumer Financial Protection Bureau.  Any opinions or views stated by the presenter are the presenter’s own and may not represent the Bureau’s views.</a:t>
            </a:r>
          </a:p>
          <a:p>
            <a:pPr marL="0" indent="0">
              <a:buNone/>
            </a:pPr>
            <a:endParaRPr lang="en-US" dirty="0"/>
          </a:p>
        </p:txBody>
      </p:sp>
      <p:sp>
        <p:nvSpPr>
          <p:cNvPr id="5" name="Footer Placeholder 4"/>
          <p:cNvSpPr>
            <a:spLocks noGrp="1"/>
          </p:cNvSpPr>
          <p:nvPr>
            <p:ph type="ftr" sz="quarter" idx="3"/>
          </p:nvPr>
        </p:nvSpPr>
        <p:spPr/>
        <p:txBody>
          <a:bodyPr/>
          <a:lstStyle/>
          <a:p>
            <a:fld id="{022636EB-ADE8-A646-A11D-FED0A955D1AA}" type="slidenum">
              <a:rPr lang="en-US" smtClean="0"/>
              <a:pPr/>
              <a:t>3</a:t>
            </a:fld>
            <a:endParaRPr lang="en-US" dirty="0"/>
          </a:p>
        </p:txBody>
      </p:sp>
    </p:spTree>
    <p:extLst>
      <p:ext uri="{BB962C8B-B14F-4D97-AF65-F5344CB8AC3E}">
        <p14:creationId xmlns:p14="http://schemas.microsoft.com/office/powerpoint/2010/main" val="4157448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Long-term sustainability</a:t>
            </a:r>
            <a:endParaRPr lang="en-US" sz="3200" dirty="0"/>
          </a:p>
        </p:txBody>
      </p:sp>
      <p:sp>
        <p:nvSpPr>
          <p:cNvPr id="3" name="Content Placeholder 2"/>
          <p:cNvSpPr>
            <a:spLocks noGrp="1"/>
          </p:cNvSpPr>
          <p:nvPr>
            <p:ph sz="half" idx="1"/>
          </p:nvPr>
        </p:nvSpPr>
        <p:spPr/>
        <p:txBody>
          <a:bodyPr>
            <a:normAutofit/>
          </a:bodyPr>
          <a:lstStyle/>
          <a:p>
            <a:pPr lvl="0" indent="-342900">
              <a:lnSpc>
                <a:spcPct val="100000"/>
              </a:lnSpc>
              <a:spcBef>
                <a:spcPts val="0"/>
              </a:spcBef>
              <a:spcAft>
                <a:spcPts val="1200"/>
              </a:spcAft>
              <a:buFont typeface="Wingdings"/>
              <a:buChar char=""/>
              <a:tabLst>
                <a:tab pos="457200" algn="l"/>
              </a:tabLst>
            </a:pPr>
            <a:r>
              <a:rPr lang="en-US" sz="2800" dirty="0">
                <a:ea typeface="MS PGothic"/>
                <a:cs typeface="Times New Roman"/>
              </a:rPr>
              <a:t>F</a:t>
            </a:r>
            <a:r>
              <a:rPr lang="en-US" sz="2800" dirty="0" smtClean="0">
                <a:ea typeface="MS PGothic"/>
                <a:cs typeface="Times New Roman"/>
              </a:rPr>
              <a:t>inancial </a:t>
            </a:r>
            <a:r>
              <a:rPr lang="en-US" sz="2800" dirty="0">
                <a:ea typeface="MS PGothic"/>
                <a:cs typeface="Times New Roman"/>
              </a:rPr>
              <a:t>exploitation networks should implement strategies to institutionalize the coordinator role as a permanent staff </a:t>
            </a:r>
            <a:r>
              <a:rPr lang="en-US" sz="2800" dirty="0" smtClean="0">
                <a:ea typeface="MS PGothic"/>
                <a:cs typeface="Times New Roman"/>
              </a:rPr>
              <a:t>position.</a:t>
            </a:r>
          </a:p>
          <a:p>
            <a:pPr lvl="0" indent="-342900">
              <a:lnSpc>
                <a:spcPct val="100000"/>
              </a:lnSpc>
              <a:spcBef>
                <a:spcPts val="0"/>
              </a:spcBef>
              <a:spcAft>
                <a:spcPts val="1200"/>
              </a:spcAft>
              <a:buFont typeface="Wingdings"/>
              <a:buChar char=""/>
              <a:tabLst>
                <a:tab pos="457200" algn="l"/>
              </a:tabLst>
            </a:pPr>
            <a:r>
              <a:rPr lang="en-US" sz="2800" dirty="0" smtClean="0">
                <a:ea typeface="MS PGothic"/>
                <a:cs typeface="Times New Roman"/>
              </a:rPr>
              <a:t>Networks </a:t>
            </a:r>
            <a:r>
              <a:rPr lang="en-US" sz="2800" dirty="0">
                <a:ea typeface="MS PGothic"/>
                <a:cs typeface="Times New Roman"/>
              </a:rPr>
              <a:t>engaging in educational activities, especially those networks with limited resources, should use existing federal, state and local educational resources. </a:t>
            </a:r>
          </a:p>
          <a:p>
            <a:pPr marL="0" indent="0">
              <a:buNone/>
            </a:pPr>
            <a:endParaRPr lang="en-US" sz="2800" dirty="0"/>
          </a:p>
        </p:txBody>
      </p:sp>
      <p:sp>
        <p:nvSpPr>
          <p:cNvPr id="4" name="Footer Placeholder 3"/>
          <p:cNvSpPr>
            <a:spLocks noGrp="1"/>
          </p:cNvSpPr>
          <p:nvPr>
            <p:ph type="ftr" sz="quarter" idx="3"/>
          </p:nvPr>
        </p:nvSpPr>
        <p:spPr/>
        <p:txBody>
          <a:bodyPr/>
          <a:lstStyle/>
          <a:p>
            <a:fld id="{022636EB-ADE8-A646-A11D-FED0A955D1AA}" type="slidenum">
              <a:rPr lang="en-US" smtClean="0"/>
              <a:pPr/>
              <a:t>30</a:t>
            </a:fld>
            <a:endParaRPr lang="en-US" dirty="0"/>
          </a:p>
        </p:txBody>
      </p:sp>
    </p:spTree>
    <p:extLst>
      <p:ext uri="{BB962C8B-B14F-4D97-AF65-F5344CB8AC3E}">
        <p14:creationId xmlns:p14="http://schemas.microsoft.com/office/powerpoint/2010/main" val="1430128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resource </a:t>
            </a:r>
            <a:r>
              <a:rPr lang="en-US" dirty="0"/>
              <a:t>g</a:t>
            </a:r>
            <a:r>
              <a:rPr lang="en-US" dirty="0" smtClean="0"/>
              <a:t>uide for elder financial exploitation prevention and response networks</a:t>
            </a:r>
            <a:endParaRPr lang="en-US" dirty="0"/>
          </a:p>
        </p:txBody>
      </p:sp>
      <p:sp>
        <p:nvSpPr>
          <p:cNvPr id="3" name="Content Placeholder 2"/>
          <p:cNvSpPr>
            <a:spLocks noGrp="1"/>
          </p:cNvSpPr>
          <p:nvPr>
            <p:ph sz="half" idx="1"/>
          </p:nvPr>
        </p:nvSpPr>
        <p:spPr>
          <a:xfrm>
            <a:off x="4904508" y="1350183"/>
            <a:ext cx="3685851" cy="4525963"/>
          </a:xfrm>
        </p:spPr>
        <p:txBody>
          <a:bodyPr>
            <a:normAutofit/>
          </a:bodyPr>
          <a:lstStyle/>
          <a:p>
            <a:pPr marL="0" indent="0">
              <a:buNone/>
            </a:pPr>
            <a:r>
              <a:rPr lang="en-US" dirty="0" smtClean="0"/>
              <a:t>Tips and resources on:</a:t>
            </a:r>
          </a:p>
          <a:p>
            <a:r>
              <a:rPr lang="en-US" dirty="0" smtClean="0"/>
              <a:t>Steps for starting </a:t>
            </a:r>
            <a:r>
              <a:rPr lang="en-US" dirty="0"/>
              <a:t>a </a:t>
            </a:r>
            <a:r>
              <a:rPr lang="en-US" dirty="0" smtClean="0"/>
              <a:t>network</a:t>
            </a:r>
          </a:p>
          <a:p>
            <a:r>
              <a:rPr lang="en-US" dirty="0" smtClean="0"/>
              <a:t>Sustainability </a:t>
            </a:r>
          </a:p>
          <a:p>
            <a:r>
              <a:rPr lang="en-US" dirty="0"/>
              <a:t>T</a:t>
            </a:r>
            <a:r>
              <a:rPr lang="en-US" dirty="0" smtClean="0"/>
              <a:t>raits </a:t>
            </a:r>
            <a:r>
              <a:rPr lang="en-US" dirty="0"/>
              <a:t>of successful network </a:t>
            </a:r>
            <a:r>
              <a:rPr lang="en-US" dirty="0" smtClean="0"/>
              <a:t>coordinators</a:t>
            </a:r>
          </a:p>
          <a:p>
            <a:r>
              <a:rPr lang="en-US" dirty="0" smtClean="0"/>
              <a:t>Organizing </a:t>
            </a:r>
            <a:r>
              <a:rPr lang="en-US" dirty="0"/>
              <a:t>effective </a:t>
            </a:r>
            <a:r>
              <a:rPr lang="en-US" dirty="0" smtClean="0"/>
              <a:t>meetings</a:t>
            </a:r>
          </a:p>
          <a:p>
            <a:r>
              <a:rPr lang="en-US" dirty="0" smtClean="0"/>
              <a:t>Education </a:t>
            </a:r>
            <a:r>
              <a:rPr lang="en-US" dirty="0"/>
              <a:t>and case </a:t>
            </a:r>
            <a:r>
              <a:rPr lang="en-US" dirty="0" smtClean="0"/>
              <a:t>review</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31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598" y="1101111"/>
            <a:ext cx="3158109" cy="41014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872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with financial institutions to protect older account holders</a:t>
            </a:r>
            <a:endParaRPr lang="en-US" dirty="0"/>
          </a:p>
        </p:txBody>
      </p:sp>
      <p:sp>
        <p:nvSpPr>
          <p:cNvPr id="3" name="Content Placeholder 2"/>
          <p:cNvSpPr>
            <a:spLocks noGrp="1"/>
          </p:cNvSpPr>
          <p:nvPr>
            <p:ph sz="half" idx="1"/>
          </p:nvPr>
        </p:nvSpPr>
        <p:spPr>
          <a:xfrm>
            <a:off x="4215740" y="1466850"/>
            <a:ext cx="4374619" cy="4409296"/>
          </a:xfrm>
        </p:spPr>
        <p:txBody>
          <a:bodyPr>
            <a:normAutofit/>
          </a:bodyPr>
          <a:lstStyle/>
          <a:p>
            <a:pPr marL="0" indent="0">
              <a:buNone/>
            </a:pPr>
            <a:r>
              <a:rPr lang="en-US" sz="1800" dirty="0" smtClean="0"/>
              <a:t>Voluntary recommendations </a:t>
            </a:r>
            <a:r>
              <a:rPr lang="en-US" sz="1800" dirty="0"/>
              <a:t>for financial </a:t>
            </a:r>
            <a:r>
              <a:rPr lang="en-US" sz="1800" dirty="0" smtClean="0"/>
              <a:t>institutions:</a:t>
            </a:r>
            <a:endParaRPr lang="en-US" sz="1800" dirty="0"/>
          </a:p>
          <a:p>
            <a:pPr lvl="0"/>
            <a:r>
              <a:rPr lang="en-US" sz="1800" dirty="0" smtClean="0"/>
              <a:t>Train </a:t>
            </a:r>
            <a:r>
              <a:rPr lang="en-US" sz="1800" dirty="0"/>
              <a:t>staff to recognize abuse</a:t>
            </a:r>
          </a:p>
          <a:p>
            <a:pPr lvl="0"/>
            <a:r>
              <a:rPr lang="en-US" sz="1800" dirty="0" smtClean="0"/>
              <a:t>Use </a:t>
            </a:r>
            <a:r>
              <a:rPr lang="en-US" sz="1800" dirty="0"/>
              <a:t>fraud detection technologies</a:t>
            </a:r>
          </a:p>
          <a:p>
            <a:pPr lvl="0"/>
            <a:r>
              <a:rPr lang="en-US" sz="1800" dirty="0" smtClean="0"/>
              <a:t>Offer </a:t>
            </a:r>
            <a:r>
              <a:rPr lang="en-US" sz="1800" dirty="0"/>
              <a:t>age-friendly services</a:t>
            </a:r>
          </a:p>
          <a:p>
            <a:pPr lvl="0"/>
            <a:r>
              <a:rPr lang="en-US" sz="1800" dirty="0" smtClean="0"/>
              <a:t>Report </a:t>
            </a:r>
            <a:r>
              <a:rPr lang="en-US" sz="1800" dirty="0"/>
              <a:t>suspicious activity to </a:t>
            </a:r>
            <a:r>
              <a:rPr lang="en-US" sz="1800" dirty="0" smtClean="0"/>
              <a:t>authorities</a:t>
            </a:r>
          </a:p>
          <a:p>
            <a:pPr marL="0" lvl="0" indent="0">
              <a:buNone/>
            </a:pPr>
            <a:endParaRPr lang="en-US" sz="1800" dirty="0"/>
          </a:p>
        </p:txBody>
      </p:sp>
      <p:sp>
        <p:nvSpPr>
          <p:cNvPr id="4" name="Footer Placeholder 3"/>
          <p:cNvSpPr>
            <a:spLocks noGrp="1"/>
          </p:cNvSpPr>
          <p:nvPr>
            <p:ph type="ftr" sz="quarter" idx="3"/>
          </p:nvPr>
        </p:nvSpPr>
        <p:spPr/>
        <p:txBody>
          <a:bodyPr/>
          <a:lstStyle/>
          <a:p>
            <a:fld id="{022636EB-ADE8-A646-A11D-FED0A955D1AA}" type="slidenum">
              <a:rPr lang="en-US" smtClean="0"/>
              <a:pPr/>
              <a:t>32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40" y="1524000"/>
            <a:ext cx="2757655" cy="3526617"/>
          </a:xfrm>
          <a:prstGeom prst="rect">
            <a:avLst/>
          </a:prstGeom>
          <a:noFill/>
          <a:ln w="9525">
            <a:noFill/>
            <a:miter lim="800000"/>
            <a:headEnd/>
            <a:tailEnd/>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7471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Money Smart for Older </a:t>
            </a:r>
            <a:r>
              <a:rPr lang="en-US" sz="3200" dirty="0" smtClean="0"/>
              <a:t>Adults</a:t>
            </a:r>
            <a:endParaRPr lang="en-US" sz="3200" dirty="0"/>
          </a:p>
        </p:txBody>
      </p:sp>
      <p:sp>
        <p:nvSpPr>
          <p:cNvPr id="3" name="Content Placeholder 2"/>
          <p:cNvSpPr>
            <a:spLocks noGrp="1"/>
          </p:cNvSpPr>
          <p:nvPr>
            <p:ph sz="half" idx="1"/>
          </p:nvPr>
        </p:nvSpPr>
        <p:spPr/>
        <p:txBody>
          <a:bodyPr>
            <a:normAutofit/>
          </a:bodyPr>
          <a:lstStyle/>
          <a:p>
            <a:pPr lvl="1"/>
            <a:r>
              <a:rPr lang="en-US" sz="2800" dirty="0" smtClean="0"/>
              <a:t>An </a:t>
            </a:r>
            <a:r>
              <a:rPr lang="en-US" sz="2800" dirty="0"/>
              <a:t>awareness program </a:t>
            </a:r>
            <a:r>
              <a:rPr lang="en-US" sz="2800" dirty="0" smtClean="0"/>
              <a:t>developed in </a:t>
            </a:r>
            <a:r>
              <a:rPr lang="en-US" sz="2800" dirty="0"/>
              <a:t>collaboration with the </a:t>
            </a:r>
            <a:r>
              <a:rPr lang="en-US" sz="2800" dirty="0" smtClean="0"/>
              <a:t>FDIC</a:t>
            </a:r>
            <a:endParaRPr lang="en-US" sz="2800" dirty="0"/>
          </a:p>
          <a:p>
            <a:pPr lvl="1"/>
            <a:r>
              <a:rPr lang="en-US" sz="2800" dirty="0"/>
              <a:t>Content on common issues facing seniors, including how to </a:t>
            </a:r>
            <a:r>
              <a:rPr lang="en-US" sz="2800" dirty="0" smtClean="0"/>
              <a:t>identify a potential fraud or scam </a:t>
            </a:r>
            <a:r>
              <a:rPr lang="en-US" sz="2800" dirty="0"/>
              <a:t>or </a:t>
            </a:r>
            <a:r>
              <a:rPr lang="en-US" sz="2800" dirty="0" smtClean="0"/>
              <a:t>other </a:t>
            </a:r>
            <a:r>
              <a:rPr lang="en-US" sz="2800" dirty="0"/>
              <a:t>forms of exploitation</a:t>
            </a:r>
          </a:p>
          <a:p>
            <a:pPr lvl="1"/>
            <a:r>
              <a:rPr lang="en-US" sz="2800" dirty="0" smtClean="0"/>
              <a:t>Curriculum </a:t>
            </a:r>
            <a:r>
              <a:rPr lang="en-US" sz="2800" dirty="0"/>
              <a:t>for </a:t>
            </a:r>
            <a:r>
              <a:rPr lang="en-US" sz="2800" dirty="0" smtClean="0"/>
              <a:t>trainers </a:t>
            </a:r>
          </a:p>
          <a:p>
            <a:pPr lvl="1"/>
            <a:r>
              <a:rPr lang="en-US" sz="2800" dirty="0" smtClean="0"/>
              <a:t>Resource Guide available in bulk at no charge</a:t>
            </a:r>
          </a:p>
          <a:p>
            <a:pPr lvl="1"/>
            <a:r>
              <a:rPr lang="en-US" sz="2800" dirty="0" smtClean="0"/>
              <a:t>Available in Spanish</a:t>
            </a:r>
            <a:endParaRPr lang="en-US" sz="2800" dirty="0"/>
          </a:p>
          <a:p>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33</a:t>
            </a:fld>
            <a:endParaRPr lang="en-US" dirty="0"/>
          </a:p>
        </p:txBody>
      </p:sp>
    </p:spTree>
    <p:extLst>
      <p:ext uri="{BB962C8B-B14F-4D97-AF65-F5344CB8AC3E}">
        <p14:creationId xmlns:p14="http://schemas.microsoft.com/office/powerpoint/2010/main" val="2144665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Smart for Older Adults Module Topics</a:t>
            </a:r>
            <a:endParaRPr lang="en-US" dirty="0"/>
          </a:p>
        </p:txBody>
      </p:sp>
      <p:sp>
        <p:nvSpPr>
          <p:cNvPr id="3" name="Content Placeholder 2"/>
          <p:cNvSpPr>
            <a:spLocks noGrp="1"/>
          </p:cNvSpPr>
          <p:nvPr>
            <p:ph sz="half" idx="1"/>
          </p:nvPr>
        </p:nvSpPr>
        <p:spPr/>
        <p:txBody>
          <a:bodyPr>
            <a:normAutofit/>
          </a:bodyPr>
          <a:lstStyle/>
          <a:p>
            <a:r>
              <a:rPr lang="en-US" altLang="en-US" sz="2400" dirty="0">
                <a:ea typeface="Geneva" pitchFamily="-84" charset="0"/>
                <a:cs typeface="Geneva" pitchFamily="-84" charset="0"/>
              </a:rPr>
              <a:t>Common Types of Elder Financial Exploitation </a:t>
            </a:r>
          </a:p>
          <a:p>
            <a:r>
              <a:rPr lang="en-US" altLang="en-US" sz="2400" dirty="0">
                <a:ea typeface="Geneva" pitchFamily="-84" charset="0"/>
                <a:cs typeface="Geneva" pitchFamily="-84" charset="0"/>
              </a:rPr>
              <a:t>Identity Theft </a:t>
            </a:r>
          </a:p>
          <a:p>
            <a:r>
              <a:rPr lang="en-US" altLang="en-US" sz="2400" dirty="0">
                <a:ea typeface="Geneva" pitchFamily="-84" charset="0"/>
                <a:cs typeface="Geneva" pitchFamily="-84" charset="0"/>
              </a:rPr>
              <a:t>Medical Identity Theft </a:t>
            </a:r>
          </a:p>
          <a:p>
            <a:r>
              <a:rPr lang="en-US" altLang="en-US" sz="2400" dirty="0">
                <a:ea typeface="Geneva" pitchFamily="-84" charset="0"/>
                <a:cs typeface="Geneva" pitchFamily="-84" charset="0"/>
              </a:rPr>
              <a:t>Scams Targeting Homeowners </a:t>
            </a:r>
          </a:p>
          <a:p>
            <a:r>
              <a:rPr lang="en-US" altLang="en-US" sz="2400" dirty="0">
                <a:ea typeface="Geneva" pitchFamily="-84" charset="0"/>
                <a:cs typeface="Geneva" pitchFamily="-84" charset="0"/>
              </a:rPr>
              <a:t>Scams </a:t>
            </a:r>
            <a:r>
              <a:rPr lang="en-US" altLang="en-US" sz="2400" dirty="0" smtClean="0">
                <a:ea typeface="Geneva" pitchFamily="-84" charset="0"/>
                <a:cs typeface="Geneva" pitchFamily="-84" charset="0"/>
              </a:rPr>
              <a:t>Targeting </a:t>
            </a:r>
            <a:r>
              <a:rPr lang="en-US" altLang="en-US" sz="2400" dirty="0">
                <a:ea typeface="Geneva" pitchFamily="-84" charset="0"/>
                <a:cs typeface="Geneva" pitchFamily="-84" charset="0"/>
              </a:rPr>
              <a:t>Veterans Benefits </a:t>
            </a:r>
          </a:p>
          <a:p>
            <a:r>
              <a:rPr lang="en-US" altLang="en-US" sz="2400" dirty="0">
                <a:ea typeface="Geneva" pitchFamily="-84" charset="0"/>
                <a:cs typeface="Geneva" pitchFamily="-84" charset="0"/>
              </a:rPr>
              <a:t>Planning for Unexpected Life Events </a:t>
            </a:r>
          </a:p>
          <a:p>
            <a:r>
              <a:rPr lang="en-US" altLang="en-US" sz="2400" dirty="0">
                <a:ea typeface="Geneva" pitchFamily="-84" charset="0"/>
                <a:cs typeface="Geneva" pitchFamily="-84" charset="0"/>
              </a:rPr>
              <a:t>How to Be Financially Prepared for Disasters</a:t>
            </a:r>
            <a:endParaRPr lang="en-US" sz="2400" dirty="0"/>
          </a:p>
        </p:txBody>
      </p:sp>
      <p:sp>
        <p:nvSpPr>
          <p:cNvPr id="4" name="Footer Placeholder 3"/>
          <p:cNvSpPr>
            <a:spLocks noGrp="1"/>
          </p:cNvSpPr>
          <p:nvPr>
            <p:ph type="ftr" sz="quarter" idx="3"/>
          </p:nvPr>
        </p:nvSpPr>
        <p:spPr/>
        <p:txBody>
          <a:bodyPr/>
          <a:lstStyle/>
          <a:p>
            <a:fld id="{022636EB-ADE8-A646-A11D-FED0A955D1AA}" type="slidenum">
              <a:rPr lang="en-US" smtClean="0"/>
              <a:pPr/>
              <a:t>34</a:t>
            </a:fld>
            <a:endParaRPr lang="en-US" dirty="0"/>
          </a:p>
        </p:txBody>
      </p:sp>
    </p:spTree>
    <p:extLst>
      <p:ext uri="{BB962C8B-B14F-4D97-AF65-F5344CB8AC3E}">
        <p14:creationId xmlns:p14="http://schemas.microsoft.com/office/powerpoint/2010/main" val="3209259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2800" dirty="0" smtClean="0"/>
              <a:t>Instructor Guide and Presentation slides available at</a:t>
            </a:r>
          </a:p>
          <a:p>
            <a:endParaRPr lang="en-US" dirty="0"/>
          </a:p>
          <a:p>
            <a:endParaRPr lang="en-US" dirty="0" smtClean="0"/>
          </a:p>
          <a:p>
            <a:r>
              <a:rPr lang="en-US" sz="2800" dirty="0" smtClean="0"/>
              <a:t>Order copies of the </a:t>
            </a:r>
            <a:r>
              <a:rPr lang="en-US" sz="2800" dirty="0"/>
              <a:t>Resource </a:t>
            </a:r>
            <a:r>
              <a:rPr lang="en-US" sz="2800" dirty="0" smtClean="0"/>
              <a:t>Guide at </a:t>
            </a:r>
            <a:endParaRPr lang="en-US" sz="28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74212" y="1587285"/>
            <a:ext cx="3616149" cy="3114485"/>
          </a:xfr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Money Smart for Older Adults</a:t>
            </a:r>
            <a:endParaRPr lang="en-US" dirty="0"/>
          </a:p>
        </p:txBody>
      </p:sp>
      <p:sp>
        <p:nvSpPr>
          <p:cNvPr id="5" name="Footer Placeholder 4"/>
          <p:cNvSpPr>
            <a:spLocks noGrp="1"/>
          </p:cNvSpPr>
          <p:nvPr>
            <p:ph type="ftr" sz="quarter" idx="3"/>
          </p:nvPr>
        </p:nvSpPr>
        <p:spPr/>
        <p:txBody>
          <a:bodyPr/>
          <a:lstStyle/>
          <a:p>
            <a:fld id="{02C32DDD-C9D7-458E-9F5C-4828A01907A0}" type="slidenum">
              <a:rPr lang="en-US" smtClean="0"/>
              <a:t>35</a:t>
            </a:fld>
            <a:endParaRPr lang="en-US" dirty="0"/>
          </a:p>
        </p:txBody>
      </p:sp>
      <p:sp>
        <p:nvSpPr>
          <p:cNvPr id="8" name="Rectangle 7"/>
          <p:cNvSpPr/>
          <p:nvPr/>
        </p:nvSpPr>
        <p:spPr>
          <a:xfrm>
            <a:off x="457201" y="4264613"/>
            <a:ext cx="3657600" cy="400110"/>
          </a:xfrm>
          <a:prstGeom prst="rect">
            <a:avLst/>
          </a:prstGeom>
          <a:solidFill>
            <a:schemeClr val="bg2">
              <a:lumMod val="60000"/>
              <a:lumOff val="40000"/>
            </a:schemeClr>
          </a:solidFill>
        </p:spPr>
        <p:txBody>
          <a:bodyPr wrap="square">
            <a:spAutoFit/>
          </a:bodyPr>
          <a:lstStyle/>
          <a:p>
            <a:r>
              <a:rPr lang="en-US" sz="2000" b="1" dirty="0" smtClean="0"/>
              <a:t>https://go.usa.gov/xXCvA</a:t>
            </a:r>
            <a:endParaRPr lang="en-US" sz="2000" b="1" dirty="0"/>
          </a:p>
        </p:txBody>
      </p:sp>
      <p:sp>
        <p:nvSpPr>
          <p:cNvPr id="9" name="Rectangle 8"/>
          <p:cNvSpPr/>
          <p:nvPr/>
        </p:nvSpPr>
        <p:spPr>
          <a:xfrm>
            <a:off x="609601" y="2471883"/>
            <a:ext cx="3657600" cy="400110"/>
          </a:xfrm>
          <a:prstGeom prst="rect">
            <a:avLst/>
          </a:prstGeom>
          <a:solidFill>
            <a:schemeClr val="bg2">
              <a:lumMod val="60000"/>
              <a:lumOff val="40000"/>
            </a:schemeClr>
          </a:solidFill>
        </p:spPr>
        <p:txBody>
          <a:bodyPr wrap="square">
            <a:spAutoFit/>
          </a:bodyPr>
          <a:lstStyle/>
          <a:p>
            <a:r>
              <a:rPr lang="en-US" sz="2000" b="1" dirty="0" smtClean="0"/>
              <a:t>Fdic.gov/</a:t>
            </a:r>
            <a:r>
              <a:rPr lang="en-US" sz="2000" b="1" dirty="0" err="1" smtClean="0"/>
              <a:t>moneysmart</a:t>
            </a:r>
            <a:endParaRPr lang="en-US" sz="2000" b="1" dirty="0"/>
          </a:p>
        </p:txBody>
      </p:sp>
    </p:spTree>
    <p:extLst>
      <p:ext uri="{BB962C8B-B14F-4D97-AF65-F5344CB8AC3E}">
        <p14:creationId xmlns:p14="http://schemas.microsoft.com/office/powerpoint/2010/main" val="1805548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35989" y="1437626"/>
            <a:ext cx="1238992" cy="160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3200400" y="1143000"/>
            <a:ext cx="5486399" cy="4876800"/>
          </a:xfrm>
        </p:spPr>
        <p:txBody>
          <a:bodyPr>
            <a:normAutofit fontScale="92500" lnSpcReduction="10000"/>
          </a:bodyPr>
          <a:lstStyle/>
          <a:p>
            <a:pPr indent="-342900"/>
            <a:r>
              <a:rPr lang="en-US" dirty="0" smtClean="0"/>
              <a:t>Help for financial caregivers handling the finances for a family member or friend who is incapacitated</a:t>
            </a:r>
          </a:p>
          <a:p>
            <a:pPr indent="-342900"/>
            <a:r>
              <a:rPr lang="en-US" dirty="0" smtClean="0"/>
              <a:t>Guides for four common types of financial caregivers:</a:t>
            </a:r>
          </a:p>
          <a:p>
            <a:pPr lvl="1"/>
            <a:r>
              <a:rPr lang="en-US" dirty="0" smtClean="0"/>
              <a:t>Agents under a Power </a:t>
            </a:r>
            <a:r>
              <a:rPr lang="en-US" dirty="0"/>
              <a:t>of </a:t>
            </a:r>
            <a:r>
              <a:rPr lang="en-US" dirty="0" smtClean="0"/>
              <a:t>attorney</a:t>
            </a:r>
            <a:endParaRPr lang="en-US" strike="sngStrike" dirty="0" smtClean="0"/>
          </a:p>
          <a:p>
            <a:pPr lvl="1"/>
            <a:r>
              <a:rPr lang="en-US" dirty="0" smtClean="0"/>
              <a:t>Guardians and conservators</a:t>
            </a:r>
            <a:endParaRPr lang="en-US" strike="sngStrike" dirty="0" smtClean="0"/>
          </a:p>
          <a:p>
            <a:pPr lvl="1"/>
            <a:r>
              <a:rPr lang="en-US" dirty="0" smtClean="0"/>
              <a:t>Trustees</a:t>
            </a:r>
            <a:endParaRPr lang="en-US" strike="sngStrike" dirty="0" smtClean="0"/>
          </a:p>
          <a:p>
            <a:pPr lvl="1"/>
            <a:r>
              <a:rPr lang="en-US" dirty="0" smtClean="0"/>
              <a:t>Social </a:t>
            </a:r>
            <a:r>
              <a:rPr lang="en-US" dirty="0"/>
              <a:t>Security and </a:t>
            </a:r>
            <a:r>
              <a:rPr lang="en-US" dirty="0" smtClean="0"/>
              <a:t>Department of Veterans Affairs (VA) </a:t>
            </a:r>
            <a:r>
              <a:rPr lang="en-US" dirty="0"/>
              <a:t>representatives </a:t>
            </a:r>
            <a:endParaRPr lang="en-US" dirty="0" smtClean="0"/>
          </a:p>
          <a:p>
            <a:r>
              <a:rPr lang="en-US" dirty="0" smtClean="0"/>
              <a:t>Includes tips on protecting </a:t>
            </a:r>
            <a:r>
              <a:rPr lang="en-US" dirty="0"/>
              <a:t>assets from fraud and </a:t>
            </a:r>
            <a:r>
              <a:rPr lang="en-US" dirty="0" smtClean="0"/>
              <a:t>scams.</a:t>
            </a:r>
          </a:p>
          <a:p>
            <a:r>
              <a:rPr lang="en-US" dirty="0" smtClean="0"/>
              <a:t>Available in English and Spanish</a:t>
            </a:r>
          </a:p>
          <a:p>
            <a:pPr lvl="1"/>
            <a:endParaRPr lang="en-US" dirty="0"/>
          </a:p>
        </p:txBody>
      </p:sp>
      <p:sp>
        <p:nvSpPr>
          <p:cNvPr id="2" name="Footer Placeholder 1"/>
          <p:cNvSpPr>
            <a:spLocks noGrp="1"/>
          </p:cNvSpPr>
          <p:nvPr>
            <p:ph type="ftr" sz="quarter" idx="3"/>
          </p:nvPr>
        </p:nvSpPr>
        <p:spPr/>
        <p:txBody>
          <a:bodyPr/>
          <a:lstStyle/>
          <a:p>
            <a:fld id="{022636EB-ADE8-A646-A11D-FED0A955D1AA}" type="slidenum">
              <a:rPr lang="en-US" smtClean="0"/>
              <a:pPr/>
              <a:t>36</a:t>
            </a:fld>
            <a:endParaRPr lang="en-US" dirty="0"/>
          </a:p>
        </p:txBody>
      </p:sp>
      <p:sp>
        <p:nvSpPr>
          <p:cNvPr id="3" name="Title 2"/>
          <p:cNvSpPr>
            <a:spLocks noGrp="1"/>
          </p:cNvSpPr>
          <p:nvPr>
            <p:ph type="title"/>
          </p:nvPr>
        </p:nvSpPr>
        <p:spPr/>
        <p:txBody>
          <a:bodyPr>
            <a:normAutofit/>
          </a:bodyPr>
          <a:lstStyle/>
          <a:p>
            <a:r>
              <a:rPr lang="en-US" dirty="0"/>
              <a:t>Managing Someone Else’s Money </a:t>
            </a:r>
            <a:r>
              <a:rPr lang="en-US" dirty="0" smtClean="0"/>
              <a:t>guides</a:t>
            </a:r>
            <a:endParaRPr lang="en-US" dirty="0"/>
          </a:p>
        </p:txBody>
      </p:sp>
      <p:pic>
        <p:nvPicPr>
          <p:cNvPr id="1028" name="Picture 4" descr="Cover of booklet on court-appointed guardi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41" y="2016773"/>
            <a:ext cx="1377224" cy="1785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ver of booklet on truste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856" y="2663237"/>
            <a:ext cx="1403350" cy="1819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3530" y="3341543"/>
            <a:ext cx="1285875" cy="1666875"/>
          </a:xfrm>
          <a:prstGeom prst="rect">
            <a:avLst/>
          </a:prstGeom>
        </p:spPr>
      </p:pic>
    </p:spTree>
    <p:extLst>
      <p:ext uri="{BB962C8B-B14F-4D97-AF65-F5344CB8AC3E}">
        <p14:creationId xmlns:p14="http://schemas.microsoft.com/office/powerpoint/2010/main" val="1164310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pPr>
              <a:spcAft>
                <a:spcPct val="0"/>
              </a:spcAft>
              <a:defRPr/>
            </a:pPr>
            <a:r>
              <a:rPr lang="en-US" altLang="en-US" sz="3100" dirty="0" smtClean="0">
                <a:ea typeface="Helvetica Neue"/>
              </a:rPr>
              <a:t/>
            </a:r>
            <a:br>
              <a:rPr lang="en-US" altLang="en-US" sz="3100" dirty="0" smtClean="0">
                <a:ea typeface="Helvetica Neue"/>
              </a:rPr>
            </a:br>
            <a:r>
              <a:rPr lang="en-US" altLang="en-US" sz="3100" dirty="0" smtClean="0">
                <a:ea typeface="Helvetica Neue"/>
              </a:rPr>
              <a:t>Resources</a:t>
            </a:r>
            <a:r>
              <a:rPr lang="en-US" altLang="en-US" dirty="0" smtClean="0">
                <a:solidFill>
                  <a:srgbClr val="B88C00"/>
                </a:solidFill>
                <a:ea typeface="Helvetica Neue"/>
              </a:rPr>
              <a:t/>
            </a:r>
            <a:br>
              <a:rPr lang="en-US" altLang="en-US" dirty="0" smtClean="0">
                <a:solidFill>
                  <a:srgbClr val="B88C00"/>
                </a:solidFill>
                <a:ea typeface="Helvetica Neue"/>
              </a:rPr>
            </a:br>
            <a:endParaRPr lang="en-US" altLang="en-US" dirty="0" smtClean="0">
              <a:solidFill>
                <a:srgbClr val="B88C00"/>
              </a:solidFill>
              <a:ea typeface="Helvetica Neue"/>
            </a:endParaRPr>
          </a:p>
        </p:txBody>
      </p:sp>
      <p:sp>
        <p:nvSpPr>
          <p:cNvPr id="3" name="Content Placeholder 2"/>
          <p:cNvSpPr>
            <a:spLocks noGrp="1"/>
          </p:cNvSpPr>
          <p:nvPr>
            <p:ph idx="1"/>
          </p:nvPr>
        </p:nvSpPr>
        <p:spPr>
          <a:xfrm>
            <a:off x="685800" y="1066800"/>
            <a:ext cx="8153400" cy="4267200"/>
          </a:xfrm>
        </p:spPr>
        <p:txBody>
          <a:bodyPr/>
          <a:lstStyle/>
          <a:p>
            <a:pPr marL="0" indent="0">
              <a:buFont typeface="Arial" pitchFamily="34" charset="0"/>
              <a:buNone/>
              <a:defRPr/>
            </a:pPr>
            <a:r>
              <a:rPr lang="en-US" sz="2800" dirty="0" smtClean="0"/>
              <a:t>Consumer </a:t>
            </a:r>
            <a:r>
              <a:rPr lang="en-US" sz="2800" dirty="0"/>
              <a:t>Financial Protection Bureau (CFPB</a:t>
            </a:r>
            <a:r>
              <a:rPr lang="en-US" sz="2800" dirty="0" smtClean="0"/>
              <a:t>):  </a:t>
            </a:r>
          </a:p>
          <a:p>
            <a:pPr>
              <a:defRPr/>
            </a:pPr>
            <a:r>
              <a:rPr lang="en-US" sz="2400" dirty="0" smtClean="0"/>
              <a:t>Order publications including the Money Smart for Older Adults participant Resource Guide </a:t>
            </a:r>
            <a:r>
              <a:rPr lang="en-US" sz="2400" u="sng" dirty="0" smtClean="0">
                <a:hlinkClick r:id="rId3"/>
              </a:rPr>
              <a:t>consumerfinance.gov/older-</a:t>
            </a:r>
            <a:r>
              <a:rPr lang="en-US" sz="2400" u="sng" dirty="0" err="1" smtClean="0">
                <a:hlinkClick r:id="rId3"/>
              </a:rPr>
              <a:t>americans</a:t>
            </a:r>
            <a:r>
              <a:rPr lang="en-US" sz="2400" u="sng" dirty="0" smtClean="0">
                <a:hlinkClick r:id="rId3"/>
              </a:rPr>
              <a:t> </a:t>
            </a:r>
            <a:endParaRPr lang="en-US" sz="2400" u="sng" dirty="0" smtClean="0"/>
          </a:p>
          <a:p>
            <a:pPr>
              <a:defRPr/>
            </a:pPr>
            <a:r>
              <a:rPr lang="en-US" sz="2400" i="1" dirty="0" smtClean="0"/>
              <a:t>ASK </a:t>
            </a:r>
            <a:r>
              <a:rPr lang="en-US" sz="2400" i="1" dirty="0"/>
              <a:t>CFPB</a:t>
            </a:r>
            <a:r>
              <a:rPr lang="en-US" sz="2400" dirty="0"/>
              <a:t>, </a:t>
            </a:r>
            <a:r>
              <a:rPr lang="en-US" sz="2400" u="sng" dirty="0" smtClean="0">
                <a:hlinkClick r:id="rId3"/>
              </a:rPr>
              <a:t>consumerfinance.gov/</a:t>
            </a:r>
            <a:r>
              <a:rPr lang="en-US" sz="2400" u="sng" dirty="0" err="1" smtClean="0">
                <a:hlinkClick r:id="rId3"/>
              </a:rPr>
              <a:t>askcfpb</a:t>
            </a:r>
            <a:r>
              <a:rPr lang="en-US" sz="2400" u="sng" dirty="0">
                <a:hlinkClick r:id="rId3"/>
              </a:rPr>
              <a:t>/</a:t>
            </a:r>
            <a:endParaRPr lang="en-US" sz="2400" dirty="0"/>
          </a:p>
          <a:p>
            <a:pPr>
              <a:defRPr/>
            </a:pPr>
            <a:r>
              <a:rPr lang="en-US" sz="2400" dirty="0" smtClean="0"/>
              <a:t>Submit complaints, </a:t>
            </a:r>
            <a:r>
              <a:rPr lang="en-US" sz="2400" u="sng" dirty="0" smtClean="0">
                <a:solidFill>
                  <a:srgbClr val="0000FF"/>
                </a:solidFill>
              </a:rPr>
              <a:t>consumerfinance.gov/complain</a:t>
            </a:r>
            <a:r>
              <a:rPr lang="en-US" sz="2400" dirty="0" smtClean="0"/>
              <a:t>t or by phone</a:t>
            </a:r>
          </a:p>
          <a:p>
            <a:pPr marL="0" indent="0" algn="ctr">
              <a:buFont typeface="Arial" pitchFamily="34" charset="0"/>
              <a:buNone/>
              <a:defRPr/>
            </a:pPr>
            <a:r>
              <a:rPr lang="en-US" sz="2400" dirty="0" smtClean="0"/>
              <a:t>    1-855-411-CFPB </a:t>
            </a:r>
            <a:r>
              <a:rPr lang="en-US" sz="2400" dirty="0"/>
              <a:t>(2372</a:t>
            </a:r>
            <a:r>
              <a:rPr lang="en-US" sz="2400" dirty="0" smtClean="0"/>
              <a:t>)</a:t>
            </a:r>
            <a:endParaRPr lang="en-US" sz="2400" kern="0" dirty="0">
              <a:latin typeface="Arial Black"/>
              <a:ea typeface="+mn-ea"/>
              <a:cs typeface="+mn-cs"/>
            </a:endParaRPr>
          </a:p>
          <a:p>
            <a:pPr marL="0" indent="0">
              <a:buFont typeface="Arial" pitchFamily="34" charset="0"/>
              <a:buNone/>
              <a:defRPr/>
            </a:pPr>
            <a:endParaRPr lang="en-US" sz="2400" dirty="0"/>
          </a:p>
        </p:txBody>
      </p:sp>
    </p:spTree>
    <p:extLst>
      <p:ext uri="{BB962C8B-B14F-4D97-AF65-F5344CB8AC3E}">
        <p14:creationId xmlns:p14="http://schemas.microsoft.com/office/powerpoint/2010/main" val="1240066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pPr>
              <a:spcAft>
                <a:spcPct val="0"/>
              </a:spcAft>
              <a:defRPr/>
            </a:pPr>
            <a:r>
              <a:rPr lang="en-US" altLang="en-US" dirty="0" smtClean="0">
                <a:ea typeface="Helvetica Neue"/>
              </a:rPr>
              <a:t/>
            </a:r>
            <a:br>
              <a:rPr lang="en-US" altLang="en-US" dirty="0" smtClean="0">
                <a:ea typeface="Helvetica Neue"/>
              </a:rPr>
            </a:br>
            <a:r>
              <a:rPr lang="en-US" altLang="en-US" dirty="0" smtClean="0">
                <a:ea typeface="Helvetica Neue"/>
              </a:rPr>
              <a:t>Resources</a:t>
            </a:r>
            <a:br>
              <a:rPr lang="en-US" altLang="en-US" dirty="0" smtClean="0">
                <a:ea typeface="Helvetica Neue"/>
              </a:rPr>
            </a:br>
            <a:endParaRPr lang="en-US" altLang="en-US" dirty="0" smtClean="0">
              <a:ea typeface="Helvetica Neue"/>
            </a:endParaRPr>
          </a:p>
        </p:txBody>
      </p:sp>
      <p:sp>
        <p:nvSpPr>
          <p:cNvPr id="3" name="Content Placeholder 2"/>
          <p:cNvSpPr>
            <a:spLocks noGrp="1"/>
          </p:cNvSpPr>
          <p:nvPr>
            <p:ph idx="1"/>
          </p:nvPr>
        </p:nvSpPr>
        <p:spPr/>
        <p:txBody>
          <a:bodyPr/>
          <a:lstStyle/>
          <a:p>
            <a:pPr eaLnBrk="1" hangingPunct="1">
              <a:lnSpc>
                <a:spcPct val="80000"/>
              </a:lnSpc>
              <a:buClr>
                <a:srgbClr val="002C76"/>
              </a:buClr>
              <a:buFont typeface="Wingdings" pitchFamily="2" charset="2"/>
              <a:buChar char="§"/>
              <a:defRPr/>
            </a:pPr>
            <a:r>
              <a:rPr lang="en-US" sz="2400" kern="0" dirty="0" smtClean="0">
                <a:solidFill>
                  <a:srgbClr val="000000"/>
                </a:solidFill>
                <a:latin typeface="Arial Black"/>
                <a:ea typeface="+mn-ea"/>
                <a:cs typeface="+mn-cs"/>
                <a:hlinkClick r:id="rId3"/>
              </a:rPr>
              <a:t>www.fdic.gov/moneysmart</a:t>
            </a:r>
            <a:endParaRPr lang="en-US" sz="2400" kern="0" dirty="0" smtClean="0">
              <a:solidFill>
                <a:srgbClr val="000000"/>
              </a:solidFill>
              <a:latin typeface="Arial Black"/>
              <a:ea typeface="+mn-ea"/>
              <a:cs typeface="+mn-cs"/>
            </a:endParaRPr>
          </a:p>
          <a:p>
            <a:pPr lvl="1" eaLnBrk="1" hangingPunct="1">
              <a:lnSpc>
                <a:spcPct val="80000"/>
              </a:lnSpc>
              <a:buClr>
                <a:srgbClr val="002C76"/>
              </a:buClr>
              <a:defRPr/>
            </a:pPr>
            <a:r>
              <a:rPr lang="en-US" sz="2400" kern="0" dirty="0" smtClean="0">
                <a:solidFill>
                  <a:srgbClr val="000000"/>
                </a:solidFill>
                <a:latin typeface="Arial" pitchFamily="34" charset="0"/>
              </a:rPr>
              <a:t>1-877-ASK-FDIC</a:t>
            </a:r>
          </a:p>
          <a:p>
            <a:pPr marL="457200" lvl="1" indent="0" eaLnBrk="1" hangingPunct="1">
              <a:lnSpc>
                <a:spcPct val="80000"/>
              </a:lnSpc>
              <a:buClr>
                <a:srgbClr val="002C76"/>
              </a:buClr>
              <a:buFont typeface="Arial" pitchFamily="34" charset="0"/>
              <a:buNone/>
              <a:defRPr/>
            </a:pPr>
            <a:endParaRPr lang="en-US" sz="2400" kern="0" dirty="0" smtClean="0">
              <a:solidFill>
                <a:srgbClr val="000000"/>
              </a:solidFill>
              <a:latin typeface="Arial" pitchFamily="34" charset="0"/>
            </a:endParaRPr>
          </a:p>
          <a:p>
            <a:pPr eaLnBrk="1" hangingPunct="1">
              <a:lnSpc>
                <a:spcPct val="80000"/>
              </a:lnSpc>
              <a:buClr>
                <a:srgbClr val="002C76"/>
              </a:buClr>
              <a:buFont typeface="Wingdings" pitchFamily="2" charset="2"/>
              <a:buChar char="§"/>
              <a:defRPr/>
            </a:pPr>
            <a:r>
              <a:rPr lang="en-US" sz="2400" kern="0" dirty="0" smtClean="0">
                <a:solidFill>
                  <a:srgbClr val="000000"/>
                </a:solidFill>
                <a:latin typeface="Arial Black"/>
                <a:ea typeface="+mn-ea"/>
                <a:cs typeface="+mn-cs"/>
                <a:hlinkClick r:id="rId4"/>
              </a:rPr>
              <a:t>www.mymoney.gov</a:t>
            </a:r>
            <a:endParaRPr lang="en-US" sz="2400" kern="0" dirty="0">
              <a:solidFill>
                <a:srgbClr val="000000"/>
              </a:solidFill>
              <a:latin typeface="Arial Black"/>
              <a:ea typeface="+mn-ea"/>
              <a:cs typeface="+mn-cs"/>
            </a:endParaRPr>
          </a:p>
          <a:p>
            <a:pPr lvl="1" eaLnBrk="1" hangingPunct="1">
              <a:lnSpc>
                <a:spcPct val="80000"/>
              </a:lnSpc>
              <a:buClr>
                <a:srgbClr val="002C76"/>
              </a:buClr>
              <a:defRPr/>
            </a:pPr>
            <a:r>
              <a:rPr lang="en-US" sz="2400" kern="0" dirty="0">
                <a:solidFill>
                  <a:srgbClr val="000000"/>
                </a:solidFill>
                <a:latin typeface="Arial" pitchFamily="34" charset="0"/>
              </a:rPr>
              <a:t>1-888-MyMoney </a:t>
            </a:r>
            <a:r>
              <a:rPr lang="en-US" sz="2400" kern="0" dirty="0" smtClean="0">
                <a:solidFill>
                  <a:srgbClr val="000000"/>
                </a:solidFill>
                <a:latin typeface="Arial" pitchFamily="34" charset="0"/>
              </a:rPr>
              <a:t>(</a:t>
            </a:r>
            <a:r>
              <a:rPr lang="en-US" sz="2400" kern="0" dirty="0">
                <a:solidFill>
                  <a:srgbClr val="000000"/>
                </a:solidFill>
                <a:latin typeface="Arial" pitchFamily="34" charset="0"/>
              </a:rPr>
              <a:t>Federal </a:t>
            </a:r>
            <a:r>
              <a:rPr lang="en-US" sz="2400" kern="0" dirty="0" smtClean="0">
                <a:solidFill>
                  <a:srgbClr val="000000"/>
                </a:solidFill>
                <a:latin typeface="Arial" pitchFamily="34" charset="0"/>
              </a:rPr>
              <a:t>Website </a:t>
            </a:r>
            <a:r>
              <a:rPr lang="en-US" sz="2400" kern="0" dirty="0">
                <a:solidFill>
                  <a:srgbClr val="000000"/>
                </a:solidFill>
                <a:latin typeface="Arial" pitchFamily="34" charset="0"/>
              </a:rPr>
              <a:t>of Resources)</a:t>
            </a:r>
          </a:p>
          <a:p>
            <a:pPr eaLnBrk="1" hangingPunct="1">
              <a:lnSpc>
                <a:spcPct val="80000"/>
              </a:lnSpc>
              <a:buClr>
                <a:srgbClr val="002C76"/>
              </a:buClr>
              <a:buFont typeface="Wingdings" pitchFamily="2" charset="2"/>
              <a:buChar char="§"/>
              <a:defRPr/>
            </a:pPr>
            <a:endParaRPr lang="en-US" sz="1000" kern="0" dirty="0">
              <a:solidFill>
                <a:srgbClr val="000000"/>
              </a:solidFill>
              <a:latin typeface="Arial Black"/>
              <a:ea typeface="+mn-ea"/>
              <a:cs typeface="+mn-cs"/>
            </a:endParaRPr>
          </a:p>
          <a:p>
            <a:pPr>
              <a:defRPr/>
            </a:pPr>
            <a:endParaRPr lang="en-US" dirty="0"/>
          </a:p>
        </p:txBody>
      </p:sp>
    </p:spTree>
    <p:extLst>
      <p:ext uri="{BB962C8B-B14F-4D97-AF65-F5344CB8AC3E}">
        <p14:creationId xmlns:p14="http://schemas.microsoft.com/office/powerpoint/2010/main" val="3142294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for </a:t>
            </a:r>
            <a:r>
              <a:rPr lang="en-US" dirty="0"/>
              <a:t>O</a:t>
            </a:r>
            <a:r>
              <a:rPr lang="en-US" dirty="0" smtClean="0"/>
              <a:t>lder Americans</a:t>
            </a:r>
            <a:endParaRPr lang="en-US" dirty="0"/>
          </a:p>
        </p:txBody>
      </p:sp>
      <p:sp>
        <p:nvSpPr>
          <p:cNvPr id="3" name="Content Placeholder 2"/>
          <p:cNvSpPr>
            <a:spLocks noGrp="1"/>
          </p:cNvSpPr>
          <p:nvPr>
            <p:ph sz="half" idx="1"/>
          </p:nvPr>
        </p:nvSpPr>
        <p:spPr/>
        <p:txBody>
          <a:bodyPr/>
          <a:lstStyle/>
          <a:p>
            <a:pPr marL="0" indent="0" algn="ctr">
              <a:buNone/>
            </a:pPr>
            <a:r>
              <a:rPr lang="en-US" sz="2400" b="1" dirty="0" smtClean="0"/>
              <a:t>Email us:</a:t>
            </a:r>
            <a:endParaRPr lang="en-US" sz="2400" b="1" dirty="0"/>
          </a:p>
          <a:p>
            <a:pPr marL="0" indent="0" algn="ctr">
              <a:buNone/>
            </a:pPr>
            <a:r>
              <a:rPr lang="en-US" sz="2400" dirty="0" smtClean="0">
                <a:hlinkClick r:id="rId3"/>
              </a:rPr>
              <a:t>Olderamericans@cfpb.gov</a:t>
            </a:r>
            <a:endParaRPr lang="en-US" sz="2400" dirty="0" smtClean="0"/>
          </a:p>
          <a:p>
            <a:pPr marL="0" indent="0" algn="ctr">
              <a:buNone/>
            </a:pPr>
            <a:endParaRPr lang="en-US" sz="2400" dirty="0"/>
          </a:p>
          <a:p>
            <a:pPr marL="0" indent="0" algn="ctr">
              <a:buNone/>
            </a:pPr>
            <a:r>
              <a:rPr lang="en-US" sz="2400" b="1" dirty="0" smtClean="0"/>
              <a:t>Find resources and mailing list:</a:t>
            </a:r>
            <a:endParaRPr lang="en-US" sz="2400" b="1" dirty="0"/>
          </a:p>
          <a:p>
            <a:pPr marL="0" indent="0" algn="ctr">
              <a:buNone/>
            </a:pPr>
            <a:endParaRPr lang="en-US" sz="2400" dirty="0" smtClean="0"/>
          </a:p>
          <a:p>
            <a:pPr marL="0" indent="0" algn="ctr">
              <a:buNone/>
            </a:pPr>
            <a:r>
              <a:rPr lang="en-US" sz="2400" dirty="0" smtClean="0">
                <a:hlinkClick r:id="rId4"/>
              </a:rPr>
              <a:t>consumerfinance.gov/practitioner-resources/resources-for-older-adults/</a:t>
            </a:r>
            <a:endParaRPr lang="en-US" sz="2400" dirty="0" smtClean="0"/>
          </a:p>
          <a:p>
            <a:pPr marL="0" indent="0" algn="ctr">
              <a:buNone/>
            </a:pPr>
            <a:endParaRPr lang="en-US" sz="3200" dirty="0" smtClean="0"/>
          </a:p>
          <a:p>
            <a:pPr marL="0" indent="0" algn="ctr">
              <a:buNone/>
            </a:pPr>
            <a:endParaRPr lang="en-US" sz="2400" dirty="0"/>
          </a:p>
        </p:txBody>
      </p:sp>
      <p:sp>
        <p:nvSpPr>
          <p:cNvPr id="4" name="Footer Placeholder 3"/>
          <p:cNvSpPr>
            <a:spLocks noGrp="1"/>
          </p:cNvSpPr>
          <p:nvPr>
            <p:ph type="ftr" sz="quarter" idx="3"/>
          </p:nvPr>
        </p:nvSpPr>
        <p:spPr/>
        <p:txBody>
          <a:bodyPr/>
          <a:lstStyle/>
          <a:p>
            <a:fld id="{022636EB-ADE8-A646-A11D-FED0A955D1AA}" type="slidenum">
              <a:rPr lang="en-US" smtClean="0"/>
              <a:pPr/>
              <a:t>39</a:t>
            </a:fld>
            <a:endParaRPr lang="en-US" dirty="0"/>
          </a:p>
        </p:txBody>
      </p:sp>
    </p:spTree>
    <p:extLst>
      <p:ext uri="{BB962C8B-B14F-4D97-AF65-F5344CB8AC3E}">
        <p14:creationId xmlns:p14="http://schemas.microsoft.com/office/powerpoint/2010/main" val="1461448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cs typeface="Georgia"/>
              </a:rPr>
              <a:t>CFPB’s Statutory </a:t>
            </a:r>
            <a:r>
              <a:rPr lang="en-US" dirty="0" smtClean="0">
                <a:cs typeface="Georgia"/>
              </a:rPr>
              <a:t>Objectives - DFA</a:t>
            </a:r>
            <a:endParaRPr lang="en-US" dirty="0"/>
          </a:p>
        </p:txBody>
      </p:sp>
      <p:sp>
        <p:nvSpPr>
          <p:cNvPr id="5" name="Content Placeholder 4"/>
          <p:cNvSpPr>
            <a:spLocks noGrp="1"/>
          </p:cNvSpPr>
          <p:nvPr>
            <p:ph sz="half" idx="1"/>
          </p:nvPr>
        </p:nvSpPr>
        <p:spPr>
          <a:xfrm>
            <a:off x="553641" y="1184930"/>
            <a:ext cx="8133160" cy="4895236"/>
          </a:xfrm>
        </p:spPr>
        <p:txBody>
          <a:bodyPr>
            <a:noAutofit/>
          </a:bodyPr>
          <a:lstStyle/>
          <a:p>
            <a:pPr marL="0" indent="0">
              <a:buNone/>
            </a:pPr>
            <a:r>
              <a:rPr lang="en-US" dirty="0" smtClean="0"/>
              <a:t>OBJECTIVES. – The Bureau is authorized to exercise its authorities for the purposes of ensuring that, with respect to consumer financial products and services – </a:t>
            </a:r>
            <a:endParaRPr lang="en-US" sz="1600" dirty="0" smtClean="0"/>
          </a:p>
          <a:p>
            <a:pPr marL="1252728" lvl="2" indent="-457200">
              <a:buFont typeface="+mj-lt"/>
              <a:buAutoNum type="arabicParenR"/>
            </a:pPr>
            <a:r>
              <a:rPr lang="en-US" sz="1700" dirty="0"/>
              <a:t>C</a:t>
            </a:r>
            <a:r>
              <a:rPr lang="en-US" sz="1700" dirty="0" smtClean="0"/>
              <a:t>onsumers are provided with timely and understandable information to make responsible decisions about financial transactions;</a:t>
            </a:r>
          </a:p>
          <a:p>
            <a:pPr marL="1252728" lvl="2" indent="-457200">
              <a:buFont typeface="+mj-lt"/>
              <a:buAutoNum type="arabicParenR"/>
            </a:pPr>
            <a:r>
              <a:rPr lang="en-US" sz="1700" dirty="0"/>
              <a:t>C</a:t>
            </a:r>
            <a:r>
              <a:rPr lang="en-US" sz="1700" dirty="0" smtClean="0"/>
              <a:t>onsumers are protected from unfair, deceptive, or abusive acts and practices and from discrimination;</a:t>
            </a:r>
          </a:p>
          <a:p>
            <a:pPr marL="1252728" lvl="2" indent="-457200">
              <a:buFont typeface="+mj-lt"/>
              <a:buAutoNum type="arabicParenR"/>
            </a:pPr>
            <a:r>
              <a:rPr lang="en-US" sz="1700" dirty="0"/>
              <a:t>O</a:t>
            </a:r>
            <a:r>
              <a:rPr lang="en-US" sz="1700" dirty="0" smtClean="0"/>
              <a:t>utdated, unnecessary, or unduly burdensome regulations are regularly identified and addressed in order to reduce unwarranted regulatory burdens;</a:t>
            </a:r>
          </a:p>
          <a:p>
            <a:pPr marL="1252728" lvl="2" indent="-457200">
              <a:buFont typeface="+mj-lt"/>
              <a:buAutoNum type="arabicParenR"/>
            </a:pPr>
            <a:r>
              <a:rPr lang="en-US" sz="1700" dirty="0" smtClean="0"/>
              <a:t>Federal consumer financial law is enforced consistently, without regard to the status of a person as a depository institution, in order to promote fair competition; and</a:t>
            </a:r>
          </a:p>
          <a:p>
            <a:pPr marL="1252728" lvl="2" indent="-457200">
              <a:buFont typeface="+mj-lt"/>
              <a:buAutoNum type="arabicParenR"/>
            </a:pPr>
            <a:r>
              <a:rPr lang="en-US" sz="1700" dirty="0"/>
              <a:t>M</a:t>
            </a:r>
            <a:r>
              <a:rPr lang="en-US" sz="1700" dirty="0" smtClean="0"/>
              <a:t>arkets for consumer financial products and services operate transparently and efficiently to facilitate access and innovation.</a:t>
            </a:r>
            <a:endParaRPr lang="en-US" sz="1700" dirty="0"/>
          </a:p>
        </p:txBody>
      </p:sp>
      <p:sp>
        <p:nvSpPr>
          <p:cNvPr id="2" name="Right Arrow 1"/>
          <p:cNvSpPr/>
          <p:nvPr/>
        </p:nvSpPr>
        <p:spPr>
          <a:xfrm>
            <a:off x="104659" y="1199677"/>
            <a:ext cx="495759" cy="396607"/>
          </a:xfrm>
          <a:prstGeom prst="rightArrow">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Slide Number Placeholder 5"/>
          <p:cNvSpPr>
            <a:spLocks noGrp="1"/>
          </p:cNvSpPr>
          <p:nvPr>
            <p:ph type="sldNum" sz="quarter" idx="4294967295"/>
          </p:nvPr>
        </p:nvSpPr>
        <p:spPr>
          <a:xfrm>
            <a:off x="8229600" y="6173788"/>
            <a:ext cx="457200" cy="365125"/>
          </a:xfrm>
          <a:prstGeom prst="rect">
            <a:avLst/>
          </a:prstGeom>
        </p:spPr>
        <p:txBody>
          <a:bodyPr/>
          <a:lstStyle/>
          <a:p>
            <a:r>
              <a:rPr lang="en-US" dirty="0">
                <a:latin typeface="Arial" panose="020B0604020202020204" pitchFamily="34" charset="0"/>
                <a:cs typeface="Arial" panose="020B0604020202020204" pitchFamily="34" charset="0"/>
              </a:rPr>
              <a:t>3</a:t>
            </a:r>
          </a:p>
        </p:txBody>
      </p:sp>
      <p:sp>
        <p:nvSpPr>
          <p:cNvPr id="3" name="Oval 2"/>
          <p:cNvSpPr/>
          <p:nvPr/>
        </p:nvSpPr>
        <p:spPr>
          <a:xfrm>
            <a:off x="1104404" y="2125683"/>
            <a:ext cx="7582397" cy="902525"/>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49353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Group Exercise</a:t>
            </a:r>
            <a:endParaRPr lang="en-US" sz="3600" b="1" dirty="0"/>
          </a:p>
        </p:txBody>
      </p:sp>
      <p:sp>
        <p:nvSpPr>
          <p:cNvPr id="3" name="Content Placeholder 2"/>
          <p:cNvSpPr>
            <a:spLocks noGrp="1"/>
          </p:cNvSpPr>
          <p:nvPr>
            <p:ph sz="half" idx="1"/>
          </p:nvPr>
        </p:nvSpPr>
        <p:spPr/>
        <p:txBody>
          <a:bodyPr>
            <a:normAutofit/>
          </a:bodyPr>
          <a:lstStyle/>
          <a:p>
            <a:pPr marL="0" indent="0" algn="ctr">
              <a:lnSpc>
                <a:spcPct val="150000"/>
              </a:lnSpc>
              <a:buNone/>
            </a:pPr>
            <a:r>
              <a:rPr lang="en-US" sz="3200" dirty="0" smtClean="0"/>
              <a:t>Consider how Montana’s elder justice stakeholders can expand and enhance collaboration to prevent, address and resolve cases of elder financial  exploitation. </a:t>
            </a:r>
            <a:endParaRPr lang="en-US" sz="3200" dirty="0"/>
          </a:p>
        </p:txBody>
      </p:sp>
      <p:sp>
        <p:nvSpPr>
          <p:cNvPr id="4" name="Footer Placeholder 3"/>
          <p:cNvSpPr>
            <a:spLocks noGrp="1"/>
          </p:cNvSpPr>
          <p:nvPr>
            <p:ph type="ftr" sz="quarter" idx="3"/>
          </p:nvPr>
        </p:nvSpPr>
        <p:spPr/>
        <p:txBody>
          <a:bodyPr/>
          <a:lstStyle/>
          <a:p>
            <a:fld id="{022636EB-ADE8-A646-A11D-FED0A955D1AA}" type="slidenum">
              <a:rPr lang="en-US" smtClean="0"/>
              <a:pPr/>
              <a:t>40</a:t>
            </a:fld>
            <a:endParaRPr lang="en-US" dirty="0"/>
          </a:p>
        </p:txBody>
      </p:sp>
    </p:spTree>
    <p:extLst>
      <p:ext uri="{BB962C8B-B14F-4D97-AF65-F5344CB8AC3E}">
        <p14:creationId xmlns:p14="http://schemas.microsoft.com/office/powerpoint/2010/main" val="1707885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79" y="274637"/>
            <a:ext cx="8036720" cy="743347"/>
          </a:xfrm>
        </p:spPr>
        <p:txBody>
          <a:bodyPr/>
          <a:lstStyle/>
          <a:p>
            <a:r>
              <a:rPr lang="en-US" dirty="0" smtClean="0"/>
              <a:t>Office for Older Americans</a:t>
            </a:r>
            <a:endParaRPr lang="en-US" dirty="0"/>
          </a:p>
        </p:txBody>
      </p:sp>
      <p:sp>
        <p:nvSpPr>
          <p:cNvPr id="3" name="Rectangle 2"/>
          <p:cNvSpPr/>
          <p:nvPr/>
        </p:nvSpPr>
        <p:spPr>
          <a:xfrm>
            <a:off x="650079" y="5482815"/>
            <a:ext cx="8077200" cy="369332"/>
          </a:xfrm>
          <a:prstGeom prst="rect">
            <a:avLst/>
          </a:prstGeom>
        </p:spPr>
        <p:txBody>
          <a:bodyPr wrap="square">
            <a:spAutoFit/>
          </a:bodyPr>
          <a:lstStyle/>
          <a:p>
            <a:pPr algn="ctr"/>
            <a:r>
              <a:rPr lang="en-US" sz="1800" b="1" dirty="0" smtClean="0">
                <a:solidFill>
                  <a:schemeClr val="tx1"/>
                </a:solidFill>
              </a:rPr>
              <a:t>Learn more about us at  </a:t>
            </a:r>
            <a:r>
              <a:rPr lang="en-US" sz="1800" b="1" dirty="0" smtClean="0">
                <a:solidFill>
                  <a:srgbClr val="3FA13A"/>
                </a:solidFill>
              </a:rPr>
              <a:t>consumerfinance.gov/</a:t>
            </a:r>
            <a:r>
              <a:rPr lang="en-US" sz="1800" b="1" dirty="0" err="1" smtClean="0">
                <a:solidFill>
                  <a:srgbClr val="3FA13A"/>
                </a:solidFill>
              </a:rPr>
              <a:t>olderamericans</a:t>
            </a:r>
            <a:r>
              <a:rPr lang="en-US" sz="1800" b="1" dirty="0" smtClean="0"/>
              <a:t> </a:t>
            </a:r>
            <a:endParaRPr lang="en-US" sz="1800" b="1" dirty="0"/>
          </a:p>
        </p:txBody>
      </p:sp>
      <p:sp>
        <p:nvSpPr>
          <p:cNvPr id="5" name="Rectangle 4"/>
          <p:cNvSpPr/>
          <p:nvPr/>
        </p:nvSpPr>
        <p:spPr>
          <a:xfrm>
            <a:off x="609599" y="1504950"/>
            <a:ext cx="8077199" cy="3477875"/>
          </a:xfrm>
          <a:prstGeom prst="rect">
            <a:avLst/>
          </a:prstGeom>
        </p:spPr>
        <p:txBody>
          <a:bodyPr wrap="square">
            <a:spAutoFit/>
          </a:bodyPr>
          <a:lstStyle/>
          <a:p>
            <a:r>
              <a:rPr lang="en-US" sz="2000" dirty="0" smtClean="0"/>
              <a:t>We develop initiatives, tools, and resources to:</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smtClean="0"/>
          </a:p>
          <a:p>
            <a:endParaRPr lang="en-US" sz="1800" dirty="0" smtClean="0"/>
          </a:p>
          <a:p>
            <a:endParaRPr lang="en-US" sz="1800" dirty="0"/>
          </a:p>
        </p:txBody>
      </p:sp>
      <p:sp>
        <p:nvSpPr>
          <p:cNvPr id="7" name="Rectangle 6"/>
          <p:cNvSpPr/>
          <p:nvPr/>
        </p:nvSpPr>
        <p:spPr>
          <a:xfrm>
            <a:off x="947380" y="3737863"/>
            <a:ext cx="3460495" cy="707886"/>
          </a:xfrm>
          <a:prstGeom prst="rect">
            <a:avLst/>
          </a:prstGeom>
        </p:spPr>
        <p:txBody>
          <a:bodyPr wrap="square">
            <a:spAutoFit/>
          </a:bodyPr>
          <a:lstStyle/>
          <a:p>
            <a:r>
              <a:rPr lang="en-US" sz="2000" dirty="0" smtClean="0"/>
              <a:t>help protect older consumers from financial harm</a:t>
            </a:r>
            <a:endParaRPr lang="en-US" sz="2000" dirty="0"/>
          </a:p>
        </p:txBody>
      </p:sp>
      <p:sp>
        <p:nvSpPr>
          <p:cNvPr id="8" name="Rectangle 7"/>
          <p:cNvSpPr/>
          <p:nvPr/>
        </p:nvSpPr>
        <p:spPr>
          <a:xfrm>
            <a:off x="4926448" y="3737863"/>
            <a:ext cx="3225684" cy="1015663"/>
          </a:xfrm>
          <a:prstGeom prst="rect">
            <a:avLst/>
          </a:prstGeom>
        </p:spPr>
        <p:txBody>
          <a:bodyPr wrap="square">
            <a:spAutoFit/>
          </a:bodyPr>
          <a:lstStyle/>
          <a:p>
            <a:r>
              <a:rPr lang="en-US" sz="2000" dirty="0" smtClean="0"/>
              <a:t>help older consumers make </a:t>
            </a:r>
            <a:r>
              <a:rPr lang="en-US" sz="2000" dirty="0"/>
              <a:t>sound financial decisions as they age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113" y="2143561"/>
            <a:ext cx="1594302" cy="15943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7647" y="2143561"/>
            <a:ext cx="1627583" cy="1627583"/>
          </a:xfrm>
          <a:prstGeom prst="rect">
            <a:avLst/>
          </a:prstGeom>
        </p:spPr>
      </p:pic>
    </p:spTree>
    <p:extLst>
      <p:ext uri="{BB962C8B-B14F-4D97-AF65-F5344CB8AC3E}">
        <p14:creationId xmlns:p14="http://schemas.microsoft.com/office/powerpoint/2010/main" val="2441461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Study of elder financial protection networks </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6</a:t>
            </a:fld>
            <a:endParaRPr lang="en-US" dirty="0"/>
          </a:p>
        </p:txBody>
      </p:sp>
    </p:spTree>
    <p:extLst>
      <p:ext uri="{BB962C8B-B14F-4D97-AF65-F5344CB8AC3E}">
        <p14:creationId xmlns:p14="http://schemas.microsoft.com/office/powerpoint/2010/main" val="1480382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4192658437"/>
              </p:ext>
            </p:extLst>
          </p:nvPr>
        </p:nvGraphicFramePr>
        <p:xfrm>
          <a:off x="304800" y="1981200"/>
          <a:ext cx="2971800" cy="261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3200400" y="1066801"/>
            <a:ext cx="5486400" cy="4419600"/>
          </a:xfrm>
        </p:spPr>
        <p:txBody>
          <a:bodyPr>
            <a:noAutofit/>
          </a:bodyPr>
          <a:lstStyle/>
          <a:p>
            <a:pPr marL="0" indent="0">
              <a:buNone/>
            </a:pPr>
            <a:r>
              <a:rPr lang="en-US" sz="1600" dirty="0" smtClean="0"/>
              <a:t>We studied the benefits of community networks nationwide that bring together key partners like law enforcement, financial institutions, and adult protective services to protect seniors from financial exploitation.</a:t>
            </a:r>
          </a:p>
          <a:p>
            <a:pPr indent="-342900"/>
            <a:r>
              <a:rPr lang="en-US" sz="1600" dirty="0"/>
              <a:t>W</a:t>
            </a:r>
            <a:r>
              <a:rPr lang="en-US" sz="1600" dirty="0" smtClean="0"/>
              <a:t>e released a report based on this study, </a:t>
            </a:r>
            <a:r>
              <a:rPr lang="en-US" sz="1600" i="1" dirty="0" smtClean="0"/>
              <a:t>Fighting Elder Financial Exploitation through Community Networks.</a:t>
            </a:r>
            <a:endParaRPr lang="en-US" sz="1600" i="1" dirty="0"/>
          </a:p>
          <a:p>
            <a:pPr indent="-342900"/>
            <a:r>
              <a:rPr lang="en-US" sz="1600" dirty="0" smtClean="0"/>
              <a:t>We embarked </a:t>
            </a:r>
            <a:r>
              <a:rPr lang="en-US" sz="1600" dirty="0"/>
              <a:t>on an outreach initiative called the Community Protection Networks Project (</a:t>
            </a:r>
            <a:r>
              <a:rPr lang="en-US" sz="1600" dirty="0" smtClean="0"/>
              <a:t>CPNP) to </a:t>
            </a:r>
            <a:r>
              <a:rPr lang="en-US" sz="1600" dirty="0"/>
              <a:t>“seed” the formation </a:t>
            </a:r>
            <a:r>
              <a:rPr lang="en-US" sz="1600" dirty="0" smtClean="0"/>
              <a:t>of</a:t>
            </a:r>
            <a:r>
              <a:rPr lang="en-US" sz="1600" dirty="0" smtClean="0">
                <a:solidFill>
                  <a:srgbClr val="FF0000"/>
                </a:solidFill>
              </a:rPr>
              <a:t> </a:t>
            </a:r>
            <a:r>
              <a:rPr lang="en-US" sz="1600" dirty="0" smtClean="0"/>
              <a:t>new </a:t>
            </a:r>
            <a:r>
              <a:rPr lang="en-US" sz="1600" dirty="0"/>
              <a:t>networks where none exist and help those that are functioning to grow in size or scope and/or enhance their </a:t>
            </a:r>
            <a:r>
              <a:rPr lang="en-US" sz="1600" dirty="0" smtClean="0"/>
              <a:t>impact.</a:t>
            </a:r>
            <a:endParaRPr lang="en-US" sz="1600" dirty="0"/>
          </a:p>
        </p:txBody>
      </p:sp>
      <p:sp>
        <p:nvSpPr>
          <p:cNvPr id="2" name="Title 1"/>
          <p:cNvSpPr>
            <a:spLocks noGrp="1"/>
          </p:cNvSpPr>
          <p:nvPr>
            <p:ph type="title"/>
          </p:nvPr>
        </p:nvSpPr>
        <p:spPr/>
        <p:txBody>
          <a:bodyPr>
            <a:normAutofit fontScale="90000"/>
          </a:bodyPr>
          <a:lstStyle/>
          <a:p>
            <a:r>
              <a:rPr lang="en-US" dirty="0" smtClean="0"/>
              <a:t>Supporting elder financial exploitation prevention and response networks</a:t>
            </a:r>
            <a:endParaRPr lang="en-US" dirty="0"/>
          </a:p>
        </p:txBody>
      </p:sp>
      <p:sp>
        <p:nvSpPr>
          <p:cNvPr id="4" name="Footer Placeholder 3"/>
          <p:cNvSpPr>
            <a:spLocks noGrp="1"/>
          </p:cNvSpPr>
          <p:nvPr>
            <p:ph type="ftr" sz="quarter" idx="3"/>
          </p:nvPr>
        </p:nvSpPr>
        <p:spPr>
          <a:xfrm>
            <a:off x="5562600" y="6096000"/>
            <a:ext cx="2895600" cy="365125"/>
          </a:xfrm>
        </p:spPr>
        <p:txBody>
          <a:bodyPr/>
          <a:lstStyle/>
          <a:p>
            <a:fld id="{022636EB-ADE8-A646-A11D-FED0A955D1AA}" type="slidenum">
              <a:rPr lang="en-US" smtClean="0">
                <a:solidFill>
                  <a:srgbClr val="101820">
                    <a:tint val="75000"/>
                  </a:srgbClr>
                </a:solidFill>
              </a:rPr>
              <a:pPr/>
              <a:t>7</a:t>
            </a:fld>
            <a:endParaRPr lang="en-US" dirty="0">
              <a:solidFill>
                <a:srgbClr val="101820">
                  <a:tint val="75000"/>
                </a:srgbClr>
              </a:solidFill>
            </a:endParaRPr>
          </a:p>
        </p:txBody>
      </p:sp>
      <p:sp>
        <p:nvSpPr>
          <p:cNvPr id="8" name="Rectangle 7"/>
          <p:cNvSpPr/>
          <p:nvPr/>
        </p:nvSpPr>
        <p:spPr>
          <a:xfrm>
            <a:off x="533400" y="5562600"/>
            <a:ext cx="8153400" cy="369332"/>
          </a:xfrm>
          <a:prstGeom prst="rect">
            <a:avLst/>
          </a:prstGeom>
        </p:spPr>
        <p:txBody>
          <a:bodyPr wrap="square">
            <a:spAutoFit/>
          </a:bodyPr>
          <a:lstStyle/>
          <a:p>
            <a:r>
              <a:rPr lang="en-US" b="1" dirty="0" smtClean="0">
                <a:solidFill>
                  <a:schemeClr val="tx2">
                    <a:lumMod val="75000"/>
                  </a:schemeClr>
                </a:solidFill>
              </a:rPr>
              <a:t>Learn more at: </a:t>
            </a:r>
            <a:r>
              <a:rPr lang="en-US" b="1" dirty="0" smtClean="0"/>
              <a:t>consumerfinance.gov/elder-protection-networks </a:t>
            </a:r>
            <a:endParaRPr lang="en-US" b="1" dirty="0"/>
          </a:p>
        </p:txBody>
      </p:sp>
    </p:spTree>
    <p:extLst>
      <p:ext uri="{BB962C8B-B14F-4D97-AF65-F5344CB8AC3E}">
        <p14:creationId xmlns:p14="http://schemas.microsoft.com/office/powerpoint/2010/main" val="1240426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resource </a:t>
            </a:r>
            <a:r>
              <a:rPr lang="en-US" dirty="0"/>
              <a:t>g</a:t>
            </a:r>
            <a:r>
              <a:rPr lang="en-US" dirty="0" smtClean="0"/>
              <a:t>uide for elder financial exploitation prevention and response networks</a:t>
            </a:r>
            <a:endParaRPr lang="en-US" dirty="0"/>
          </a:p>
        </p:txBody>
      </p:sp>
      <p:sp>
        <p:nvSpPr>
          <p:cNvPr id="3" name="Content Placeholder 2"/>
          <p:cNvSpPr>
            <a:spLocks noGrp="1"/>
          </p:cNvSpPr>
          <p:nvPr>
            <p:ph sz="half" idx="1"/>
          </p:nvPr>
        </p:nvSpPr>
        <p:spPr>
          <a:xfrm>
            <a:off x="4904508" y="1350183"/>
            <a:ext cx="3685851" cy="4525963"/>
          </a:xfrm>
        </p:spPr>
        <p:txBody>
          <a:bodyPr>
            <a:normAutofit/>
          </a:bodyPr>
          <a:lstStyle/>
          <a:p>
            <a:pPr marL="0" indent="0">
              <a:buNone/>
            </a:pPr>
            <a:r>
              <a:rPr lang="en-US" dirty="0" smtClean="0"/>
              <a:t>Tips and resources on:</a:t>
            </a:r>
          </a:p>
          <a:p>
            <a:r>
              <a:rPr lang="en-US" dirty="0" smtClean="0"/>
              <a:t>Steps for starting </a:t>
            </a:r>
            <a:r>
              <a:rPr lang="en-US" dirty="0"/>
              <a:t>a </a:t>
            </a:r>
            <a:r>
              <a:rPr lang="en-US" dirty="0" smtClean="0"/>
              <a:t>network</a:t>
            </a:r>
          </a:p>
          <a:p>
            <a:r>
              <a:rPr lang="en-US" dirty="0" smtClean="0"/>
              <a:t>Sustainability </a:t>
            </a:r>
          </a:p>
          <a:p>
            <a:r>
              <a:rPr lang="en-US" dirty="0"/>
              <a:t>T</a:t>
            </a:r>
            <a:r>
              <a:rPr lang="en-US" dirty="0" smtClean="0"/>
              <a:t>raits </a:t>
            </a:r>
            <a:r>
              <a:rPr lang="en-US" dirty="0"/>
              <a:t>of successful network </a:t>
            </a:r>
            <a:r>
              <a:rPr lang="en-US" dirty="0" smtClean="0"/>
              <a:t>coordinators</a:t>
            </a:r>
          </a:p>
          <a:p>
            <a:r>
              <a:rPr lang="en-US" dirty="0" smtClean="0"/>
              <a:t>Organizing </a:t>
            </a:r>
            <a:r>
              <a:rPr lang="en-US" dirty="0"/>
              <a:t>effective </a:t>
            </a:r>
            <a:r>
              <a:rPr lang="en-US" dirty="0" smtClean="0"/>
              <a:t>meetings</a:t>
            </a:r>
          </a:p>
          <a:p>
            <a:r>
              <a:rPr lang="en-US" dirty="0" smtClean="0"/>
              <a:t>Education </a:t>
            </a:r>
            <a:r>
              <a:rPr lang="en-US" dirty="0"/>
              <a:t>and case </a:t>
            </a:r>
            <a:r>
              <a:rPr lang="en-US" dirty="0" smtClean="0"/>
              <a:t>review</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598" y="1101111"/>
            <a:ext cx="3158109" cy="41014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771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with financial institutions to protect older account holders</a:t>
            </a:r>
            <a:endParaRPr lang="en-US" dirty="0"/>
          </a:p>
        </p:txBody>
      </p:sp>
      <p:sp>
        <p:nvSpPr>
          <p:cNvPr id="3" name="Content Placeholder 2"/>
          <p:cNvSpPr>
            <a:spLocks noGrp="1"/>
          </p:cNvSpPr>
          <p:nvPr>
            <p:ph sz="half" idx="1"/>
          </p:nvPr>
        </p:nvSpPr>
        <p:spPr>
          <a:xfrm>
            <a:off x="4215740" y="1466850"/>
            <a:ext cx="4374619" cy="4409296"/>
          </a:xfrm>
        </p:spPr>
        <p:txBody>
          <a:bodyPr>
            <a:normAutofit/>
          </a:bodyPr>
          <a:lstStyle/>
          <a:p>
            <a:pPr marL="0" indent="0">
              <a:buNone/>
            </a:pPr>
            <a:r>
              <a:rPr lang="en-US" sz="1800" dirty="0" smtClean="0"/>
              <a:t>Voluntary recommendations </a:t>
            </a:r>
            <a:r>
              <a:rPr lang="en-US" sz="1800" dirty="0"/>
              <a:t>for financial </a:t>
            </a:r>
            <a:r>
              <a:rPr lang="en-US" sz="1800" dirty="0" smtClean="0"/>
              <a:t>institutions:</a:t>
            </a:r>
            <a:endParaRPr lang="en-US" sz="1800" dirty="0"/>
          </a:p>
          <a:p>
            <a:pPr lvl="0"/>
            <a:r>
              <a:rPr lang="en-US" sz="1800" dirty="0" smtClean="0"/>
              <a:t>Train </a:t>
            </a:r>
            <a:r>
              <a:rPr lang="en-US" sz="1800" dirty="0"/>
              <a:t>staff to recognize abuse</a:t>
            </a:r>
          </a:p>
          <a:p>
            <a:pPr lvl="0"/>
            <a:r>
              <a:rPr lang="en-US" sz="1800" dirty="0" smtClean="0"/>
              <a:t>Use </a:t>
            </a:r>
            <a:r>
              <a:rPr lang="en-US" sz="1800" dirty="0"/>
              <a:t>fraud detection technologies</a:t>
            </a:r>
          </a:p>
          <a:p>
            <a:pPr lvl="0"/>
            <a:r>
              <a:rPr lang="en-US" sz="1800" dirty="0" smtClean="0"/>
              <a:t>Offer </a:t>
            </a:r>
            <a:r>
              <a:rPr lang="en-US" sz="1800" dirty="0"/>
              <a:t>age-friendly services</a:t>
            </a:r>
          </a:p>
          <a:p>
            <a:pPr lvl="0"/>
            <a:r>
              <a:rPr lang="en-US" sz="1800" dirty="0" smtClean="0"/>
              <a:t>Report </a:t>
            </a:r>
            <a:r>
              <a:rPr lang="en-US" sz="1800" dirty="0"/>
              <a:t>suspicious activity to </a:t>
            </a:r>
            <a:r>
              <a:rPr lang="en-US" sz="1800" dirty="0" smtClean="0"/>
              <a:t>authorities</a:t>
            </a:r>
          </a:p>
          <a:p>
            <a:pPr marL="0" lvl="0" indent="0">
              <a:buNone/>
            </a:pPr>
            <a:endParaRPr lang="en-US" sz="1800" dirty="0"/>
          </a:p>
        </p:txBody>
      </p:sp>
      <p:sp>
        <p:nvSpPr>
          <p:cNvPr id="4" name="Footer Placeholder 3"/>
          <p:cNvSpPr>
            <a:spLocks noGrp="1"/>
          </p:cNvSpPr>
          <p:nvPr>
            <p:ph type="ftr" sz="quarter" idx="3"/>
          </p:nvPr>
        </p:nvSpPr>
        <p:spPr/>
        <p:txBody>
          <a:bodyPr/>
          <a:lstStyle/>
          <a:p>
            <a:fld id="{022636EB-ADE8-A646-A11D-FED0A955D1AA}" type="slidenum">
              <a:rPr lang="en-US" smtClean="0"/>
              <a:pPr/>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40" y="1524000"/>
            <a:ext cx="2757655" cy="3526617"/>
          </a:xfrm>
          <a:prstGeom prst="rect">
            <a:avLst/>
          </a:prstGeom>
          <a:noFill/>
          <a:ln w="9525">
            <a:noFill/>
            <a:miter lim="800000"/>
            <a:headEnd/>
            <a:tailEnd/>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79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101820"/>
      </a:dk1>
      <a:lt1>
        <a:srgbClr val="FFFFFF"/>
      </a:lt1>
      <a:dk2>
        <a:srgbClr val="299D37"/>
      </a:dk2>
      <a:lt2>
        <a:srgbClr val="9FCC7E"/>
      </a:lt2>
      <a:accent1>
        <a:srgbClr val="CDCEC9"/>
      </a:accent1>
      <a:accent2>
        <a:srgbClr val="473D37"/>
      </a:accent2>
      <a:accent3>
        <a:srgbClr val="33363A"/>
      </a:accent3>
      <a:accent4>
        <a:srgbClr val="0A5797"/>
      </a:accent4>
      <a:accent5>
        <a:srgbClr val="E7832B"/>
      </a:accent5>
      <a:accent6>
        <a:srgbClr val="C93220"/>
      </a:accent6>
      <a:hlink>
        <a:srgbClr val="299D37"/>
      </a:hlink>
      <a:folHlink>
        <a:srgbClr val="0A579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rgbClr val="101820"/>
    </a:dk1>
    <a:lt1>
      <a:srgbClr val="FFFFFF"/>
    </a:lt1>
    <a:dk2>
      <a:srgbClr val="2CB34A"/>
    </a:dk2>
    <a:lt2>
      <a:srgbClr val="ADDC91"/>
    </a:lt2>
    <a:accent1>
      <a:srgbClr val="D0D0CE"/>
    </a:accent1>
    <a:accent2>
      <a:srgbClr val="796E65"/>
    </a:accent2>
    <a:accent3>
      <a:srgbClr val="63656A"/>
    </a:accent3>
    <a:accent4>
      <a:srgbClr val="0072CE"/>
    </a:accent4>
    <a:accent5>
      <a:srgbClr val="FF9E1B"/>
    </a:accent5>
    <a:accent6>
      <a:srgbClr val="D14124"/>
    </a:accent6>
    <a:hlink>
      <a:srgbClr val="2CB34A"/>
    </a:hlink>
    <a:folHlink>
      <a:srgbClr val="0072CE"/>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11087</TotalTime>
  <Words>5210</Words>
  <Application>Microsoft Office PowerPoint</Application>
  <PresentationFormat>On-screen Show (4:3)</PresentationFormat>
  <Paragraphs>506</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Elder Financial Exploitation Prevention and Response Networks</vt:lpstr>
      <vt:lpstr>PowerPoint Presentation</vt:lpstr>
      <vt:lpstr>Disclaimer</vt:lpstr>
      <vt:lpstr>CFPB’s Statutory Objectives - DFA</vt:lpstr>
      <vt:lpstr>Office for Older Americans</vt:lpstr>
      <vt:lpstr>Study of elder financial protection networks </vt:lpstr>
      <vt:lpstr>Supporting elder financial exploitation prevention and response networks</vt:lpstr>
      <vt:lpstr>A resource guide for elder financial exploitation prevention and response networks</vt:lpstr>
      <vt:lpstr>Working with financial institutions to protect older account holders</vt:lpstr>
      <vt:lpstr>What is a network?</vt:lpstr>
      <vt:lpstr>Why study networks?</vt:lpstr>
      <vt:lpstr>Network study methodology</vt:lpstr>
      <vt:lpstr>Selected findings</vt:lpstr>
      <vt:lpstr>Networks benefits</vt:lpstr>
      <vt:lpstr>Networks prevalence</vt:lpstr>
      <vt:lpstr>Networks models</vt:lpstr>
      <vt:lpstr>Triads</vt:lpstr>
      <vt:lpstr> Multi-Disciplinary Teams (MDTs) </vt:lpstr>
      <vt:lpstr>Financial Abuse Specialist Teams (FASTs)</vt:lpstr>
      <vt:lpstr>Other types of networks</vt:lpstr>
      <vt:lpstr>Networks issues</vt:lpstr>
      <vt:lpstr>Networks coverage</vt:lpstr>
      <vt:lpstr>Networks coverage</vt:lpstr>
      <vt:lpstr>Triads coverage</vt:lpstr>
      <vt:lpstr>Networks locations</vt:lpstr>
      <vt:lpstr>Other key findings</vt:lpstr>
      <vt:lpstr>Recommendations and Resources</vt:lpstr>
      <vt:lpstr>Coverage and focus</vt:lpstr>
      <vt:lpstr>Capacity and effectiveness</vt:lpstr>
      <vt:lpstr>Long-term sustainability</vt:lpstr>
      <vt:lpstr>A resource guide for elder financial exploitation prevention and response networks</vt:lpstr>
      <vt:lpstr>Working with financial institutions to protect older account holders</vt:lpstr>
      <vt:lpstr>Money Smart for Older Adults</vt:lpstr>
      <vt:lpstr>Money Smart for Older Adults Module Topics</vt:lpstr>
      <vt:lpstr>Money Smart for Older Adults</vt:lpstr>
      <vt:lpstr>Managing Someone Else’s Money guides</vt:lpstr>
      <vt:lpstr> Resources </vt:lpstr>
      <vt:lpstr> Resources </vt:lpstr>
      <vt:lpstr>Office for Older Americans</vt:lpstr>
      <vt:lpstr>Group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CFPB User</dc:creator>
  <cp:lastModifiedBy>Duane, Jenefer (CFPB)</cp:lastModifiedBy>
  <cp:revision>341</cp:revision>
  <cp:lastPrinted>2017-08-17T19:33:10Z</cp:lastPrinted>
  <dcterms:created xsi:type="dcterms:W3CDTF">2012-11-19T20:41:22Z</dcterms:created>
  <dcterms:modified xsi:type="dcterms:W3CDTF">2018-04-02T18:07:35Z</dcterms:modified>
</cp:coreProperties>
</file>