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6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74" r:id="rId5"/>
    <p:sldMasterId id="2147483686" r:id="rId6"/>
    <p:sldMasterId id="2147483696" r:id="rId7"/>
    <p:sldMasterId id="2147483721" r:id="rId8"/>
    <p:sldMasterId id="2147483734" r:id="rId9"/>
    <p:sldMasterId id="2147483761" r:id="rId10"/>
  </p:sldMasterIdLst>
  <p:notesMasterIdLst>
    <p:notesMasterId r:id="rId84"/>
  </p:notesMasterIdLst>
  <p:handoutMasterIdLst>
    <p:handoutMasterId r:id="rId85"/>
  </p:handoutMasterIdLst>
  <p:sldIdLst>
    <p:sldId id="256" r:id="rId11"/>
    <p:sldId id="364" r:id="rId12"/>
    <p:sldId id="365" r:id="rId13"/>
    <p:sldId id="506" r:id="rId14"/>
    <p:sldId id="507" r:id="rId15"/>
    <p:sldId id="508" r:id="rId16"/>
    <p:sldId id="509" r:id="rId17"/>
    <p:sldId id="510" r:id="rId18"/>
    <p:sldId id="511" r:id="rId19"/>
    <p:sldId id="512" r:id="rId20"/>
    <p:sldId id="516" r:id="rId21"/>
    <p:sldId id="517" r:id="rId22"/>
    <p:sldId id="518" r:id="rId23"/>
    <p:sldId id="519" r:id="rId24"/>
    <p:sldId id="520" r:id="rId25"/>
    <p:sldId id="522" r:id="rId26"/>
    <p:sldId id="523" r:id="rId27"/>
    <p:sldId id="524" r:id="rId28"/>
    <p:sldId id="505" r:id="rId29"/>
    <p:sldId id="449" r:id="rId30"/>
    <p:sldId id="450" r:id="rId31"/>
    <p:sldId id="458" r:id="rId32"/>
    <p:sldId id="459" r:id="rId33"/>
    <p:sldId id="461" r:id="rId34"/>
    <p:sldId id="463" r:id="rId35"/>
    <p:sldId id="464" r:id="rId36"/>
    <p:sldId id="465" r:id="rId37"/>
    <p:sldId id="466" r:id="rId38"/>
    <p:sldId id="467" r:id="rId39"/>
    <p:sldId id="469" r:id="rId40"/>
    <p:sldId id="470" r:id="rId41"/>
    <p:sldId id="471" r:id="rId42"/>
    <p:sldId id="473" r:id="rId43"/>
    <p:sldId id="474" r:id="rId44"/>
    <p:sldId id="476" r:id="rId45"/>
    <p:sldId id="478" r:id="rId46"/>
    <p:sldId id="480" r:id="rId47"/>
    <p:sldId id="482" r:id="rId48"/>
    <p:sldId id="483" r:id="rId49"/>
    <p:sldId id="485" r:id="rId50"/>
    <p:sldId id="490" r:id="rId51"/>
    <p:sldId id="498" r:id="rId52"/>
    <p:sldId id="500" r:id="rId53"/>
    <p:sldId id="501" r:id="rId54"/>
    <p:sldId id="525" r:id="rId55"/>
    <p:sldId id="526" r:id="rId56"/>
    <p:sldId id="527" r:id="rId57"/>
    <p:sldId id="528" r:id="rId58"/>
    <p:sldId id="529" r:id="rId59"/>
    <p:sldId id="530" r:id="rId60"/>
    <p:sldId id="531" r:id="rId61"/>
    <p:sldId id="532" r:id="rId62"/>
    <p:sldId id="533" r:id="rId63"/>
    <p:sldId id="434" r:id="rId64"/>
    <p:sldId id="429" r:id="rId65"/>
    <p:sldId id="537" r:id="rId66"/>
    <p:sldId id="538" r:id="rId67"/>
    <p:sldId id="539" r:id="rId68"/>
    <p:sldId id="536" r:id="rId69"/>
    <p:sldId id="435" r:id="rId70"/>
    <p:sldId id="437" r:id="rId71"/>
    <p:sldId id="438" r:id="rId72"/>
    <p:sldId id="436" r:id="rId73"/>
    <p:sldId id="439" r:id="rId74"/>
    <p:sldId id="440" r:id="rId75"/>
    <p:sldId id="441" r:id="rId76"/>
    <p:sldId id="442" r:id="rId77"/>
    <p:sldId id="443" r:id="rId78"/>
    <p:sldId id="445" r:id="rId79"/>
    <p:sldId id="446" r:id="rId80"/>
    <p:sldId id="447" r:id="rId81"/>
    <p:sldId id="448" r:id="rId82"/>
    <p:sldId id="400" r:id="rId8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A300"/>
    <a:srgbClr val="003E3D"/>
    <a:srgbClr val="E6AF00"/>
    <a:srgbClr val="004E4C"/>
    <a:srgbClr val="006666"/>
    <a:srgbClr val="008080"/>
    <a:srgbClr val="3399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12" autoAdjust="0"/>
  </p:normalViewPr>
  <p:slideViewPr>
    <p:cSldViewPr>
      <p:cViewPr varScale="1">
        <p:scale>
          <a:sx n="69" d="100"/>
          <a:sy n="69" d="100"/>
        </p:scale>
        <p:origin x="31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slide" Target="slides/slide66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8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kdeltoro\Downloads\Descriptive%20response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kdeltoro\Downloads\Descriptive%20respons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kdeltoro\Downloads\Descriptive%20response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</a:rPr>
              <a:t>Response to Financial Fragility question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726126667996634"/>
          <c:y val="0.11455166166403205"/>
          <c:w val="0.8217772000340039"/>
          <c:h val="0.6063883673752252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35BAE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325-46AD-8B4E-EC1694E358B1}"/>
              </c:ext>
            </c:extLst>
          </c:dPt>
          <c:dPt>
            <c:idx val="3"/>
            <c:invertIfNegative val="0"/>
            <c:bubble3D val="0"/>
            <c:spPr>
              <a:solidFill>
                <a:srgbClr val="35BAE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325-46AD-8B4E-EC1694E358B1}"/>
              </c:ext>
            </c:extLst>
          </c:dPt>
          <c:cat>
            <c:strRef>
              <c:f>Sheet1!$F$1:$J$1</c:f>
              <c:strCache>
                <c:ptCount val="5"/>
                <c:pt idx="0">
                  <c:v>I am certain I could come up with the full $2,000</c:v>
                </c:pt>
                <c:pt idx="1">
                  <c:v>I could probably come up with $2,000</c:v>
                </c:pt>
                <c:pt idx="2">
                  <c:v>I could probably not come up with $2,000</c:v>
                </c:pt>
                <c:pt idx="3">
                  <c:v>I am certain I could not come up with $2,000</c:v>
                </c:pt>
                <c:pt idx="4">
                  <c:v>Don't know/Prefer not to say</c:v>
                </c:pt>
              </c:strCache>
            </c:strRef>
          </c:cat>
          <c:val>
            <c:numRef>
              <c:f>Sheet1!$F$2:$J$2</c:f>
              <c:numCache>
                <c:formatCode>General</c:formatCode>
                <c:ptCount val="5"/>
                <c:pt idx="0">
                  <c:v>36.15</c:v>
                </c:pt>
                <c:pt idx="1">
                  <c:v>24.06</c:v>
                </c:pt>
                <c:pt idx="2">
                  <c:v>13.92</c:v>
                </c:pt>
                <c:pt idx="3">
                  <c:v>21.78</c:v>
                </c:pt>
                <c:pt idx="4">
                  <c:v>4.08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25-46AD-8B4E-EC1694E358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6383320"/>
        <c:axId val="396380184"/>
      </c:barChart>
      <c:catAx>
        <c:axId val="396383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5416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rgbClr val="054166"/>
                    </a:solidFill>
                  </a:rPr>
                  <a:t>Response</a:t>
                </a:r>
                <a:r>
                  <a:rPr lang="en-US" baseline="0">
                    <a:solidFill>
                      <a:srgbClr val="054166"/>
                    </a:solidFill>
                  </a:rPr>
                  <a:t> to $2,000/30 days question</a:t>
                </a:r>
                <a:endParaRPr lang="en-US">
                  <a:solidFill>
                    <a:srgbClr val="054166"/>
                  </a:solidFill>
                </a:endParaRPr>
              </a:p>
            </c:rich>
          </c:tx>
          <c:layout>
            <c:manualLayout>
              <c:xMode val="edge"/>
              <c:yMode val="edge"/>
              <c:x val="0.33806937490124289"/>
              <c:y val="0.927440322126556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54166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5416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380184"/>
        <c:crosses val="autoZero"/>
        <c:auto val="1"/>
        <c:lblAlgn val="ctr"/>
        <c:lblOffset val="100"/>
        <c:noMultiLvlLbl val="0"/>
      </c:catAx>
      <c:valAx>
        <c:axId val="3963801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5416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rgbClr val="054166"/>
                    </a:solidFill>
                  </a:rPr>
                  <a:t>Percentage of NFCS sample (25 - 60 years)</a:t>
                </a:r>
              </a:p>
            </c:rich>
          </c:tx>
          <c:layout>
            <c:manualLayout>
              <c:xMode val="edge"/>
              <c:yMode val="edge"/>
              <c:x val="1.2823661939581538E-2"/>
              <c:y val="0.14316022579791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54166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383320"/>
        <c:crosses val="autoZero"/>
        <c:crossBetween val="between"/>
        <c:dispUnits>
          <c:builtInUnit val="hundreds"/>
        </c:dispUnits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tx2"/>
                </a:solidFill>
              </a:rPr>
              <a:t>Coping</a:t>
            </a:r>
            <a:r>
              <a:rPr lang="en-US" baseline="0" dirty="0" smtClean="0">
                <a:solidFill>
                  <a:schemeClr val="tx2"/>
                </a:solidFill>
              </a:rPr>
              <a:t> sources used by sample of respondents</a:t>
            </a:r>
            <a:endParaRPr lang="en-US" dirty="0">
              <a:solidFill>
                <a:schemeClr val="tx2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690485195177013"/>
          <c:y val="0.15899999464970746"/>
          <c:w val="0.8172337906180468"/>
          <c:h val="0.6017067433304144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921-486D-8B12-6C50C4AEFD75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921-486D-8B12-6C50C4AEFD75}"/>
              </c:ext>
            </c:extLst>
          </c:dPt>
          <c:dPt>
            <c:idx val="2"/>
            <c:invertIfNegative val="0"/>
            <c:bubble3D val="0"/>
            <c:spPr>
              <a:solidFill>
                <a:srgbClr val="35BAE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921-486D-8B12-6C50C4AEFD75}"/>
              </c:ext>
            </c:extLst>
          </c:dPt>
          <c:dPt>
            <c:idx val="3"/>
            <c:invertIfNegative val="0"/>
            <c:bubble3D val="0"/>
            <c:spPr>
              <a:solidFill>
                <a:srgbClr val="35BAE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921-486D-8B12-6C50C4AEFD75}"/>
              </c:ext>
            </c:extLst>
          </c:dPt>
          <c:dPt>
            <c:idx val="4"/>
            <c:invertIfNegative val="0"/>
            <c:bubble3D val="0"/>
            <c:spPr>
              <a:solidFill>
                <a:srgbClr val="35BAE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921-486D-8B12-6C50C4AEFD75}"/>
              </c:ext>
            </c:extLst>
          </c:dPt>
          <c:dPt>
            <c:idx val="5"/>
            <c:invertIfNegative val="0"/>
            <c:bubble3D val="0"/>
            <c:spPr>
              <a:solidFill>
                <a:srgbClr val="35BAE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921-486D-8B12-6C50C4AEFD75}"/>
              </c:ext>
            </c:extLst>
          </c:dPt>
          <c:dPt>
            <c:idx val="6"/>
            <c:invertIfNegative val="0"/>
            <c:bubble3D val="0"/>
            <c:spPr>
              <a:solidFill>
                <a:srgbClr val="35BAE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921-486D-8B12-6C50C4AEFD75}"/>
              </c:ext>
            </c:extLst>
          </c:dPt>
          <c:dPt>
            <c:idx val="7"/>
            <c:invertIfNegative val="0"/>
            <c:bubble3D val="0"/>
            <c:spPr>
              <a:solidFill>
                <a:srgbClr val="35BAE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921-486D-8B12-6C50C4AEFD75}"/>
              </c:ext>
            </c:extLst>
          </c:dPt>
          <c:dPt>
            <c:idx val="8"/>
            <c:invertIfNegative val="0"/>
            <c:bubble3D val="0"/>
            <c:spPr>
              <a:solidFill>
                <a:srgbClr val="35BAE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921-486D-8B12-6C50C4AEFD75}"/>
              </c:ext>
            </c:extLst>
          </c:dPt>
          <c:cat>
            <c:strRef>
              <c:f>Sheet2!$A$18:$A$26</c:f>
              <c:strCache>
                <c:ptCount val="9"/>
                <c:pt idx="0">
                  <c:v>Credit card debt paid immediately</c:v>
                </c:pt>
                <c:pt idx="1">
                  <c:v>Cash/Savings or checking account</c:v>
                </c:pt>
                <c:pt idx="2">
                  <c:v>Other</c:v>
                </c:pt>
                <c:pt idx="3">
                  <c:v>Credit card debt paid over time</c:v>
                </c:pt>
                <c:pt idx="4">
                  <c:v>Borrow from bank</c:v>
                </c:pt>
                <c:pt idx="5">
                  <c:v>Borrow within network</c:v>
                </c:pt>
                <c:pt idx="6">
                  <c:v>Alternative financial services</c:v>
                </c:pt>
                <c:pt idx="7">
                  <c:v>Sell something</c:v>
                </c:pt>
                <c:pt idx="8">
                  <c:v>Unable to pay</c:v>
                </c:pt>
              </c:strCache>
            </c:strRef>
          </c:cat>
          <c:val>
            <c:numRef>
              <c:f>Sheet2!$B$18:$B$26</c:f>
              <c:numCache>
                <c:formatCode>General</c:formatCode>
                <c:ptCount val="9"/>
                <c:pt idx="0">
                  <c:v>18.149999999999999</c:v>
                </c:pt>
                <c:pt idx="1">
                  <c:v>37.35</c:v>
                </c:pt>
                <c:pt idx="2">
                  <c:v>1.75</c:v>
                </c:pt>
                <c:pt idx="3">
                  <c:v>9.7899999999999991</c:v>
                </c:pt>
                <c:pt idx="4">
                  <c:v>1.76</c:v>
                </c:pt>
                <c:pt idx="5">
                  <c:v>6.88</c:v>
                </c:pt>
                <c:pt idx="6">
                  <c:v>0.86</c:v>
                </c:pt>
                <c:pt idx="7">
                  <c:v>6.43</c:v>
                </c:pt>
                <c:pt idx="8">
                  <c:v>15.88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21-486D-8B12-6C50C4AEF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6381360"/>
        <c:axId val="396382144"/>
      </c:barChart>
      <c:catAx>
        <c:axId val="396381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>
                    <a:solidFill>
                      <a:schemeClr val="tx2"/>
                    </a:solidFill>
                  </a:rPr>
                  <a:t>Coping source</a:t>
                </a:r>
                <a:endParaRPr lang="en-US" dirty="0">
                  <a:solidFill>
                    <a:schemeClr val="tx2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382144"/>
        <c:crosses val="autoZero"/>
        <c:auto val="1"/>
        <c:lblAlgn val="ctr"/>
        <c:lblOffset val="100"/>
        <c:noMultiLvlLbl val="0"/>
      </c:catAx>
      <c:valAx>
        <c:axId val="3963821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>
                    <a:solidFill>
                      <a:schemeClr val="tx2"/>
                    </a:solidFill>
                  </a:rPr>
                  <a:t>Percentage</a:t>
                </a:r>
                <a:r>
                  <a:rPr lang="en-US" baseline="0" dirty="0" smtClean="0">
                    <a:solidFill>
                      <a:schemeClr val="tx2"/>
                    </a:solidFill>
                  </a:rPr>
                  <a:t> of SHED sample</a:t>
                </a:r>
                <a:endParaRPr lang="en-US" dirty="0">
                  <a:solidFill>
                    <a:schemeClr val="tx2"/>
                  </a:solidFill>
                </a:endParaRPr>
              </a:p>
            </c:rich>
          </c:tx>
          <c:layout>
            <c:manualLayout>
              <c:xMode val="edge"/>
              <c:yMode val="edge"/>
              <c:x val="3.4606598029490315E-2"/>
              <c:y val="0.145410251517253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381360"/>
        <c:crosses val="autoZero"/>
        <c:crossBetween val="between"/>
        <c:dispUnits>
          <c:builtInUnit val="hundreds"/>
        </c:dispUnits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</a:rPr>
              <a:t>Age</a:t>
            </a:r>
            <a:r>
              <a:rPr lang="en-US" sz="1800" baseline="0" dirty="0">
                <a:solidFill>
                  <a:schemeClr val="tx2"/>
                </a:solidFill>
                <a:latin typeface="Calibri" panose="020F0502020204030204" pitchFamily="34" charset="0"/>
              </a:rPr>
              <a:t> and Ability to Cope </a:t>
            </a:r>
            <a:endParaRPr lang="en-US" sz="1800" dirty="0">
              <a:solidFill>
                <a:schemeClr val="tx2"/>
              </a:solidFill>
              <a:latin typeface="Calibri" panose="020F05020202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783077386179408"/>
          <c:y val="0.18915985860926718"/>
          <c:w val="0.8254015486931261"/>
          <c:h val="0.60418525055031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'[Descriptive response.xlsx]Age'!$B$1</c:f>
              <c:strCache>
                <c:ptCount val="1"/>
                <c:pt idx="0">
                  <c:v>Certainly/Probably Able to cope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'[Descriptive response.xlsx]Age'!$A$2:$A$8</c:f>
              <c:strCache>
                <c:ptCount val="7"/>
                <c:pt idx="0">
                  <c:v>25-29</c:v>
                </c:pt>
                <c:pt idx="1">
                  <c:v>30-34</c:v>
                </c:pt>
                <c:pt idx="2">
                  <c:v>35-39</c:v>
                </c:pt>
                <c:pt idx="3">
                  <c:v>40-44</c:v>
                </c:pt>
                <c:pt idx="4">
                  <c:v>45-49</c:v>
                </c:pt>
                <c:pt idx="5">
                  <c:v>50-54</c:v>
                </c:pt>
                <c:pt idx="6">
                  <c:v>55-60</c:v>
                </c:pt>
              </c:strCache>
            </c:strRef>
          </c:cat>
          <c:val>
            <c:numRef>
              <c:f>'[Descriptive response.xlsx]Age'!$B$2:$B$8</c:f>
              <c:numCache>
                <c:formatCode>0.00%</c:formatCode>
                <c:ptCount val="7"/>
                <c:pt idx="0">
                  <c:v>0.56159999999999999</c:v>
                </c:pt>
                <c:pt idx="1">
                  <c:v>0.61619999999999997</c:v>
                </c:pt>
                <c:pt idx="2">
                  <c:v>0.61339999999999995</c:v>
                </c:pt>
                <c:pt idx="3">
                  <c:v>0.59709999999999996</c:v>
                </c:pt>
                <c:pt idx="4">
                  <c:v>0.57869999999999999</c:v>
                </c:pt>
                <c:pt idx="5">
                  <c:v>0.6331</c:v>
                </c:pt>
                <c:pt idx="6">
                  <c:v>0.60840000000000005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64-4674-A0C2-C16AEA96E487}"/>
            </c:ext>
          </c:extLst>
        </c:ser>
        <c:ser>
          <c:idx val="1"/>
          <c:order val="1"/>
          <c:tx>
            <c:strRef>
              <c:f>'[Descriptive response.xlsx]Age'!$C$1</c:f>
              <c:strCache>
                <c:ptCount val="1"/>
                <c:pt idx="0">
                  <c:v>Certainly/Probably Unable to Cope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6767677445079796E-2"/>
                  <c:y val="-3.20745624979164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ED0-4542-BE17-A558666A940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16345278896396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4B5-453D-A729-84BA26A2D4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'[Descriptive response.xlsx]Age'!$A$2:$A$8</c:f>
              <c:strCache>
                <c:ptCount val="7"/>
                <c:pt idx="0">
                  <c:v>25-29</c:v>
                </c:pt>
                <c:pt idx="1">
                  <c:v>30-34</c:v>
                </c:pt>
                <c:pt idx="2">
                  <c:v>35-39</c:v>
                </c:pt>
                <c:pt idx="3">
                  <c:v>40-44</c:v>
                </c:pt>
                <c:pt idx="4">
                  <c:v>45-49</c:v>
                </c:pt>
                <c:pt idx="5">
                  <c:v>50-54</c:v>
                </c:pt>
                <c:pt idx="6">
                  <c:v>55-60</c:v>
                </c:pt>
              </c:strCache>
            </c:strRef>
          </c:cat>
          <c:val>
            <c:numRef>
              <c:f>'[Descriptive response.xlsx]Age'!$C$2:$C$8</c:f>
              <c:numCache>
                <c:formatCode>0.00%</c:formatCode>
                <c:ptCount val="7"/>
                <c:pt idx="0">
                  <c:v>0.3982</c:v>
                </c:pt>
                <c:pt idx="1">
                  <c:v>0.34970000000000001</c:v>
                </c:pt>
                <c:pt idx="2">
                  <c:v>0.33539999999999998</c:v>
                </c:pt>
                <c:pt idx="3">
                  <c:v>0.36559999999999998</c:v>
                </c:pt>
                <c:pt idx="4">
                  <c:v>0.371</c:v>
                </c:pt>
                <c:pt idx="5">
                  <c:v>0.32979999999999998</c:v>
                </c:pt>
                <c:pt idx="6">
                  <c:v>0.35449999999999998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C64-4674-A0C2-C16AEA96E487}"/>
            </c:ext>
          </c:extLst>
        </c:ser>
        <c:ser>
          <c:idx val="2"/>
          <c:order val="2"/>
          <c:tx>
            <c:strRef>
              <c:f>'[Descriptive response.xlsx]Age'!$D$1</c:f>
              <c:strCache>
                <c:ptCount val="1"/>
                <c:pt idx="0">
                  <c:v>Don't Know/Refuse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'[Descriptive response.xlsx]Age'!$A$2:$A$8</c:f>
              <c:strCache>
                <c:ptCount val="7"/>
                <c:pt idx="0">
                  <c:v>25-29</c:v>
                </c:pt>
                <c:pt idx="1">
                  <c:v>30-34</c:v>
                </c:pt>
                <c:pt idx="2">
                  <c:v>35-39</c:v>
                </c:pt>
                <c:pt idx="3">
                  <c:v>40-44</c:v>
                </c:pt>
                <c:pt idx="4">
                  <c:v>45-49</c:v>
                </c:pt>
                <c:pt idx="5">
                  <c:v>50-54</c:v>
                </c:pt>
                <c:pt idx="6">
                  <c:v>55-60</c:v>
                </c:pt>
              </c:strCache>
            </c:strRef>
          </c:cat>
          <c:val>
            <c:numRef>
              <c:f>'[Descriptive response.xlsx]Age'!$D$2:$D$8</c:f>
              <c:numCache>
                <c:formatCode>0.00%</c:formatCode>
                <c:ptCount val="7"/>
                <c:pt idx="0">
                  <c:v>4.0300000000000002E-2</c:v>
                </c:pt>
                <c:pt idx="1">
                  <c:v>3.4000000000000002E-2</c:v>
                </c:pt>
                <c:pt idx="2">
                  <c:v>5.1999999999999998E-2</c:v>
                </c:pt>
                <c:pt idx="3">
                  <c:v>3.73E-2</c:v>
                </c:pt>
                <c:pt idx="4">
                  <c:v>5.0200000000000002E-2</c:v>
                </c:pt>
                <c:pt idx="5">
                  <c:v>3.6999999999999998E-2</c:v>
                </c:pt>
                <c:pt idx="6">
                  <c:v>3.7100000000000001E-2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C64-4674-A0C2-C16AEA96E4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6395864"/>
        <c:axId val="396393120"/>
      </c:barChart>
      <c:catAx>
        <c:axId val="3963958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2"/>
                    </a:solidFill>
                  </a:rPr>
                  <a:t>Age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393120"/>
        <c:crosses val="autoZero"/>
        <c:auto val="1"/>
        <c:lblAlgn val="ctr"/>
        <c:lblOffset val="100"/>
        <c:noMultiLvlLbl val="0"/>
      </c:catAx>
      <c:valAx>
        <c:axId val="39639312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b="0" dirty="0" smtClean="0">
                    <a:solidFill>
                      <a:schemeClr val="tx2"/>
                    </a:solidFill>
                  </a:rPr>
                  <a:t>Percentage of NFCS sample</a:t>
                </a:r>
                <a:endParaRPr lang="en-US" b="0" dirty="0">
                  <a:solidFill>
                    <a:schemeClr val="tx2"/>
                  </a:solidFill>
                </a:endParaRPr>
              </a:p>
            </c:rich>
          </c:tx>
          <c:layout>
            <c:manualLayout>
              <c:xMode val="edge"/>
              <c:yMode val="edge"/>
              <c:x val="2.1024985528784262E-2"/>
              <c:y val="0.25630126247498436"/>
            </c:manualLayout>
          </c:layout>
          <c:overlay val="0"/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39586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E6E7E8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</a:rPr>
              <a:t>Income</a:t>
            </a:r>
            <a:r>
              <a:rPr lang="en-US" sz="1800" baseline="0" dirty="0">
                <a:solidFill>
                  <a:schemeClr val="tx2"/>
                </a:solidFill>
                <a:latin typeface="Calibri" panose="020F0502020204030204" pitchFamily="34" charset="0"/>
              </a:rPr>
              <a:t> Level and Ability to Cope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701389412750279"/>
          <c:y val="0.19917860026520631"/>
          <c:w val="0.76626018882831948"/>
          <c:h val="0.4342060082790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'[Descriptive response.xlsx]Household Income'!$B$1</c:f>
              <c:strCache>
                <c:ptCount val="1"/>
                <c:pt idx="0">
                  <c:v>Certainly/Probably Able to cope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'[Descriptive response.xlsx]Household Income'!$A$2:$A$9</c:f>
              <c:strCache>
                <c:ptCount val="8"/>
                <c:pt idx="0">
                  <c:v>&lt;$15K</c:v>
                </c:pt>
                <c:pt idx="1">
                  <c:v>$15-25K</c:v>
                </c:pt>
                <c:pt idx="2">
                  <c:v>$25-35K</c:v>
                </c:pt>
                <c:pt idx="3">
                  <c:v>$35-50K</c:v>
                </c:pt>
                <c:pt idx="4">
                  <c:v>$50-75K</c:v>
                </c:pt>
                <c:pt idx="5">
                  <c:v>$75-100K</c:v>
                </c:pt>
                <c:pt idx="6">
                  <c:v>$100-150K</c:v>
                </c:pt>
                <c:pt idx="7">
                  <c:v>$150K+</c:v>
                </c:pt>
              </c:strCache>
            </c:strRef>
          </c:cat>
          <c:val>
            <c:numRef>
              <c:f>'[Descriptive response.xlsx]Household Income'!$B$2:$B$9</c:f>
              <c:numCache>
                <c:formatCode>0.00%</c:formatCode>
                <c:ptCount val="8"/>
                <c:pt idx="0">
                  <c:v>0.1991</c:v>
                </c:pt>
                <c:pt idx="1">
                  <c:v>0.34259999999999996</c:v>
                </c:pt>
                <c:pt idx="2">
                  <c:v>0.4098</c:v>
                </c:pt>
                <c:pt idx="3">
                  <c:v>0.52890000000000004</c:v>
                </c:pt>
                <c:pt idx="4">
                  <c:v>0.6875</c:v>
                </c:pt>
                <c:pt idx="5">
                  <c:v>0.78520000000000001</c:v>
                </c:pt>
                <c:pt idx="6">
                  <c:v>0.89290000000000003</c:v>
                </c:pt>
                <c:pt idx="7">
                  <c:v>0.92709999999999992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18-473E-9564-14E440B33388}"/>
            </c:ext>
          </c:extLst>
        </c:ser>
        <c:ser>
          <c:idx val="1"/>
          <c:order val="1"/>
          <c:tx>
            <c:strRef>
              <c:f>'[Descriptive response.xlsx]Household Income'!$C$1</c:f>
              <c:strCache>
                <c:ptCount val="1"/>
                <c:pt idx="0">
                  <c:v>Certainly/Probably Unable to Cope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3.0831871820336681E-2"/>
                  <c:y val="6.69191855987798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0FA-480E-8026-2568537123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853983977542097E-2"/>
                  <c:y val="6.69191855987804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81F-4F4E-8026-B3268DD534F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'[Descriptive response.xlsx]Household Income'!$A$2:$A$9</c:f>
              <c:strCache>
                <c:ptCount val="8"/>
                <c:pt idx="0">
                  <c:v>&lt;$15K</c:v>
                </c:pt>
                <c:pt idx="1">
                  <c:v>$15-25K</c:v>
                </c:pt>
                <c:pt idx="2">
                  <c:v>$25-35K</c:v>
                </c:pt>
                <c:pt idx="3">
                  <c:v>$35-50K</c:v>
                </c:pt>
                <c:pt idx="4">
                  <c:v>$50-75K</c:v>
                </c:pt>
                <c:pt idx="5">
                  <c:v>$75-100K</c:v>
                </c:pt>
                <c:pt idx="6">
                  <c:v>$100-150K</c:v>
                </c:pt>
                <c:pt idx="7">
                  <c:v>$150K+</c:v>
                </c:pt>
              </c:strCache>
            </c:strRef>
          </c:cat>
          <c:val>
            <c:numRef>
              <c:f>'[Descriptive response.xlsx]Household Income'!$C$2:$C$9</c:f>
              <c:numCache>
                <c:formatCode>0.00%</c:formatCode>
                <c:ptCount val="8"/>
                <c:pt idx="0">
                  <c:v>0.72209999999999996</c:v>
                </c:pt>
                <c:pt idx="1">
                  <c:v>0.59899999999999998</c:v>
                </c:pt>
                <c:pt idx="2">
                  <c:v>0.53290000000000004</c:v>
                </c:pt>
                <c:pt idx="3">
                  <c:v>0.42869999999999997</c:v>
                </c:pt>
                <c:pt idx="4">
                  <c:v>0.27610000000000001</c:v>
                </c:pt>
                <c:pt idx="5">
                  <c:v>0.192</c:v>
                </c:pt>
                <c:pt idx="6">
                  <c:v>8.7400000000000005E-2</c:v>
                </c:pt>
                <c:pt idx="7">
                  <c:v>5.8900000000000001E-2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D18-473E-9564-14E440B33388}"/>
            </c:ext>
          </c:extLst>
        </c:ser>
        <c:ser>
          <c:idx val="2"/>
          <c:order val="2"/>
          <c:tx>
            <c:strRef>
              <c:f>'[Descriptive response.xlsx]Household Income'!$D$1</c:f>
              <c:strCache>
                <c:ptCount val="1"/>
                <c:pt idx="0">
                  <c:v>Don't Know/Refuse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'[Descriptive response.xlsx]Household Income'!$A$2:$A$9</c:f>
              <c:strCache>
                <c:ptCount val="8"/>
                <c:pt idx="0">
                  <c:v>&lt;$15K</c:v>
                </c:pt>
                <c:pt idx="1">
                  <c:v>$15-25K</c:v>
                </c:pt>
                <c:pt idx="2">
                  <c:v>$25-35K</c:v>
                </c:pt>
                <c:pt idx="3">
                  <c:v>$35-50K</c:v>
                </c:pt>
                <c:pt idx="4">
                  <c:v>$50-75K</c:v>
                </c:pt>
                <c:pt idx="5">
                  <c:v>$75-100K</c:v>
                </c:pt>
                <c:pt idx="6">
                  <c:v>$100-150K</c:v>
                </c:pt>
                <c:pt idx="7">
                  <c:v>$150K+</c:v>
                </c:pt>
              </c:strCache>
            </c:strRef>
          </c:cat>
          <c:val>
            <c:numRef>
              <c:f>'[Descriptive response.xlsx]Household Income'!$D$2:$D$9</c:f>
              <c:numCache>
                <c:formatCode>0.00%</c:formatCode>
                <c:ptCount val="8"/>
                <c:pt idx="0">
                  <c:v>7.8799999999999995E-2</c:v>
                </c:pt>
                <c:pt idx="1">
                  <c:v>5.8400000000000001E-2</c:v>
                </c:pt>
                <c:pt idx="2">
                  <c:v>5.7400000000000007E-2</c:v>
                </c:pt>
                <c:pt idx="3">
                  <c:v>4.24E-2</c:v>
                </c:pt>
                <c:pt idx="4">
                  <c:v>3.6400000000000002E-2</c:v>
                </c:pt>
                <c:pt idx="5">
                  <c:v>2.29E-2</c:v>
                </c:pt>
                <c:pt idx="6">
                  <c:v>1.9699999999999999E-2</c:v>
                </c:pt>
                <c:pt idx="7">
                  <c:v>1.3899999999999999E-2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D18-473E-9564-14E440B33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5"/>
        <c:axId val="333532208"/>
        <c:axId val="333531816"/>
      </c:barChart>
      <c:catAx>
        <c:axId val="33353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531816"/>
        <c:crosses val="autoZero"/>
        <c:auto val="1"/>
        <c:lblAlgn val="ctr"/>
        <c:lblOffset val="100"/>
        <c:noMultiLvlLbl val="0"/>
      </c:catAx>
      <c:valAx>
        <c:axId val="333531816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 dirty="0" smtClean="0">
                    <a:solidFill>
                      <a:schemeClr val="tx2"/>
                    </a:solidFill>
                  </a:rPr>
                  <a:t>Percentage</a:t>
                </a:r>
                <a:r>
                  <a:rPr lang="en-US" b="0" baseline="0" dirty="0" smtClean="0">
                    <a:solidFill>
                      <a:schemeClr val="tx2"/>
                    </a:solidFill>
                  </a:rPr>
                  <a:t> of NFCS sample</a:t>
                </a:r>
                <a:endParaRPr lang="en-US" b="0" dirty="0">
                  <a:solidFill>
                    <a:schemeClr val="tx2"/>
                  </a:solidFill>
                </a:endParaRPr>
              </a:p>
            </c:rich>
          </c:tx>
          <c:layout>
            <c:manualLayout>
              <c:xMode val="edge"/>
              <c:yMode val="edge"/>
              <c:x val="5.2770487022455528E-2"/>
              <c:y val="0.22082548611494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532208"/>
        <c:crosses val="autoZero"/>
        <c:crossBetween val="between"/>
        <c:majorUnit val="0.2"/>
      </c:valAx>
      <c:spPr>
        <a:solidFill>
          <a:srgbClr val="FFFFFF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2868547681539809E-2"/>
          <c:y val="0.82773254831079068"/>
          <c:w val="0.93653767411676558"/>
          <c:h val="0.127791577577465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E6E7E8"/>
    </a:solidFill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</a:rPr>
              <a:t>Education</a:t>
            </a:r>
            <a:r>
              <a:rPr lang="en-US" sz="1800" baseline="0" dirty="0">
                <a:solidFill>
                  <a:schemeClr val="tx2"/>
                </a:solidFill>
                <a:latin typeface="Calibri" panose="020F0502020204030204" pitchFamily="34" charset="0"/>
              </a:rPr>
              <a:t> and Ability to Cope</a:t>
            </a:r>
          </a:p>
        </c:rich>
      </c:tx>
      <c:layout>
        <c:manualLayout>
          <c:xMode val="edge"/>
          <c:yMode val="edge"/>
          <c:x val="0.252904894166916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07953450071022"/>
          <c:y val="0.14026421422757504"/>
          <c:w val="0.77601285196836822"/>
          <c:h val="0.53078414407119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'[Descriptive response.xlsx]Highest Degree Obtained'!$B$1</c:f>
              <c:strCache>
                <c:ptCount val="1"/>
                <c:pt idx="0">
                  <c:v>Certainly/Probably Able to cope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'[Descriptive response.xlsx]Highest Degree Obtained'!$A$2:$A$5</c:f>
              <c:strCache>
                <c:ptCount val="4"/>
                <c:pt idx="0">
                  <c:v>High School Or Less</c:v>
                </c:pt>
                <c:pt idx="1">
                  <c:v>Some College, No Degree</c:v>
                </c:pt>
                <c:pt idx="2">
                  <c:v>Bachelor’s Degree</c:v>
                </c:pt>
                <c:pt idx="3">
                  <c:v>Post-Grad Degree</c:v>
                </c:pt>
              </c:strCache>
            </c:strRef>
          </c:cat>
          <c:val>
            <c:numRef>
              <c:f>'[Descriptive response.xlsx]Highest Degree Obtained'!$B$2:$B$5</c:f>
              <c:numCache>
                <c:formatCode>0.00%</c:formatCode>
                <c:ptCount val="4"/>
                <c:pt idx="0">
                  <c:v>0.46130000000000004</c:v>
                </c:pt>
                <c:pt idx="1">
                  <c:v>0.5696</c:v>
                </c:pt>
                <c:pt idx="2">
                  <c:v>0.74</c:v>
                </c:pt>
                <c:pt idx="3">
                  <c:v>0.81980000000000008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D1-4E61-ABF1-C2151E5AC50C}"/>
            </c:ext>
          </c:extLst>
        </c:ser>
        <c:ser>
          <c:idx val="1"/>
          <c:order val="1"/>
          <c:tx>
            <c:strRef>
              <c:f>'[Descriptive response.xlsx]Highest Degree Obtained'!$C$1</c:f>
              <c:strCache>
                <c:ptCount val="1"/>
                <c:pt idx="0">
                  <c:v>Certainly/Probably Unable to Cope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9861279907011677E-2"/>
                  <c:y val="-3.22149176376166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150-421C-A3D6-98B2444CA9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89595993025875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150-421C-A3D6-98B2444CA9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'[Descriptive response.xlsx]Highest Degree Obtained'!$A$2:$A$5</c:f>
              <c:strCache>
                <c:ptCount val="4"/>
                <c:pt idx="0">
                  <c:v>High School Or Less</c:v>
                </c:pt>
                <c:pt idx="1">
                  <c:v>Some College, No Degree</c:v>
                </c:pt>
                <c:pt idx="2">
                  <c:v>Bachelor’s Degree</c:v>
                </c:pt>
                <c:pt idx="3">
                  <c:v>Post-Grad Degree</c:v>
                </c:pt>
              </c:strCache>
            </c:strRef>
          </c:cat>
          <c:val>
            <c:numRef>
              <c:f>'[Descriptive response.xlsx]Highest Degree Obtained'!$C$2:$C$5</c:f>
              <c:numCache>
                <c:formatCode>0.00%</c:formatCode>
                <c:ptCount val="4"/>
                <c:pt idx="0">
                  <c:v>0.47960000000000003</c:v>
                </c:pt>
                <c:pt idx="1">
                  <c:v>0.39189999999999997</c:v>
                </c:pt>
                <c:pt idx="2">
                  <c:v>0.23010000000000003</c:v>
                </c:pt>
                <c:pt idx="3">
                  <c:v>0.1547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DD1-4E61-ABF1-C2151E5AC50C}"/>
            </c:ext>
          </c:extLst>
        </c:ser>
        <c:ser>
          <c:idx val="2"/>
          <c:order val="2"/>
          <c:tx>
            <c:strRef>
              <c:f>'[Descriptive response.xlsx]Highest Degree Obtained'!$D$1</c:f>
              <c:strCache>
                <c:ptCount val="1"/>
                <c:pt idx="0">
                  <c:v>Don't Know/Refuse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'[Descriptive response.xlsx]Highest Degree Obtained'!$A$2:$A$5</c:f>
              <c:strCache>
                <c:ptCount val="4"/>
                <c:pt idx="0">
                  <c:v>High School Or Less</c:v>
                </c:pt>
                <c:pt idx="1">
                  <c:v>Some College, No Degree</c:v>
                </c:pt>
                <c:pt idx="2">
                  <c:v>Bachelor’s Degree</c:v>
                </c:pt>
                <c:pt idx="3">
                  <c:v>Post-Grad Degree</c:v>
                </c:pt>
              </c:strCache>
            </c:strRef>
          </c:cat>
          <c:val>
            <c:numRef>
              <c:f>'[Descriptive response.xlsx]Highest Degree Obtained'!$D$2:$D$5</c:f>
              <c:numCache>
                <c:formatCode>0.00%</c:formatCode>
                <c:ptCount val="4"/>
                <c:pt idx="0">
                  <c:v>5.91E-2</c:v>
                </c:pt>
                <c:pt idx="1">
                  <c:v>3.85E-2</c:v>
                </c:pt>
                <c:pt idx="2">
                  <c:v>2.9900000000000003E-2</c:v>
                </c:pt>
                <c:pt idx="3">
                  <c:v>2.5499999999999998E-2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DD1-4E61-ABF1-C2151E5AC5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6394296"/>
        <c:axId val="396394688"/>
      </c:barChart>
      <c:catAx>
        <c:axId val="39639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394688"/>
        <c:crosses val="autoZero"/>
        <c:auto val="1"/>
        <c:lblAlgn val="ctr"/>
        <c:lblOffset val="100"/>
        <c:noMultiLvlLbl val="0"/>
      </c:catAx>
      <c:valAx>
        <c:axId val="39639468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b="0" dirty="0" smtClean="0">
                    <a:solidFill>
                      <a:schemeClr val="tx2"/>
                    </a:solidFill>
                  </a:rPr>
                  <a:t>Percentage of NFCS sample</a:t>
                </a:r>
                <a:endParaRPr lang="en-US" b="0" dirty="0">
                  <a:solidFill>
                    <a:schemeClr val="tx2"/>
                  </a:solidFill>
                </a:endParaRPr>
              </a:p>
            </c:rich>
          </c:tx>
          <c:layout>
            <c:manualLayout>
              <c:xMode val="edge"/>
              <c:yMode val="edge"/>
              <c:x val="4.2862831471761891E-2"/>
              <c:y val="0.207213793943825"/>
            </c:manualLayout>
          </c:layout>
          <c:overlay val="0"/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39429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361935857058212E-2"/>
          <c:y val="0.78299169032687477"/>
          <c:w val="0.94529136165299021"/>
          <c:h val="0.124577912563916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E6E7E8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1800">
                <a:solidFill>
                  <a:schemeClr val="tx2"/>
                </a:solidFill>
                <a:latin typeface="Calibri" panose="020F0502020204030204" pitchFamily="34" charset="0"/>
              </a:rPr>
              <a:t>Gender</a:t>
            </a:r>
            <a:r>
              <a:rPr lang="en-US" sz="1800" baseline="0">
                <a:solidFill>
                  <a:schemeClr val="tx2"/>
                </a:solidFill>
                <a:latin typeface="Calibri" panose="020F0502020204030204" pitchFamily="34" charset="0"/>
              </a:rPr>
              <a:t> and Ability to Cope</a:t>
            </a:r>
            <a:endParaRPr lang="en-US" sz="1800">
              <a:solidFill>
                <a:schemeClr val="tx2"/>
              </a:solidFill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21353724937185581"/>
          <c:y val="4.4689216409974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68181961418675"/>
          <c:y val="0.15886566804709298"/>
          <c:w val="0.79987841049217823"/>
          <c:h val="0.65089961826399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'[Descriptive response.xlsx]Gender'!$A$2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173954"/>
            </a:solidFill>
            <a:ln>
              <a:solidFill>
                <a:srgbClr val="173954"/>
              </a:solidFill>
            </a:ln>
            <a:effectLst/>
          </c:spPr>
          <c:invertIfNegative val="0"/>
          <c:dLbls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05F-4E31-8320-737CB2BDA1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'[Descriptive response.xlsx]Gender'!$B$1:$D$1</c:f>
              <c:strCache>
                <c:ptCount val="3"/>
                <c:pt idx="0">
                  <c:v>Certainly/Probably Able to cope</c:v>
                </c:pt>
                <c:pt idx="1">
                  <c:v>Certainly/Probably Unable to Cope</c:v>
                </c:pt>
                <c:pt idx="2">
                  <c:v>Don't Know/Refuse</c:v>
                </c:pt>
              </c:strCache>
            </c:strRef>
          </c:cat>
          <c:val>
            <c:numRef>
              <c:f>'[Descriptive response.xlsx]Gender'!$B$2:$D$2</c:f>
              <c:numCache>
                <c:formatCode>0.00%</c:formatCode>
                <c:ptCount val="3"/>
                <c:pt idx="0">
                  <c:v>0.66689999999999994</c:v>
                </c:pt>
                <c:pt idx="1">
                  <c:v>0.29430000000000001</c:v>
                </c:pt>
                <c:pt idx="2">
                  <c:v>3.8800000000000001E-2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64-4A8B-AA21-B2823DAD6BF9}"/>
            </c:ext>
          </c:extLst>
        </c:ser>
        <c:ser>
          <c:idx val="1"/>
          <c:order val="1"/>
          <c:tx>
            <c:strRef>
              <c:f>'[Descriptive response.xlsx]Gender'!$A$3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05F-4E31-8320-737CB2BDA1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'[Descriptive response.xlsx]Gender'!$B$1:$D$1</c:f>
              <c:strCache>
                <c:ptCount val="3"/>
                <c:pt idx="0">
                  <c:v>Certainly/Probably Able to cope</c:v>
                </c:pt>
                <c:pt idx="1">
                  <c:v>Certainly/Probably Unable to Cope</c:v>
                </c:pt>
                <c:pt idx="2">
                  <c:v>Don't Know/Refuse</c:v>
                </c:pt>
              </c:strCache>
            </c:strRef>
          </c:cat>
          <c:val>
            <c:numRef>
              <c:f>'[Descriptive response.xlsx]Gender'!$B$3:$D$3</c:f>
              <c:numCache>
                <c:formatCode>0.00%</c:formatCode>
                <c:ptCount val="3"/>
                <c:pt idx="0">
                  <c:v>0.53910000000000002</c:v>
                </c:pt>
                <c:pt idx="1">
                  <c:v>0.41799999999999998</c:v>
                </c:pt>
                <c:pt idx="2">
                  <c:v>4.2900000000000001E-2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064-4A8B-AA21-B2823DAD6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5"/>
        <c:axId val="396395472"/>
        <c:axId val="396392728"/>
      </c:barChart>
      <c:catAx>
        <c:axId val="39639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392728"/>
        <c:crosses val="autoZero"/>
        <c:auto val="1"/>
        <c:lblAlgn val="ctr"/>
        <c:lblOffset val="100"/>
        <c:noMultiLvlLbl val="0"/>
      </c:catAx>
      <c:valAx>
        <c:axId val="39639272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b="0" dirty="0" smtClean="0">
                    <a:solidFill>
                      <a:schemeClr val="tx2"/>
                    </a:solidFill>
                  </a:rPr>
                  <a:t>Percentage of NFCS sample</a:t>
                </a:r>
                <a:endParaRPr lang="en-US" b="0" dirty="0">
                  <a:solidFill>
                    <a:schemeClr val="tx2"/>
                  </a:solidFill>
                </a:endParaRPr>
              </a:p>
            </c:rich>
          </c:tx>
          <c:layout>
            <c:manualLayout>
              <c:xMode val="edge"/>
              <c:yMode val="edge"/>
              <c:x val="2.1958331797878462E-2"/>
              <c:y val="0.26614835412101251"/>
            </c:manualLayout>
          </c:layout>
          <c:overlay val="0"/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39547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E6E7E8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2"/>
                </a:solidFill>
              </a:rPr>
              <a:t>Coping</a:t>
            </a:r>
            <a:r>
              <a:rPr lang="en-US" baseline="0">
                <a:solidFill>
                  <a:schemeClr val="tx2"/>
                </a:solidFill>
              </a:rPr>
              <a:t> mechanisms </a:t>
            </a:r>
            <a:endParaRPr lang="en-US">
              <a:solidFill>
                <a:schemeClr val="tx2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Sheet2!$A$1:$A$7</c:f>
              <c:strCache>
                <c:ptCount val="7"/>
                <c:pt idx="0">
                  <c:v>Other</c:v>
                </c:pt>
                <c:pt idx="1">
                  <c:v>Credit card debt paid over time</c:v>
                </c:pt>
                <c:pt idx="2">
                  <c:v>Borrow from bank</c:v>
                </c:pt>
                <c:pt idx="3">
                  <c:v>Borrow within network</c:v>
                </c:pt>
                <c:pt idx="4">
                  <c:v>Alternate financial services</c:v>
                </c:pt>
                <c:pt idx="5">
                  <c:v>Sell something</c:v>
                </c:pt>
                <c:pt idx="6">
                  <c:v>Unable to pay</c:v>
                </c:pt>
              </c:strCache>
            </c:strRef>
          </c:cat>
          <c:val>
            <c:numRef>
              <c:f>Sheet2!$B$1:$B$7</c:f>
              <c:numCache>
                <c:formatCode>General</c:formatCode>
                <c:ptCount val="7"/>
                <c:pt idx="0">
                  <c:v>4.9000000000000004</c:v>
                </c:pt>
                <c:pt idx="1">
                  <c:v>24.7</c:v>
                </c:pt>
                <c:pt idx="2">
                  <c:v>3.37</c:v>
                </c:pt>
                <c:pt idx="3">
                  <c:v>12.75</c:v>
                </c:pt>
                <c:pt idx="4">
                  <c:v>1.77</c:v>
                </c:pt>
                <c:pt idx="5">
                  <c:v>11.56</c:v>
                </c:pt>
                <c:pt idx="6">
                  <c:v>40.94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63-47C8-9762-4D3EF792F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5577264"/>
        <c:axId val="331995080"/>
      </c:barChart>
      <c:catAx>
        <c:axId val="39557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995080"/>
        <c:crosses val="autoZero"/>
        <c:auto val="1"/>
        <c:lblAlgn val="ctr"/>
        <c:lblOffset val="100"/>
        <c:noMultiLvlLbl val="0"/>
      </c:catAx>
      <c:valAx>
        <c:axId val="3319950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2"/>
                    </a:solidFill>
                  </a:rPr>
                  <a:t>Percentage of sample</a:t>
                </a:r>
              </a:p>
            </c:rich>
          </c:tx>
          <c:layout>
            <c:manualLayout>
              <c:xMode val="edge"/>
              <c:yMode val="edge"/>
              <c:x val="1.3020833333333334E-2"/>
              <c:y val="0.284914385701787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577264"/>
        <c:crosses val="autoZero"/>
        <c:crossBetween val="between"/>
        <c:dispUnits>
          <c:builtInUnit val="hundreds"/>
        </c:dispUnits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</a:rPr>
              <a:t>Coping </a:t>
            </a:r>
            <a:r>
              <a:rPr lang="en-US" dirty="0" smtClean="0">
                <a:solidFill>
                  <a:schemeClr val="tx2"/>
                </a:solidFill>
              </a:rPr>
              <a:t>capacity of those</a:t>
            </a:r>
            <a:r>
              <a:rPr lang="en-US" baseline="0" dirty="0" smtClean="0">
                <a:solidFill>
                  <a:schemeClr val="tx2"/>
                </a:solidFill>
              </a:rPr>
              <a:t> who are financially fragile</a:t>
            </a:r>
            <a:endParaRPr lang="en-US" dirty="0">
              <a:solidFill>
                <a:schemeClr val="tx2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Sheet2!$A$9:$A$13</c:f>
              <c:strCache>
                <c:ptCount val="5"/>
                <c:pt idx="0">
                  <c:v>&gt;$100</c:v>
                </c:pt>
                <c:pt idx="1">
                  <c:v>$100-199</c:v>
                </c:pt>
                <c:pt idx="2">
                  <c:v>$200-299</c:v>
                </c:pt>
                <c:pt idx="3">
                  <c:v>$300-399</c:v>
                </c:pt>
                <c:pt idx="4">
                  <c:v>&gt;$400</c:v>
                </c:pt>
              </c:strCache>
            </c:strRef>
          </c:cat>
          <c:val>
            <c:numRef>
              <c:f>Sheet2!$B$9:$B$13</c:f>
              <c:numCache>
                <c:formatCode>General</c:formatCode>
                <c:ptCount val="5"/>
                <c:pt idx="0">
                  <c:v>51.56</c:v>
                </c:pt>
                <c:pt idx="1">
                  <c:v>16.010000000000002</c:v>
                </c:pt>
                <c:pt idx="2">
                  <c:v>12.88</c:v>
                </c:pt>
                <c:pt idx="3">
                  <c:v>5.9</c:v>
                </c:pt>
                <c:pt idx="4">
                  <c:v>13.65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F5-46F6-A7E4-8C263378B2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5650912"/>
        <c:axId val="406406192"/>
      </c:barChart>
      <c:catAx>
        <c:axId val="3956509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>
                    <a:solidFill>
                      <a:schemeClr val="tx2"/>
                    </a:solidFill>
                  </a:rPr>
                  <a:t>Maximum</a:t>
                </a:r>
                <a:r>
                  <a:rPr lang="en-US" baseline="0" dirty="0" smtClean="0">
                    <a:solidFill>
                      <a:schemeClr val="tx2"/>
                    </a:solidFill>
                  </a:rPr>
                  <a:t> coping amount</a:t>
                </a:r>
                <a:endParaRPr lang="en-US" dirty="0">
                  <a:solidFill>
                    <a:schemeClr val="tx2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406192"/>
        <c:crosses val="autoZero"/>
        <c:auto val="1"/>
        <c:lblAlgn val="ctr"/>
        <c:lblOffset val="100"/>
        <c:noMultiLvlLbl val="0"/>
      </c:catAx>
      <c:valAx>
        <c:axId val="4064061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>
                    <a:solidFill>
                      <a:schemeClr val="tx2"/>
                    </a:solidFill>
                  </a:rPr>
                  <a:t>Percentage</a:t>
                </a:r>
                <a:r>
                  <a:rPr lang="en-US" baseline="0" dirty="0" smtClean="0">
                    <a:solidFill>
                      <a:schemeClr val="tx2"/>
                    </a:solidFill>
                  </a:rPr>
                  <a:t> of sample</a:t>
                </a:r>
                <a:endParaRPr lang="en-US" dirty="0">
                  <a:solidFill>
                    <a:schemeClr val="tx2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650912"/>
        <c:crosses val="autoZero"/>
        <c:crossBetween val="between"/>
        <c:dispUnits>
          <c:builtInUnit val="hundreds"/>
        </c:dispUnits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D72BDE-D531-4F13-969F-3B253A6F569A}" type="doc">
      <dgm:prSet loTypeId="urn:microsoft.com/office/officeart/2005/8/layout/funnel1" loCatId="relationship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4D14C5F-B257-4EA3-9723-8B83D58C1B30}">
      <dgm:prSet phldrT="[Text]"/>
      <dgm:spPr/>
      <dgm:t>
        <a:bodyPr/>
        <a:lstStyle/>
        <a:p>
          <a:r>
            <a:rPr lang="en-US" dirty="0" smtClean="0"/>
            <a:t>Too much debt</a:t>
          </a:r>
          <a:endParaRPr lang="en-US" dirty="0"/>
        </a:p>
      </dgm:t>
    </dgm:pt>
    <dgm:pt modelId="{3E0401C8-DEC8-4127-9607-DFC0168C8DE1}" type="parTrans" cxnId="{EC34A902-3270-4F3D-A12E-9414E93BCB73}">
      <dgm:prSet/>
      <dgm:spPr/>
      <dgm:t>
        <a:bodyPr/>
        <a:lstStyle/>
        <a:p>
          <a:endParaRPr lang="en-US"/>
        </a:p>
      </dgm:t>
    </dgm:pt>
    <dgm:pt modelId="{1E7A3E19-23D8-4D87-AA4E-4EED7675476E}" type="sibTrans" cxnId="{EC34A902-3270-4F3D-A12E-9414E93BCB73}">
      <dgm:prSet/>
      <dgm:spPr/>
      <dgm:t>
        <a:bodyPr/>
        <a:lstStyle/>
        <a:p>
          <a:endParaRPr lang="en-US"/>
        </a:p>
      </dgm:t>
    </dgm:pt>
    <dgm:pt modelId="{49B872F0-741A-47A0-B3B1-3C3F88316228}">
      <dgm:prSet phldrT="[Text]"/>
      <dgm:spPr/>
      <dgm:t>
        <a:bodyPr/>
        <a:lstStyle/>
        <a:p>
          <a:r>
            <a:rPr lang="en-US" dirty="0" smtClean="0"/>
            <a:t>Lack of assets</a:t>
          </a:r>
          <a:endParaRPr lang="en-US" dirty="0"/>
        </a:p>
      </dgm:t>
    </dgm:pt>
    <dgm:pt modelId="{1628A5A1-DD46-4712-A21E-2639BACAFB3C}" type="parTrans" cxnId="{EB8AF2B6-D8A4-4483-BE54-0CCF71FF8C8F}">
      <dgm:prSet/>
      <dgm:spPr/>
      <dgm:t>
        <a:bodyPr/>
        <a:lstStyle/>
        <a:p>
          <a:endParaRPr lang="en-US"/>
        </a:p>
      </dgm:t>
    </dgm:pt>
    <dgm:pt modelId="{D68C7BC6-645B-4360-884C-E8A0B2DE007E}" type="sibTrans" cxnId="{EB8AF2B6-D8A4-4483-BE54-0CCF71FF8C8F}">
      <dgm:prSet/>
      <dgm:spPr/>
      <dgm:t>
        <a:bodyPr/>
        <a:lstStyle/>
        <a:p>
          <a:endParaRPr lang="en-US"/>
        </a:p>
      </dgm:t>
    </dgm:pt>
    <dgm:pt modelId="{FD2B0B3E-7F9B-4BB8-AE2E-16C3895BD670}">
      <dgm:prSet phldrT="[Text]"/>
      <dgm:spPr/>
      <dgm:t>
        <a:bodyPr/>
        <a:lstStyle/>
        <a:p>
          <a:r>
            <a:rPr lang="en-US" dirty="0" smtClean="0"/>
            <a:t>Lack of financial literacy</a:t>
          </a:r>
          <a:endParaRPr lang="en-US" dirty="0"/>
        </a:p>
      </dgm:t>
    </dgm:pt>
    <dgm:pt modelId="{1D089910-0E95-4187-BFA3-0F6828DE3294}" type="parTrans" cxnId="{3C7DE372-6C2A-4F4F-85CD-B1DC00A15818}">
      <dgm:prSet/>
      <dgm:spPr/>
      <dgm:t>
        <a:bodyPr/>
        <a:lstStyle/>
        <a:p>
          <a:endParaRPr lang="en-US"/>
        </a:p>
      </dgm:t>
    </dgm:pt>
    <dgm:pt modelId="{7BC433E6-9551-42C1-A684-F2F74AA4576C}" type="sibTrans" cxnId="{3C7DE372-6C2A-4F4F-85CD-B1DC00A15818}">
      <dgm:prSet/>
      <dgm:spPr/>
      <dgm:t>
        <a:bodyPr/>
        <a:lstStyle/>
        <a:p>
          <a:endParaRPr lang="en-US"/>
        </a:p>
      </dgm:t>
    </dgm:pt>
    <dgm:pt modelId="{E706026E-D5CD-4DE8-889B-6C3A8DC2E9B7}">
      <dgm:prSet phldrT="[Text]" custT="1"/>
      <dgm:spPr/>
      <dgm:t>
        <a:bodyPr/>
        <a:lstStyle/>
        <a:p>
          <a:r>
            <a:rPr lang="en-US" sz="2000" dirty="0" smtClean="0"/>
            <a:t>Financial fragility</a:t>
          </a:r>
          <a:endParaRPr lang="en-US" sz="2000" dirty="0"/>
        </a:p>
      </dgm:t>
    </dgm:pt>
    <dgm:pt modelId="{D4738D0E-6E62-4B80-AE72-5A0FFC875734}" type="parTrans" cxnId="{E60204C9-C360-43BD-8F77-8296707C66D2}">
      <dgm:prSet/>
      <dgm:spPr/>
      <dgm:t>
        <a:bodyPr/>
        <a:lstStyle/>
        <a:p>
          <a:endParaRPr lang="en-US"/>
        </a:p>
      </dgm:t>
    </dgm:pt>
    <dgm:pt modelId="{BD59ED53-1381-4FC1-B776-0C96B088E2E1}" type="sibTrans" cxnId="{E60204C9-C360-43BD-8F77-8296707C66D2}">
      <dgm:prSet/>
      <dgm:spPr/>
      <dgm:t>
        <a:bodyPr/>
        <a:lstStyle/>
        <a:p>
          <a:endParaRPr lang="en-US"/>
        </a:p>
      </dgm:t>
    </dgm:pt>
    <dgm:pt modelId="{0DAD311B-0CC5-4D64-BF9A-723B262E38A3}" type="pres">
      <dgm:prSet presAssocID="{CCD72BDE-D531-4F13-969F-3B253A6F569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60DAE2-8B8F-497E-B885-44AD2A69E55C}" type="pres">
      <dgm:prSet presAssocID="{CCD72BDE-D531-4F13-969F-3B253A6F569A}" presName="ellipse" presStyleLbl="trBgShp" presStyleIdx="0" presStyleCnt="1"/>
      <dgm:spPr/>
    </dgm:pt>
    <dgm:pt modelId="{82E10DBC-5266-4628-95E9-429C78E5CBAC}" type="pres">
      <dgm:prSet presAssocID="{CCD72BDE-D531-4F13-969F-3B253A6F569A}" presName="arrow1" presStyleLbl="fgShp" presStyleIdx="0" presStyleCnt="1"/>
      <dgm:spPr/>
    </dgm:pt>
    <dgm:pt modelId="{862A26D6-0978-4D5B-962B-19AB590CE71F}" type="pres">
      <dgm:prSet presAssocID="{CCD72BDE-D531-4F13-969F-3B253A6F569A}" presName="rectangle" presStyleLbl="revTx" presStyleIdx="0" presStyleCnt="1" custScaleX="95397" custScaleY="68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5B0922-D8E3-4EFC-997C-277E9AD682ED}" type="pres">
      <dgm:prSet presAssocID="{49B872F0-741A-47A0-B3B1-3C3F88316228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4691B-20AA-4AAF-97EF-3D4AF29E01FC}" type="pres">
      <dgm:prSet presAssocID="{FD2B0B3E-7F9B-4BB8-AE2E-16C3895BD670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F9F469-1BA4-4144-A08E-206E943958B3}" type="pres">
      <dgm:prSet presAssocID="{E706026E-D5CD-4DE8-889B-6C3A8DC2E9B7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4004E-79F0-4435-99E9-300D9565C4B5}" type="pres">
      <dgm:prSet presAssocID="{CCD72BDE-D531-4F13-969F-3B253A6F569A}" presName="funnel" presStyleLbl="trAlignAcc1" presStyleIdx="0" presStyleCnt="1" custLinFactNeighborX="-433" custLinFactNeighborY="3529"/>
      <dgm:spPr/>
    </dgm:pt>
  </dgm:ptLst>
  <dgm:cxnLst>
    <dgm:cxn modelId="{19A563A4-6C06-43AB-8837-5FDD74A2152F}" type="presOf" srcId="{CCD72BDE-D531-4F13-969F-3B253A6F569A}" destId="{0DAD311B-0CC5-4D64-BF9A-723B262E38A3}" srcOrd="0" destOrd="0" presId="urn:microsoft.com/office/officeart/2005/8/layout/funnel1"/>
    <dgm:cxn modelId="{37A9B079-FA0F-4CA9-8578-ACF0F28D5FD7}" type="presOf" srcId="{E706026E-D5CD-4DE8-889B-6C3A8DC2E9B7}" destId="{862A26D6-0978-4D5B-962B-19AB590CE71F}" srcOrd="0" destOrd="0" presId="urn:microsoft.com/office/officeart/2005/8/layout/funnel1"/>
    <dgm:cxn modelId="{EC34A902-3270-4F3D-A12E-9414E93BCB73}" srcId="{CCD72BDE-D531-4F13-969F-3B253A6F569A}" destId="{34D14C5F-B257-4EA3-9723-8B83D58C1B30}" srcOrd="0" destOrd="0" parTransId="{3E0401C8-DEC8-4127-9607-DFC0168C8DE1}" sibTransId="{1E7A3E19-23D8-4D87-AA4E-4EED7675476E}"/>
    <dgm:cxn modelId="{980E4BDC-9D5D-4EA9-8180-9444D6828355}" type="presOf" srcId="{49B872F0-741A-47A0-B3B1-3C3F88316228}" destId="{3794691B-20AA-4AAF-97EF-3D4AF29E01FC}" srcOrd="0" destOrd="0" presId="urn:microsoft.com/office/officeart/2005/8/layout/funnel1"/>
    <dgm:cxn modelId="{EB8AF2B6-D8A4-4483-BE54-0CCF71FF8C8F}" srcId="{CCD72BDE-D531-4F13-969F-3B253A6F569A}" destId="{49B872F0-741A-47A0-B3B1-3C3F88316228}" srcOrd="1" destOrd="0" parTransId="{1628A5A1-DD46-4712-A21E-2639BACAFB3C}" sibTransId="{D68C7BC6-645B-4360-884C-E8A0B2DE007E}"/>
    <dgm:cxn modelId="{E60204C9-C360-43BD-8F77-8296707C66D2}" srcId="{CCD72BDE-D531-4F13-969F-3B253A6F569A}" destId="{E706026E-D5CD-4DE8-889B-6C3A8DC2E9B7}" srcOrd="3" destOrd="0" parTransId="{D4738D0E-6E62-4B80-AE72-5A0FFC875734}" sibTransId="{BD59ED53-1381-4FC1-B776-0C96B088E2E1}"/>
    <dgm:cxn modelId="{57BB52BE-C1EE-46D7-8741-7C0B294ACC79}" type="presOf" srcId="{FD2B0B3E-7F9B-4BB8-AE2E-16C3895BD670}" destId="{BA5B0922-D8E3-4EFC-997C-277E9AD682ED}" srcOrd="0" destOrd="0" presId="urn:microsoft.com/office/officeart/2005/8/layout/funnel1"/>
    <dgm:cxn modelId="{51189F85-AD10-4537-8565-26E85C44118F}" type="presOf" srcId="{34D14C5F-B257-4EA3-9723-8B83D58C1B30}" destId="{37F9F469-1BA4-4144-A08E-206E943958B3}" srcOrd="0" destOrd="0" presId="urn:microsoft.com/office/officeart/2005/8/layout/funnel1"/>
    <dgm:cxn modelId="{3C7DE372-6C2A-4F4F-85CD-B1DC00A15818}" srcId="{CCD72BDE-D531-4F13-969F-3B253A6F569A}" destId="{FD2B0B3E-7F9B-4BB8-AE2E-16C3895BD670}" srcOrd="2" destOrd="0" parTransId="{1D089910-0E95-4187-BFA3-0F6828DE3294}" sibTransId="{7BC433E6-9551-42C1-A684-F2F74AA4576C}"/>
    <dgm:cxn modelId="{E97D1E94-B824-4E95-B10D-730EBB87CC58}" type="presParOf" srcId="{0DAD311B-0CC5-4D64-BF9A-723B262E38A3}" destId="{D460DAE2-8B8F-497E-B885-44AD2A69E55C}" srcOrd="0" destOrd="0" presId="urn:microsoft.com/office/officeart/2005/8/layout/funnel1"/>
    <dgm:cxn modelId="{D5ED83DB-4008-49C7-AD32-2875B51169C7}" type="presParOf" srcId="{0DAD311B-0CC5-4D64-BF9A-723B262E38A3}" destId="{82E10DBC-5266-4628-95E9-429C78E5CBAC}" srcOrd="1" destOrd="0" presId="urn:microsoft.com/office/officeart/2005/8/layout/funnel1"/>
    <dgm:cxn modelId="{E9DB8166-313C-41BB-9B9D-B55548768BD7}" type="presParOf" srcId="{0DAD311B-0CC5-4D64-BF9A-723B262E38A3}" destId="{862A26D6-0978-4D5B-962B-19AB590CE71F}" srcOrd="2" destOrd="0" presId="urn:microsoft.com/office/officeart/2005/8/layout/funnel1"/>
    <dgm:cxn modelId="{E0CF9D20-AC78-42AD-B492-6E96D656C603}" type="presParOf" srcId="{0DAD311B-0CC5-4D64-BF9A-723B262E38A3}" destId="{BA5B0922-D8E3-4EFC-997C-277E9AD682ED}" srcOrd="3" destOrd="0" presId="urn:microsoft.com/office/officeart/2005/8/layout/funnel1"/>
    <dgm:cxn modelId="{05580C06-DD5C-484A-9B02-1AF8BD7F04EF}" type="presParOf" srcId="{0DAD311B-0CC5-4D64-BF9A-723B262E38A3}" destId="{3794691B-20AA-4AAF-97EF-3D4AF29E01FC}" srcOrd="4" destOrd="0" presId="urn:microsoft.com/office/officeart/2005/8/layout/funnel1"/>
    <dgm:cxn modelId="{6A67B3A6-25D0-49D7-8826-5F02141B4D7B}" type="presParOf" srcId="{0DAD311B-0CC5-4D64-BF9A-723B262E38A3}" destId="{37F9F469-1BA4-4144-A08E-206E943958B3}" srcOrd="5" destOrd="0" presId="urn:microsoft.com/office/officeart/2005/8/layout/funnel1"/>
    <dgm:cxn modelId="{8661268C-CC1B-443D-8667-51CC64D16425}" type="presParOf" srcId="{0DAD311B-0CC5-4D64-BF9A-723B262E38A3}" destId="{ECD4004E-79F0-4435-99E9-300D9565C4B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DF19B3-40AB-42D7-8868-C9549080099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BA005706-5533-4053-A845-8767DD28F9A8}">
      <dgm:prSet phldrT="[Text]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7902EA89-1D9D-4E2D-A895-0B667C3B5144}" type="parTrans" cxnId="{E4793080-E12D-4264-AB98-4481099AA49D}">
      <dgm:prSet/>
      <dgm:spPr/>
      <dgm:t>
        <a:bodyPr/>
        <a:lstStyle/>
        <a:p>
          <a:endParaRPr lang="en-US"/>
        </a:p>
      </dgm:t>
    </dgm:pt>
    <dgm:pt modelId="{96DAB2F0-94BE-43D9-9B5C-FF45F74EA236}" type="sibTrans" cxnId="{E4793080-E12D-4264-AB98-4481099AA49D}">
      <dgm:prSet/>
      <dgm:spPr/>
      <dgm:t>
        <a:bodyPr/>
        <a:lstStyle/>
        <a:p>
          <a:endParaRPr lang="en-US"/>
        </a:p>
      </dgm:t>
    </dgm:pt>
    <dgm:pt modelId="{9E70930A-9153-4C0F-9950-F8DEBB75DE8C}">
      <dgm:prSet phldrT="[Text]"/>
      <dgm:spPr/>
      <dgm:t>
        <a:bodyPr/>
        <a:lstStyle/>
        <a:p>
          <a:endParaRPr lang="en-US" dirty="0"/>
        </a:p>
      </dgm:t>
    </dgm:pt>
    <dgm:pt modelId="{851C1250-9702-4BE1-B09F-0231E79661D7}" type="parTrans" cxnId="{46ED6C7F-999E-4828-9546-A2A8BEB0B960}">
      <dgm:prSet/>
      <dgm:spPr/>
      <dgm:t>
        <a:bodyPr/>
        <a:lstStyle/>
        <a:p>
          <a:endParaRPr lang="en-US"/>
        </a:p>
      </dgm:t>
    </dgm:pt>
    <dgm:pt modelId="{58C36D5A-C4B3-4977-BB2A-1053E5E2B967}" type="sibTrans" cxnId="{46ED6C7F-999E-4828-9546-A2A8BEB0B960}">
      <dgm:prSet/>
      <dgm:spPr/>
      <dgm:t>
        <a:bodyPr/>
        <a:lstStyle/>
        <a:p>
          <a:endParaRPr lang="en-US"/>
        </a:p>
      </dgm:t>
    </dgm:pt>
    <dgm:pt modelId="{CA2A5F82-0C15-487A-A1B8-0F724FCAD72C}" type="pres">
      <dgm:prSet presAssocID="{96DF19B3-40AB-42D7-8868-C9549080099E}" presName="Name0" presStyleCnt="0">
        <dgm:presLayoutVars>
          <dgm:dir/>
          <dgm:animLvl val="lvl"/>
          <dgm:resizeHandles val="exact"/>
        </dgm:presLayoutVars>
      </dgm:prSet>
      <dgm:spPr/>
    </dgm:pt>
    <dgm:pt modelId="{1AF18D8F-0D89-4ECD-9CD9-3228A983C144}" type="pres">
      <dgm:prSet presAssocID="{BA005706-5533-4053-A845-8767DD28F9A8}" presName="Name8" presStyleCnt="0"/>
      <dgm:spPr/>
    </dgm:pt>
    <dgm:pt modelId="{1F96FDB1-FB53-42A5-8DB1-B6A3688CCFF3}" type="pres">
      <dgm:prSet presAssocID="{BA005706-5533-4053-A845-8767DD28F9A8}" presName="level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A34E1-0970-42BA-B7D2-5949F6EDCE14}" type="pres">
      <dgm:prSet presAssocID="{BA005706-5533-4053-A845-8767DD28F9A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EA1A6-F4AB-41DA-810E-63E73CEC3685}" type="pres">
      <dgm:prSet presAssocID="{9E70930A-9153-4C0F-9950-F8DEBB75DE8C}" presName="Name8" presStyleCnt="0"/>
      <dgm:spPr/>
    </dgm:pt>
    <dgm:pt modelId="{041AF969-CAD3-42DB-A63C-B909BC53DC19}" type="pres">
      <dgm:prSet presAssocID="{9E70930A-9153-4C0F-9950-F8DEBB75DE8C}" presName="level" presStyleLbl="node1" presStyleIdx="1" presStyleCnt="2" custLinFactNeighborX="-4467" custLinFactNeighborY="-24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05414-F463-4DBF-9996-E987409EE7CD}" type="pres">
      <dgm:prSet presAssocID="{9E70930A-9153-4C0F-9950-F8DEBB75DE8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ED6C7F-999E-4828-9546-A2A8BEB0B960}" srcId="{96DF19B3-40AB-42D7-8868-C9549080099E}" destId="{9E70930A-9153-4C0F-9950-F8DEBB75DE8C}" srcOrd="1" destOrd="0" parTransId="{851C1250-9702-4BE1-B09F-0231E79661D7}" sibTransId="{58C36D5A-C4B3-4977-BB2A-1053E5E2B967}"/>
    <dgm:cxn modelId="{2D475D99-D3FE-4E34-AFD5-9229B97FD9D5}" type="presOf" srcId="{9E70930A-9153-4C0F-9950-F8DEBB75DE8C}" destId="{041AF969-CAD3-42DB-A63C-B909BC53DC19}" srcOrd="0" destOrd="0" presId="urn:microsoft.com/office/officeart/2005/8/layout/pyramid1"/>
    <dgm:cxn modelId="{C8136EF1-77DF-4EA1-ACDC-84FBD30F66D3}" type="presOf" srcId="{BA005706-5533-4053-A845-8767DD28F9A8}" destId="{1F96FDB1-FB53-42A5-8DB1-B6A3688CCFF3}" srcOrd="0" destOrd="0" presId="urn:microsoft.com/office/officeart/2005/8/layout/pyramid1"/>
    <dgm:cxn modelId="{1A854C79-1FC1-4BEE-B2AA-FAD7A8A52163}" type="presOf" srcId="{9E70930A-9153-4C0F-9950-F8DEBB75DE8C}" destId="{5D805414-F463-4DBF-9996-E987409EE7CD}" srcOrd="1" destOrd="0" presId="urn:microsoft.com/office/officeart/2005/8/layout/pyramid1"/>
    <dgm:cxn modelId="{E4793080-E12D-4264-AB98-4481099AA49D}" srcId="{96DF19B3-40AB-42D7-8868-C9549080099E}" destId="{BA005706-5533-4053-A845-8767DD28F9A8}" srcOrd="0" destOrd="0" parTransId="{7902EA89-1D9D-4E2D-A895-0B667C3B5144}" sibTransId="{96DAB2F0-94BE-43D9-9B5C-FF45F74EA236}"/>
    <dgm:cxn modelId="{B6D9A68A-363D-4468-B4C6-EF85DAD543AF}" type="presOf" srcId="{BA005706-5533-4053-A845-8767DD28F9A8}" destId="{BDDA34E1-0970-42BA-B7D2-5949F6EDCE14}" srcOrd="1" destOrd="0" presId="urn:microsoft.com/office/officeart/2005/8/layout/pyramid1"/>
    <dgm:cxn modelId="{EBFAD0CC-865F-46F9-9CD0-A5F4E3E66B79}" type="presOf" srcId="{96DF19B3-40AB-42D7-8868-C9549080099E}" destId="{CA2A5F82-0C15-487A-A1B8-0F724FCAD72C}" srcOrd="0" destOrd="0" presId="urn:microsoft.com/office/officeart/2005/8/layout/pyramid1"/>
    <dgm:cxn modelId="{F426D75B-6C35-4904-955F-C2E11BA24FD8}" type="presParOf" srcId="{CA2A5F82-0C15-487A-A1B8-0F724FCAD72C}" destId="{1AF18D8F-0D89-4ECD-9CD9-3228A983C144}" srcOrd="0" destOrd="0" presId="urn:microsoft.com/office/officeart/2005/8/layout/pyramid1"/>
    <dgm:cxn modelId="{A213324E-3248-4270-BB27-C8891AF4E194}" type="presParOf" srcId="{1AF18D8F-0D89-4ECD-9CD9-3228A983C144}" destId="{1F96FDB1-FB53-42A5-8DB1-B6A3688CCFF3}" srcOrd="0" destOrd="0" presId="urn:microsoft.com/office/officeart/2005/8/layout/pyramid1"/>
    <dgm:cxn modelId="{AEC68BCA-6F49-4BA7-AC84-ED077C895F22}" type="presParOf" srcId="{1AF18D8F-0D89-4ECD-9CD9-3228A983C144}" destId="{BDDA34E1-0970-42BA-B7D2-5949F6EDCE14}" srcOrd="1" destOrd="0" presId="urn:microsoft.com/office/officeart/2005/8/layout/pyramid1"/>
    <dgm:cxn modelId="{1D566EF9-217A-4C8E-8D52-AA254E153D0C}" type="presParOf" srcId="{CA2A5F82-0C15-487A-A1B8-0F724FCAD72C}" destId="{D47EA1A6-F4AB-41DA-810E-63E73CEC3685}" srcOrd="1" destOrd="0" presId="urn:microsoft.com/office/officeart/2005/8/layout/pyramid1"/>
    <dgm:cxn modelId="{7C6572EA-E6C5-4C00-AF70-F7C53A1AEA96}" type="presParOf" srcId="{D47EA1A6-F4AB-41DA-810E-63E73CEC3685}" destId="{041AF969-CAD3-42DB-A63C-B909BC53DC19}" srcOrd="0" destOrd="0" presId="urn:microsoft.com/office/officeart/2005/8/layout/pyramid1"/>
    <dgm:cxn modelId="{4C3ED91F-B82E-40E3-84CD-C2DFAF4A7810}" type="presParOf" srcId="{D47EA1A6-F4AB-41DA-810E-63E73CEC3685}" destId="{5D805414-F463-4DBF-9996-E987409EE7C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0DAE2-8B8F-497E-B885-44AD2A69E55C}">
      <dsp:nvSpPr>
        <dsp:cNvPr id="0" name=""/>
        <dsp:cNvSpPr/>
      </dsp:nvSpPr>
      <dsp:spPr>
        <a:xfrm>
          <a:off x="884494" y="210578"/>
          <a:ext cx="3052338" cy="106003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E10DBC-5266-4628-95E9-429C78E5CBAC}">
      <dsp:nvSpPr>
        <dsp:cNvPr id="0" name=""/>
        <dsp:cNvSpPr/>
      </dsp:nvSpPr>
      <dsp:spPr>
        <a:xfrm>
          <a:off x="2119626" y="2806249"/>
          <a:ext cx="591538" cy="378584"/>
        </a:xfrm>
        <a:prstGeom prst="down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2A26D6-0978-4D5B-962B-19AB590CE71F}">
      <dsp:nvSpPr>
        <dsp:cNvPr id="0" name=""/>
        <dsp:cNvSpPr/>
      </dsp:nvSpPr>
      <dsp:spPr>
        <a:xfrm>
          <a:off x="1061052" y="3222674"/>
          <a:ext cx="2708687" cy="482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Financial fragility</a:t>
          </a:r>
          <a:endParaRPr lang="en-US" sz="2000" kern="1200" dirty="0"/>
        </a:p>
      </dsp:txBody>
      <dsp:txXfrm>
        <a:off x="1061052" y="3222674"/>
        <a:ext cx="2708687" cy="482730"/>
      </dsp:txXfrm>
    </dsp:sp>
    <dsp:sp modelId="{BA5B0922-D8E3-4EFC-997C-277E9AD682ED}">
      <dsp:nvSpPr>
        <dsp:cNvPr id="0" name=""/>
        <dsp:cNvSpPr/>
      </dsp:nvSpPr>
      <dsp:spPr>
        <a:xfrm>
          <a:off x="1994220" y="1352484"/>
          <a:ext cx="1064769" cy="106476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Lack of financial literacy</a:t>
          </a:r>
          <a:endParaRPr lang="en-US" sz="1600" kern="1200" dirty="0"/>
        </a:p>
      </dsp:txBody>
      <dsp:txXfrm>
        <a:off x="2150152" y="1508416"/>
        <a:ext cx="752905" cy="752905"/>
      </dsp:txXfrm>
    </dsp:sp>
    <dsp:sp modelId="{3794691B-20AA-4AAF-97EF-3D4AF29E01FC}">
      <dsp:nvSpPr>
        <dsp:cNvPr id="0" name=""/>
        <dsp:cNvSpPr/>
      </dsp:nvSpPr>
      <dsp:spPr>
        <a:xfrm>
          <a:off x="1232319" y="553671"/>
          <a:ext cx="1064769" cy="106476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53123"/>
                <a:satOff val="-2196"/>
                <a:lumOff val="1280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Lack of assets</a:t>
          </a:r>
          <a:endParaRPr lang="en-US" sz="1600" kern="1200" dirty="0"/>
        </a:p>
      </dsp:txBody>
      <dsp:txXfrm>
        <a:off x="1388251" y="709603"/>
        <a:ext cx="752905" cy="752905"/>
      </dsp:txXfrm>
    </dsp:sp>
    <dsp:sp modelId="{37F9F469-1BA4-4144-A08E-206E943958B3}">
      <dsp:nvSpPr>
        <dsp:cNvPr id="0" name=""/>
        <dsp:cNvSpPr/>
      </dsp:nvSpPr>
      <dsp:spPr>
        <a:xfrm>
          <a:off x="2320749" y="296233"/>
          <a:ext cx="1064769" cy="106476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6246"/>
                <a:satOff val="-4392"/>
                <a:lumOff val="256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Too much debt</a:t>
          </a:r>
          <a:endParaRPr lang="en-US" sz="1600" kern="1200" dirty="0"/>
        </a:p>
      </dsp:txBody>
      <dsp:txXfrm>
        <a:off x="2476681" y="452165"/>
        <a:ext cx="752905" cy="752905"/>
      </dsp:txXfrm>
    </dsp:sp>
    <dsp:sp modelId="{ECD4004E-79F0-4435-99E9-300D9565C4B5}">
      <dsp:nvSpPr>
        <dsp:cNvPr id="0" name=""/>
        <dsp:cNvSpPr/>
      </dsp:nvSpPr>
      <dsp:spPr>
        <a:xfrm>
          <a:off x="744744" y="173962"/>
          <a:ext cx="3312615" cy="265009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6FDB1-FB53-42A5-8DB1-B6A3688CCFF3}">
      <dsp:nvSpPr>
        <dsp:cNvPr id="0" name=""/>
        <dsp:cNvSpPr/>
      </dsp:nvSpPr>
      <dsp:spPr>
        <a:xfrm>
          <a:off x="1390650" y="0"/>
          <a:ext cx="2781300" cy="2209800"/>
        </a:xfrm>
        <a:prstGeom prst="trapezoid">
          <a:avLst>
            <a:gd name="adj" fmla="val 6293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chemeClr val="bg1"/>
            </a:solidFill>
          </a:endParaRPr>
        </a:p>
      </dsp:txBody>
      <dsp:txXfrm>
        <a:off x="1390650" y="0"/>
        <a:ext cx="2781300" cy="2209800"/>
      </dsp:txXfrm>
    </dsp:sp>
    <dsp:sp modelId="{041AF969-CAD3-42DB-A63C-B909BC53DC19}">
      <dsp:nvSpPr>
        <dsp:cNvPr id="0" name=""/>
        <dsp:cNvSpPr/>
      </dsp:nvSpPr>
      <dsp:spPr>
        <a:xfrm>
          <a:off x="0" y="2155372"/>
          <a:ext cx="5562600" cy="2209800"/>
        </a:xfrm>
        <a:prstGeom prst="trapezoid">
          <a:avLst>
            <a:gd name="adj" fmla="val 6293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973454" y="2155372"/>
        <a:ext cx="3615690" cy="2209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57200" y="232410"/>
            <a:ext cx="5943600" cy="3098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endParaRPr lang="en-US" cap="smal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05400" y="8831580"/>
            <a:ext cx="1295400" cy="3098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6138A-F237-4838-8508-0E430A7A2CB3}" type="datetimeFigureOut">
              <a:rPr lang="en-US" sz="1100" smtClean="0"/>
              <a:pPr/>
              <a:t>3/27/2018</a:t>
            </a:fld>
            <a:endParaRPr lang="en-US" sz="1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33400" y="8831580"/>
            <a:ext cx="1295400" cy="309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100" dirty="0" smtClean="0"/>
              <a:t>www.NEFE.org</a:t>
            </a:r>
            <a:endParaRPr lang="en-US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048000" y="8831580"/>
            <a:ext cx="685800" cy="309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CBB163C0-CFF9-45B0-AB81-397D9C16D950}" type="slidenum">
              <a:rPr lang="en-US" sz="1100" smtClean="0"/>
              <a:pPr algn="ctr"/>
              <a:t>‹#›</a:t>
            </a:fld>
            <a:endParaRPr lang="en-US" sz="11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8676640"/>
            <a:ext cx="59436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" y="619760"/>
            <a:ext cx="59436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526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1000" y="232410"/>
            <a:ext cx="6172200" cy="3098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ctr">
              <a:defRPr sz="1200" cap="small" baseline="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white">
          <a:xfrm>
            <a:off x="5105401" y="8754110"/>
            <a:ext cx="1065213" cy="3098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00"/>
            </a:lvl1pPr>
          </a:lstStyle>
          <a:p>
            <a:fld id="{745F57AF-4CF1-4013-8C6C-48EABD31134F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85800" y="8754110"/>
            <a:ext cx="1295400" cy="3082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/>
            </a:lvl1pPr>
          </a:lstStyle>
          <a:p>
            <a:r>
              <a:rPr lang="en-US" dirty="0" smtClean="0"/>
              <a:t>www.NEFE.org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00401" y="8754110"/>
            <a:ext cx="379413" cy="3082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/>
            </a:lvl1pPr>
          </a:lstStyle>
          <a:p>
            <a:fld id="{2E0E0AA9-C285-4A1F-8A2E-0E12C7CB2B9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8676640"/>
            <a:ext cx="54864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804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600"/>
      </a:spcBef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spcBef>
        <a:spcPts val="600"/>
      </a:spcBef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spcBef>
        <a:spcPts val="600"/>
      </a:spcBef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spcBef>
        <a:spcPts val="600"/>
      </a:spcBef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spcBef>
        <a:spcPts val="600"/>
      </a:spcBef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8913" y="914400"/>
            <a:ext cx="4038600" cy="3028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182" y="4062101"/>
            <a:ext cx="5505450" cy="4655821"/>
          </a:xfrm>
          <a:ln>
            <a:solidFill>
              <a:schemeClr val="bg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231763" indent="-231763"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231763" algn="l"/>
              </a:tabLst>
            </a:pPr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0AA9-C285-4A1F-8A2E-0E12C7CB2B9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©2013 National Endowment for Financial Education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545306" y="304800"/>
            <a:ext cx="5803106" cy="464820"/>
          </a:xfr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Meet NEFE's High School Financial Planning Program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December 2013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42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E0AA9-C285-4A1F-8A2E-0E12C7CB2B9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943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E0AA9-C285-4A1F-8A2E-0E12C7CB2B9C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535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F42AC-8E8A-4C6C-835B-8E03220A2CAB}" type="slidenum">
              <a:rPr lang="en-US" smtClean="0">
                <a:solidFill>
                  <a:prstClr val="black"/>
                </a:solidFill>
              </a:rPr>
              <a:pPr/>
              <a:t>63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17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58913" y="914400"/>
            <a:ext cx="4038600" cy="30289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8182" y="4203867"/>
            <a:ext cx="5505450" cy="4395305"/>
          </a:xfrm>
          <a:noFill/>
          <a:ln>
            <a:solidFill>
              <a:schemeClr val="bg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endParaRPr lang="en-US" sz="1000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93A59F-CB51-4206-BE30-FBC3041786D4}" type="slidenum">
              <a:rPr lang="en-US" smtClean="0">
                <a:solidFill>
                  <a:prstClr val="black"/>
                </a:solidFill>
              </a:rPr>
              <a:pPr/>
              <a:t>64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©2013 National Endowment for Financial Education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545306" y="304800"/>
            <a:ext cx="5803106" cy="464820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Meet NEFE's High School Financial Planning Program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December 2013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49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E0AA9-C285-4A1F-8A2E-0E12C7CB2B9C}" type="slidenum">
              <a:rPr lang="en-US" smtClean="0">
                <a:solidFill>
                  <a:prstClr val="black"/>
                </a:solidFill>
              </a:rPr>
              <a:pPr/>
              <a:t>65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70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B7A535-A51E-4610-B736-96C2155996BF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0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3876675" y="8839200"/>
            <a:ext cx="298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A94ED01-03E4-44AC-BA90-DFC58292C5B6}" type="slidenum">
              <a:rPr lang="en-US" altLang="en-US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919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33228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917383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E0AA9-C285-4A1F-8A2E-0E12C7CB2B9C}" type="slidenum">
              <a:rPr lang="en-US" smtClean="0">
                <a:solidFill>
                  <a:prstClr val="black"/>
                </a:solidFill>
              </a:rPr>
              <a:pPr/>
              <a:t>70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68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E49B2-4423-4467-955F-F32964AD7F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40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8913" y="914400"/>
            <a:ext cx="4038600" cy="3028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228590" indent="-228590">
              <a:spcAft>
                <a:spcPts val="1200"/>
              </a:spcAft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688182" y="285749"/>
            <a:ext cx="3962400" cy="411164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Meet NEFE's High School Financial Planning Program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©2014 National Endowment for Financial Education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98B8-98DF-4FD4-873F-E713DAF91B9C}" type="slidenum">
              <a:rPr lang="en-US" smtClean="0">
                <a:solidFill>
                  <a:prstClr val="black"/>
                </a:solidFill>
              </a:rPr>
              <a:pPr/>
              <a:t>71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December 2013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241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E49B2-4423-4467-955F-F32964AD7F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34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6">
              <a:defRPr/>
            </a:pPr>
            <a:r>
              <a:rPr lang="en-US" dirty="0"/>
              <a:t>Young: Men and women ages 18 to 34 who are not full-time students, not living with a parent/guardian, and not financially dependent on a parent/guardian</a:t>
            </a:r>
          </a:p>
          <a:p>
            <a:pPr defTabSz="914306">
              <a:defRPr/>
            </a:pPr>
            <a:endParaRPr lang="en-US" dirty="0"/>
          </a:p>
          <a:p>
            <a:pPr defTabSz="914306">
              <a:defRPr/>
            </a:pPr>
            <a:r>
              <a:rPr lang="en-US" dirty="0"/>
              <a:t>Blue Collar Workers:  Men and women ages 25 to 60 who do not have a college degree, work part-time or full-time for an employer, and self-identify their job as “blue collar,” rather than “white collar or professional”</a:t>
            </a:r>
          </a:p>
          <a:p>
            <a:pPr defTabSz="914306">
              <a:defRPr/>
            </a:pPr>
            <a:endParaRPr lang="en-US" dirty="0"/>
          </a:p>
          <a:p>
            <a:pPr defTabSz="914306">
              <a:defRPr/>
            </a:pPr>
            <a:r>
              <a:rPr lang="en-US" dirty="0"/>
              <a:t>Women:  A mix of married, single, and formerly married women ages 25 to 60, including women with college degrees and women who are not low-income</a:t>
            </a:r>
          </a:p>
          <a:p>
            <a:pPr defTabSz="914306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07BE5-F3B5-4083-8C17-03C7A4F7FEF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47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946">
              <a:defRPr/>
            </a:pPr>
            <a:r>
              <a:rPr lang="en-US" dirty="0" smtClean="0"/>
              <a:t>This is counter-intuitive</a:t>
            </a:r>
            <a:r>
              <a:rPr lang="en-US" baseline="0" dirty="0" smtClean="0"/>
              <a:t> when we expect people to accumulate knowledge and plan better with age; middle-age could be because of many loans such as homes, cars while still paying off student debt; children too possibly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07BE5-F3B5-4083-8C17-03C7A4F7FEF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10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30% of middle-income</a:t>
            </a:r>
            <a:r>
              <a:rPr lang="en-US" baseline="0" dirty="0" smtClean="0"/>
              <a:t> and 20% of high-income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07BE5-F3B5-4083-8C17-03C7A4F7FEF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31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07BE5-F3B5-4083-8C17-03C7A4F7FEF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68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946">
              <a:defRPr/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07BE5-F3B5-4083-8C17-03C7A4F7FEF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0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07BE5-F3B5-4083-8C17-03C7A4F7FEF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89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hsfpp.nefe.org/" TargetMode="External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hsfpp.nefe.org/" TargetMode="External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hsfpp.nefe.org/" TargetMode="External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horizonta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28" descr="Cover option 3_FINA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162800" cy="1470025"/>
          </a:xfrm>
        </p:spPr>
        <p:txBody>
          <a:bodyPr>
            <a:noAutofit/>
          </a:bodyPr>
          <a:lstStyle>
            <a:lvl1pPr>
              <a:defRPr sz="4400" b="0" cap="small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267200"/>
            <a:ext cx="6019800" cy="1371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</a:t>
            </a:r>
          </a:p>
          <a:p>
            <a:r>
              <a:rPr lang="en-US" dirty="0" smtClean="0"/>
              <a:t>Presentation Date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pgm flow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27" descr="Branding Slide_FINAL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 b="43333"/>
          <a:stretch>
            <a:fillRect/>
          </a:stretch>
        </p:blipFill>
        <p:spPr bwMode="auto">
          <a:xfrm>
            <a:off x="0" y="0"/>
            <a:ext cx="9144000" cy="3886200"/>
          </a:xfrm>
          <a:prstGeom prst="rect">
            <a:avLst/>
          </a:prstGeom>
          <a:noFill/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114800"/>
            <a:ext cx="7467600" cy="1219200"/>
          </a:xfrm>
        </p:spPr>
        <p:txBody>
          <a:bodyPr>
            <a:normAutofit/>
          </a:bodyPr>
          <a:lstStyle>
            <a:lvl1pPr algn="ctr">
              <a:buNone/>
              <a:defRPr sz="320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Content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pPr algn="r"/>
            <a:fld id="{8AEB16BB-1636-48E6-A2E2-C2B5568C3897}" type="datetime4">
              <a:rPr lang="en-US" smtClean="0"/>
              <a:t>March 27, 2018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A9EECA-067D-48E1-97C5-61D646256A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www.NEFE.org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1524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NEFE Resources</a:t>
            </a:r>
            <a:endParaRPr lang="en-US" sz="44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8EA68-FA34-43BE-9BB1-08D1082B2B76}" type="datetime4">
              <a:rPr lang="en-US" smtClean="0"/>
              <a:t>March 27, 2018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38A56-CA7D-4793-9F2E-4A3FB68E3B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www.NEFE.org</a:t>
            </a:r>
          </a:p>
        </p:txBody>
      </p:sp>
    </p:spTree>
    <p:extLst>
      <p:ext uri="{BB962C8B-B14F-4D97-AF65-F5344CB8AC3E}">
        <p14:creationId xmlns:p14="http://schemas.microsoft.com/office/powerpoint/2010/main" val="1610787025"/>
      </p:ext>
    </p:extLst>
  </p:cSld>
  <p:clrMapOvr>
    <a:masterClrMapping/>
  </p:clrMapOvr>
  <p:transition>
    <p:fade thruBlk="1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7924800" cy="4525963"/>
          </a:xfrm>
        </p:spPr>
        <p:txBody>
          <a:bodyPr vert="eaVert"/>
          <a:lstStyle>
            <a:lvl1pPr>
              <a:buClr>
                <a:srgbClr val="D6A300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43074-ACF1-44A1-B760-8854D9AAFF48}" type="datetime4">
              <a:rPr lang="en-US" smtClean="0"/>
              <a:t>March 27, 2018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C4A2D-9201-4653-881C-A36A742667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www.NEFE.org</a:t>
            </a:r>
          </a:p>
        </p:txBody>
      </p:sp>
    </p:spTree>
    <p:extLst>
      <p:ext uri="{BB962C8B-B14F-4D97-AF65-F5344CB8AC3E}">
        <p14:creationId xmlns:p14="http://schemas.microsoft.com/office/powerpoint/2010/main" val="3657550704"/>
      </p:ext>
    </p:extLst>
  </p:cSld>
  <p:clrMapOvr>
    <a:masterClrMapping/>
  </p:clrMapOvr>
  <p:transition>
    <p:fade thruBlk="1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</p:spPr>
        <p:txBody>
          <a:bodyPr vert="eaVert"/>
          <a:lstStyle>
            <a:lvl1pPr>
              <a:buClr>
                <a:srgbClr val="D6A300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20756-4F07-4506-A99F-67CA177644D4}" type="datetime4">
              <a:rPr lang="en-US" smtClean="0"/>
              <a:t>March 27, 2018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377F5-CA2F-40B3-A069-9A41BD3A16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www.NEFE.org</a:t>
            </a:r>
          </a:p>
        </p:txBody>
      </p:sp>
    </p:spTree>
    <p:extLst>
      <p:ext uri="{BB962C8B-B14F-4D97-AF65-F5344CB8AC3E}">
        <p14:creationId xmlns:p14="http://schemas.microsoft.com/office/powerpoint/2010/main" val="878988544"/>
      </p:ext>
    </p:extLst>
  </p:cSld>
  <p:clrMapOvr>
    <a:masterClrMapping/>
  </p:clrMapOvr>
  <p:transition>
    <p:fade thruBlk="1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2C93710-8AFE-44E6-A066-855BFCA6E8F3}" type="datetime4">
              <a:rPr lang="en-US" smtClean="0"/>
              <a:t>March 27,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www.NEFE.org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A2393-368F-406B-AF7D-8E4B6014AF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279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92669"/>
      </p:ext>
    </p:extLst>
  </p:cSld>
  <p:clrMapOvr>
    <a:masterClrMapping/>
  </p:clrMapOvr>
  <p:transition>
    <p:fade thruBlk="1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Divider - pgm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8" descr="Divider Slide_FINA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3863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1295400"/>
            <a:ext cx="3886200" cy="1905000"/>
          </a:xfrm>
        </p:spPr>
        <p:txBody>
          <a:bodyPr/>
          <a:lstStyle>
            <a:lvl1pPr algn="l">
              <a:defRPr cap="sm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0"/>
          <p:cNvSpPr>
            <a:spLocks noGrp="1"/>
          </p:cNvSpPr>
          <p:nvPr>
            <p:ph type="dt" sz="half" idx="10"/>
          </p:nvPr>
        </p:nvSpPr>
        <p:spPr>
          <a:xfrm>
            <a:off x="7010400" y="6324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6F8E7-A0CE-4066-8EB0-70DB7A5CCF08}" type="datetime4">
              <a:rPr lang="en-US" smtClean="0"/>
              <a:t>March 27, 2018</a:t>
            </a:fld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5E151-DDC0-4BA1-B6CC-ECE877635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85000"/>
                  </a:prstClr>
                </a:solidFill>
              </a:defRPr>
            </a:lvl1pPr>
          </a:lstStyle>
          <a:p>
            <a:pPr>
              <a:defRPr/>
            </a:pPr>
            <a:r>
              <a:rPr lang="en-US"/>
              <a:t>www.NEFE.org</a:t>
            </a:r>
          </a:p>
        </p:txBody>
      </p:sp>
    </p:spTree>
    <p:extLst>
      <p:ext uri="{BB962C8B-B14F-4D97-AF65-F5344CB8AC3E}">
        <p14:creationId xmlns:p14="http://schemas.microsoft.com/office/powerpoint/2010/main" val="2273967969"/>
      </p:ext>
    </p:extLst>
  </p:cSld>
  <p:clrMapOvr>
    <a:masterClrMapping/>
  </p:clrMapOvr>
  <p:transition>
    <p:fade thruBlk="1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A14BEE1-982A-4845-A3AF-D6DC5158C8A5}" type="datetime4">
              <a:rPr lang="en-US" smtClean="0"/>
              <a:t>March 27, 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EAEBDE"/>
                </a:solidFill>
              </a:rPr>
              <a:t>www.NEFE.org</a:t>
            </a:r>
            <a:endParaRPr lang="en-US">
              <a:solidFill>
                <a:srgbClr val="EAEBD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0C8251-F9FD-4D69-97A4-8DFB0009A7A4}" type="slidenum">
              <a:rPr lang="en-US" smtClean="0">
                <a:solidFill>
                  <a:srgbClr val="EAEBDE"/>
                </a:solidFill>
              </a:rPr>
              <a:pPr/>
              <a:t>‹#›</a:t>
            </a:fld>
            <a:endParaRPr lang="en-US">
              <a:solidFill>
                <a:srgbClr val="EAEB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28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9924-23AF-49C4-A9B0-14976A229751}" type="datetime4">
              <a:rPr lang="en-US" smtClean="0">
                <a:solidFill>
                  <a:srgbClr val="676A55"/>
                </a:solidFill>
              </a:rPr>
              <a:t>March 27, 2018</a:t>
            </a:fld>
            <a:endParaRPr lang="en-US">
              <a:solidFill>
                <a:srgbClr val="676A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76A55"/>
                </a:solidFill>
              </a:rPr>
              <a:t>www.NEFE.org</a:t>
            </a:r>
            <a:endParaRPr lang="en-US">
              <a:solidFill>
                <a:srgbClr val="676A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0C8251-F9FD-4D69-97A4-8DFB0009A7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32567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0E2C-2BE7-4DC1-829F-6E9DE340CBF6}" type="datetime4">
              <a:rPr lang="en-US" smtClean="0">
                <a:solidFill>
                  <a:srgbClr val="676A55"/>
                </a:solidFill>
              </a:rPr>
              <a:t>March 27, 2018</a:t>
            </a:fld>
            <a:endParaRPr lang="en-US">
              <a:solidFill>
                <a:srgbClr val="676A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A0C8251-F9FD-4D69-97A4-8DFB0009A7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676A55"/>
                </a:solidFill>
              </a:rPr>
              <a:t>www.NEFE.org</a:t>
            </a:r>
            <a:endParaRPr lang="en-US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723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EFB1024-8F76-4130-9E51-48DF48529B7A}" type="datetime4">
              <a:rPr lang="en-US" smtClean="0">
                <a:solidFill>
                  <a:srgbClr val="676A55"/>
                </a:solidFill>
              </a:rPr>
              <a:t>March 27, 2018</a:t>
            </a:fld>
            <a:endParaRPr lang="en-US">
              <a:solidFill>
                <a:srgbClr val="676A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A0C8251-F9FD-4D69-97A4-8DFB0009A7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>
                <a:solidFill>
                  <a:srgbClr val="676A55"/>
                </a:solidFill>
              </a:rPr>
              <a:t>www.NEFE.org</a:t>
            </a:r>
            <a:endParaRPr lang="en-US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29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horizontal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 option 1_FINA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267200"/>
            <a:ext cx="6019800" cy="1371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</a:t>
            </a:r>
          </a:p>
          <a:p>
            <a:r>
              <a:rPr lang="en-US" dirty="0" smtClean="0"/>
              <a:t>Presentation Date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362200"/>
            <a:ext cx="7467600" cy="944562"/>
          </a:xfrm>
        </p:spPr>
        <p:txBody>
          <a:bodyPr/>
          <a:lstStyle>
            <a:lvl1pPr>
              <a:defRPr cap="sm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D3E921B-4FD4-4BAB-B8D6-168015B67E22}" type="datetime4">
              <a:rPr lang="en-US" smtClean="0">
                <a:solidFill>
                  <a:srgbClr val="676A55"/>
                </a:solidFill>
              </a:rPr>
              <a:t>March 27, 2018</a:t>
            </a:fld>
            <a:endParaRPr lang="en-US">
              <a:solidFill>
                <a:srgbClr val="676A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A0C8251-F9FD-4D69-97A4-8DFB0009A7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>
                <a:solidFill>
                  <a:srgbClr val="676A55"/>
                </a:solidFill>
              </a:rPr>
              <a:t>www.NEFE.org</a:t>
            </a:r>
            <a:endParaRPr lang="en-US">
              <a:solidFill>
                <a:srgbClr val="676A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209097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F58B-728A-4CBB-817A-4DD69E1E115E}" type="datetime4">
              <a:rPr lang="en-US" smtClean="0">
                <a:solidFill>
                  <a:srgbClr val="676A55"/>
                </a:solidFill>
              </a:rPr>
              <a:t>March 27, 2018</a:t>
            </a:fld>
            <a:endParaRPr lang="en-US">
              <a:solidFill>
                <a:srgbClr val="676A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76A55"/>
                </a:solidFill>
              </a:rPr>
              <a:t>www.NEFE.org</a:t>
            </a:r>
            <a:endParaRPr lang="en-US">
              <a:solidFill>
                <a:srgbClr val="676A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0C8251-F9FD-4D69-97A4-8DFB0009A7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7041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4213-5AB5-4B41-9BAE-ADAE3B27CF62}" type="datetime4">
              <a:rPr lang="en-US" smtClean="0">
                <a:solidFill>
                  <a:srgbClr val="676A55"/>
                </a:solidFill>
              </a:rPr>
              <a:t>March 27, 2018</a:t>
            </a:fld>
            <a:endParaRPr lang="en-US">
              <a:solidFill>
                <a:srgbClr val="676A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76A55"/>
                </a:solidFill>
              </a:rPr>
              <a:t>www.NEFE.org</a:t>
            </a:r>
            <a:endParaRPr lang="en-US">
              <a:solidFill>
                <a:srgbClr val="676A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0C8251-F9FD-4D69-97A4-8DFB0009A7A4}" type="slidenum">
              <a:rPr lang="en-US" smtClean="0">
                <a:solidFill>
                  <a:srgbClr val="676A55"/>
                </a:solidFill>
              </a:rPr>
              <a:pPr/>
              <a:t>‹#›</a:t>
            </a:fld>
            <a:endParaRPr lang="en-US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86481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A456-CBA3-4EBD-8C6D-F1815CAB1934}" type="datetime4">
              <a:rPr lang="en-US" smtClean="0">
                <a:solidFill>
                  <a:srgbClr val="676A55"/>
                </a:solidFill>
              </a:rPr>
              <a:t>March 27, 2018</a:t>
            </a:fld>
            <a:endParaRPr lang="en-US">
              <a:solidFill>
                <a:srgbClr val="676A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76A55"/>
                </a:solidFill>
              </a:rPr>
              <a:t>www.NEFE.org</a:t>
            </a:r>
            <a:endParaRPr lang="en-US">
              <a:solidFill>
                <a:srgbClr val="676A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0C8251-F9FD-4D69-97A4-8DFB0009A7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0146242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0D55C40-6068-4C69-B1A9-174582E09986}" type="datetime4">
              <a:rPr lang="en-US" smtClean="0">
                <a:solidFill>
                  <a:srgbClr val="676A55"/>
                </a:solidFill>
              </a:rPr>
              <a:t>March 27, 2018</a:t>
            </a:fld>
            <a:endParaRPr lang="en-US">
              <a:solidFill>
                <a:srgbClr val="676A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A0C8251-F9FD-4D69-97A4-8DFB0009A7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>
                <a:solidFill>
                  <a:srgbClr val="676A55"/>
                </a:solidFill>
              </a:rPr>
              <a:t>www.NEFE.org</a:t>
            </a:r>
            <a:endParaRPr lang="en-US">
              <a:solidFill>
                <a:srgbClr val="676A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05544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23D1-4B90-4F2D-8FB8-4AC6A4634C63}" type="datetime4">
              <a:rPr lang="en-US" smtClean="0">
                <a:solidFill>
                  <a:srgbClr val="676A55"/>
                </a:solidFill>
              </a:rPr>
              <a:t>March 27, 2018</a:t>
            </a:fld>
            <a:endParaRPr lang="en-US">
              <a:solidFill>
                <a:srgbClr val="676A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76A55"/>
                </a:solidFill>
              </a:rPr>
              <a:t>www.NEFE.org</a:t>
            </a:r>
            <a:endParaRPr lang="en-US">
              <a:solidFill>
                <a:srgbClr val="676A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8251-F9FD-4D69-97A4-8DFB0009A7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3137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47B7CAF-C35A-4F61-B03E-13768F22070B}" type="datetime4">
              <a:rPr lang="en-US" smtClean="0">
                <a:solidFill>
                  <a:srgbClr val="676A55"/>
                </a:solidFill>
              </a:rPr>
              <a:t>March 27, 2018</a:t>
            </a:fld>
            <a:endParaRPr lang="en-US">
              <a:solidFill>
                <a:srgbClr val="676A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>
                <a:solidFill>
                  <a:srgbClr val="676A55"/>
                </a:solidFill>
              </a:rPr>
              <a:t>www.NEFE.org</a:t>
            </a:r>
            <a:endParaRPr lang="en-US">
              <a:solidFill>
                <a:srgbClr val="676A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A0C8251-F9FD-4D69-97A4-8DFB0009A7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63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Slide - vertical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30" descr="Cover option 2_FINA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62200" y="3657600"/>
            <a:ext cx="57150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Presenters</a:t>
            </a:r>
          </a:p>
          <a:p>
            <a:pPr lvl="0"/>
            <a:r>
              <a:rPr lang="en-US" dirty="0" smtClean="0"/>
              <a:t>Presentation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990600"/>
            <a:ext cx="5791200" cy="2286000"/>
          </a:xfrm>
        </p:spPr>
        <p:txBody>
          <a:bodyPr anchor="t">
            <a:noAutofit/>
          </a:bodyPr>
          <a:lstStyle>
            <a:lvl1pPr algn="l">
              <a:defRPr sz="4400" b="0" cap="small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lide - green background">
    <p:bg>
      <p:bgPr>
        <a:solidFill>
          <a:srgbClr val="003E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D6A300"/>
              </a:buClr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algn="r"/>
            <a:fld id="{5540C8BC-9722-467E-8A18-C0F365ED1469}" type="datetime4">
              <a:rPr lang="en-US" smtClean="0"/>
              <a:t>March 27, 2018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6A9EECA-067D-48E1-97C5-61D646256A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www.NEFE.org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rgbClr val="003E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233363" indent="-233363">
              <a:spcBef>
                <a:spcPts val="1200"/>
              </a:spcBef>
              <a:buClr>
                <a:srgbClr val="D6A300"/>
              </a:buClr>
              <a:defRPr sz="28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-223838">
              <a:defRPr sz="2400">
                <a:solidFill>
                  <a:schemeClr val="bg1">
                    <a:lumMod val="85000"/>
                  </a:schemeClr>
                </a:solidFill>
              </a:defRPr>
            </a:lvl2pPr>
            <a:lvl3pPr marL="690563" indent="-180975">
              <a:defRPr sz="200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233363" indent="-233363">
              <a:spcBef>
                <a:spcPts val="1200"/>
              </a:spcBef>
              <a:buClr>
                <a:srgbClr val="D6A300"/>
              </a:buClr>
              <a:defRPr sz="28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-223838">
              <a:defRPr sz="2400">
                <a:solidFill>
                  <a:schemeClr val="bg1">
                    <a:lumMod val="85000"/>
                  </a:schemeClr>
                </a:solidFill>
              </a:defRPr>
            </a:lvl2pPr>
            <a:lvl3pPr marL="690563" indent="-180975">
              <a:defRPr sz="200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algn="r"/>
            <a:fld id="{81ABCB32-E30B-4263-ADBF-D8A0EAA78C0E}" type="datetime4">
              <a:rPr lang="en-US" smtClean="0"/>
              <a:t>March 27, 2018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6A9EECA-067D-48E1-97C5-61D646256A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www.NEFE.org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rgbClr val="003E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233363" indent="-233363">
              <a:spcBef>
                <a:spcPts val="1200"/>
              </a:spcBef>
              <a:buClr>
                <a:srgbClr val="D6A300"/>
              </a:buClr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-223838"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690563" indent="-233363">
              <a:defRPr sz="180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8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lang="en-US" sz="3200" b="0" kern="1200" dirty="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233363" indent="-233363">
              <a:spcBef>
                <a:spcPts val="1200"/>
              </a:spcBef>
              <a:buClr>
                <a:srgbClr val="D6A300"/>
              </a:buClr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-223838"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690563" indent="-233363">
              <a:defRPr sz="180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8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algn="r"/>
            <a:fld id="{B405969B-5BAA-4191-AAAC-DF7FB653B1B2}" type="datetime4">
              <a:rPr lang="en-US" smtClean="0"/>
              <a:t>March 27, 2018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6A9EECA-067D-48E1-97C5-61D646256A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www.NEFE.org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- gold background">
    <p:bg>
      <p:bgPr>
        <a:solidFill>
          <a:srgbClr val="D6A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>
                  <a:lumMod val="50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3BADF6B-E051-414C-BAF2-16906B83F543}" type="datetime4">
              <a:rPr lang="en-US" smtClean="0"/>
              <a:t>March 27, 2018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A9EECA-067D-48E1-97C5-61D646256A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www.NEFE.org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447800"/>
            <a:ext cx="9144000" cy="0"/>
          </a:xfrm>
          <a:prstGeom prst="line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bg>
      <p:bgPr>
        <a:solidFill>
          <a:srgbClr val="D6A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233363" indent="-233363">
              <a:spcBef>
                <a:spcPts val="1200"/>
              </a:spcBef>
              <a:buClr>
                <a:srgbClr val="C00000"/>
              </a:buClr>
              <a:defRPr sz="2800"/>
            </a:lvl1pPr>
            <a:lvl2pPr marL="457200" indent="-223838">
              <a:defRPr sz="2400"/>
            </a:lvl2pPr>
            <a:lvl3pPr marL="690563" indent="-180975">
              <a:buClr>
                <a:srgbClr val="003E3D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233363" indent="-233363">
              <a:spcBef>
                <a:spcPts val="1200"/>
              </a:spcBef>
              <a:buClr>
                <a:srgbClr val="C00000"/>
              </a:buClr>
              <a:defRPr sz="2800"/>
            </a:lvl1pPr>
            <a:lvl2pPr marL="457200" indent="-223838">
              <a:defRPr sz="2400"/>
            </a:lvl2pPr>
            <a:lvl3pPr marL="690563" indent="-180975">
              <a:buClr>
                <a:srgbClr val="003E3D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8F12DB7-415C-452D-9C44-98F18E0F7404}" type="datetime4">
              <a:rPr lang="en-US" smtClean="0"/>
              <a:t>March 27, 2018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A9EECA-067D-48E1-97C5-61D646256A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www.NEFE.org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447800"/>
            <a:ext cx="9144000" cy="0"/>
          </a:xfrm>
          <a:prstGeom prst="line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bg>
      <p:bgPr>
        <a:solidFill>
          <a:srgbClr val="D6A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233363" indent="-233363">
              <a:spcBef>
                <a:spcPts val="1200"/>
              </a:spcBef>
              <a:buClr>
                <a:srgbClr val="C00000"/>
              </a:buClr>
              <a:defRPr sz="2400"/>
            </a:lvl1pPr>
            <a:lvl2pPr marL="457200" indent="-223838">
              <a:defRPr sz="2000"/>
            </a:lvl2pPr>
            <a:lvl3pPr marL="690563" indent="-233363">
              <a:buClr>
                <a:srgbClr val="003E3D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233363" indent="-233363">
              <a:spcBef>
                <a:spcPts val="1200"/>
              </a:spcBef>
              <a:buClr>
                <a:srgbClr val="C00000"/>
              </a:buClr>
              <a:defRPr sz="2400"/>
            </a:lvl1pPr>
            <a:lvl2pPr marL="457200" indent="-223838">
              <a:defRPr sz="2000"/>
            </a:lvl2pPr>
            <a:lvl3pPr marL="690563" indent="-233363">
              <a:buClr>
                <a:srgbClr val="003E3D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712E8AF-2CC4-45A7-B2BE-F7272B82A0A6}" type="datetime4">
              <a:rPr lang="en-US" smtClean="0"/>
              <a:t>March 27, 2018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A9EECA-067D-48E1-97C5-61D646256A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www.NEFE.org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447800"/>
            <a:ext cx="9144000" cy="0"/>
          </a:xfrm>
          <a:prstGeom prst="line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990600"/>
          </a:xfrm>
        </p:spPr>
        <p:txBody>
          <a:bodyPr anchor="b">
            <a:normAutofit/>
          </a:bodyPr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4000"/>
            <a:ext cx="5111750" cy="4602163"/>
          </a:xfrm>
        </p:spPr>
        <p:txBody>
          <a:bodyPr/>
          <a:lstStyle>
            <a:lvl1pPr marL="233363" indent="-233363">
              <a:defRPr sz="3200"/>
            </a:lvl1pPr>
            <a:lvl2pPr marL="457200" indent="-223838">
              <a:defRPr sz="2800"/>
            </a:lvl2pPr>
            <a:lvl3pPr marL="690563" indent="-233363"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457A4AF-F1F3-4A47-A31B-DFAF8AEE30B7}" type="datetime4">
              <a:rPr lang="en-US" smtClean="0"/>
              <a:t>March 27, 2018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A9EECA-067D-48E1-97C5-61D646256A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www.NEFE.org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Slide - vertica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28" descr="Cover option 4_FINA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1013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990600"/>
            <a:ext cx="5791200" cy="2286000"/>
          </a:xfrm>
        </p:spPr>
        <p:txBody>
          <a:bodyPr anchor="t">
            <a:noAutofit/>
          </a:bodyPr>
          <a:lstStyle>
            <a:lvl1pPr algn="l">
              <a:defRPr sz="4400" b="0" cap="small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62200" y="3657600"/>
            <a:ext cx="57150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Presenters</a:t>
            </a:r>
          </a:p>
          <a:p>
            <a:pPr lvl="0"/>
            <a:r>
              <a:rPr lang="en-US" dirty="0" smtClean="0"/>
              <a:t>Presentation Date</a:t>
            </a:r>
          </a:p>
        </p:txBody>
      </p:sp>
      <p:pic>
        <p:nvPicPr>
          <p:cNvPr id="9" name="Picture 8" descr="Cover option 3_FINAL"/>
          <p:cNvPicPr/>
          <p:nvPr userDrawn="1"/>
        </p:nvPicPr>
        <p:blipFill>
          <a:blip r:embed="rId3" cstate="print"/>
          <a:srcRect l="3857" t="87607" r="40224"/>
          <a:stretch>
            <a:fillRect/>
          </a:stretch>
        </p:blipFill>
        <p:spPr bwMode="auto">
          <a:xfrm>
            <a:off x="2362200" y="6096000"/>
            <a:ext cx="4419600" cy="762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5562600"/>
            <a:ext cx="5486400" cy="566738"/>
          </a:xfrm>
        </p:spPr>
        <p:txBody>
          <a:bodyPr anchor="b"/>
          <a:lstStyle>
            <a:lvl1pPr algn="ctr"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3999"/>
            <a:ext cx="5486400" cy="3962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0357AA3-8B08-45E0-B8A2-8365843EE490}" type="datetime4">
              <a:rPr lang="en-US" smtClean="0"/>
              <a:t>March 27, 2018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A9EECA-067D-48E1-97C5-61D646256A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www.NEFE.org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72B461B-CAA4-44E3-8E4C-3BBE61A3F236}" type="datetime4">
              <a:rPr lang="en-US" smtClean="0"/>
              <a:t>March 27, 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A9EECA-067D-48E1-97C5-61D646256A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www.NEFE.org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7924800" cy="4525963"/>
          </a:xfrm>
        </p:spPr>
        <p:txBody>
          <a:bodyPr vert="eaVert"/>
          <a:lstStyle>
            <a:lvl1pPr>
              <a:buClr>
                <a:srgbClr val="D6A300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759BA5D-5328-48DA-B24C-AD0E7F253861}" type="datetime4">
              <a:rPr lang="en-US" smtClean="0"/>
              <a:t>March 27, 2018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A9EECA-067D-48E1-97C5-61D646256A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www.NEFE.org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</p:spPr>
        <p:txBody>
          <a:bodyPr vert="eaVert"/>
          <a:lstStyle>
            <a:lvl1pPr>
              <a:buClr>
                <a:srgbClr val="D6A300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FB74173-89F7-4972-937A-6F078DFD8440}" type="datetime4">
              <a:rPr lang="en-US" smtClean="0"/>
              <a:t>March 27, 2018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A9EECA-067D-48E1-97C5-61D646256A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www.NEFE.org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3CF5-F7ED-4CF4-B9B5-C01235114C69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March 27, 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www.NEFE.org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7A3A-EE7D-442D-A88D-A233B10851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27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BD25-2DEB-4269-9AA6-4D544413789F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March 27, 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www.NEFE.org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7A3A-EE7D-442D-A88D-A233B10851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40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F597A-9740-48C0-B423-E43EEFD7DA48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March 27, 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www.NEFE.org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7A3A-EE7D-442D-A88D-A233B10851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269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8FFA-1A34-42CC-A4CA-0AE53C21A477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March 27, 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www.NEFE.org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7A3A-EE7D-442D-A88D-A233B10851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057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29E5-D60E-409E-9200-A5782A47F6DA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March 27, 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www.NEFE.org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7A3A-EE7D-442D-A88D-A233B10851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032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860D-B250-4DA0-9B48-C05E57A3EC6E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March 27, 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www.NEFE.org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7A3A-EE7D-442D-A88D-A233B10851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D6A300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48F713B-85C0-4BB7-8372-73C8096AC35A}" type="datetime4">
              <a:rPr lang="en-US" smtClean="0"/>
              <a:t>March 27, 2018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A9EECA-067D-48E1-97C5-61D646256A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www.NEFE.org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1586-5EED-4A09-BF57-65028F9C5C01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March 27, 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www.NEFE.org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7A3A-EE7D-442D-A88D-A233B10851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54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B405-6F86-4FD4-A273-1F2AF1036FCA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March 27, 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www.NEFE.org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7A3A-EE7D-442D-A88D-A233B10851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3513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F224-D308-47B9-A0FC-4806F0D31E04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March 27, 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www.NEFE.org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7A3A-EE7D-442D-A88D-A233B10851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7900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6C74-7998-459B-A45B-A4098F994EDA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March 27, 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www.NEFE.org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7A3A-EE7D-442D-A88D-A233B10851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270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F8F1-3E03-4629-92D7-BB96E9F21988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March 27, 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www.NEFE.org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7A3A-EE7D-442D-A88D-A233B10851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2912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"/>
            <a:ext cx="9144000" cy="6358272"/>
          </a:xfrm>
          <a:prstGeom prst="rect">
            <a:avLst/>
          </a:prstGeom>
          <a:solidFill>
            <a:srgbClr val="0C5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951704"/>
            <a:ext cx="6858000" cy="2387600"/>
          </a:xfrm>
        </p:spPr>
        <p:txBody>
          <a:bodyPr anchor="b"/>
          <a:lstStyle>
            <a:lvl1pPr algn="ctr">
              <a:defRPr sz="4500" b="1" cap="sm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31379"/>
            <a:ext cx="6858000" cy="1655762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853F-5468-4EA4-AEC2-8CA603DA339A}" type="datetime4">
              <a:rPr lang="en-US" smtClean="0">
                <a:solidFill>
                  <a:prstClr val="white"/>
                </a:solidFill>
              </a:rPr>
              <a:t>March 27, 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www.NEFE.org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4BEC-3194-453B-B1B5-F2591DD5CAC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35731" y="-1"/>
            <a:ext cx="1003697" cy="1800226"/>
            <a:chOff x="180975" y="-1"/>
            <a:chExt cx="1338262" cy="1800226"/>
          </a:xfrm>
          <a:effectLst>
            <a:outerShdw blurRad="50800" dist="38100" dir="8760000" algn="tr" rotWithShape="0">
              <a:prstClr val="black">
                <a:alpha val="12000"/>
              </a:prstClr>
            </a:outerShdw>
          </a:effectLst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180975" y="583567"/>
              <a:ext cx="1338262" cy="121665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180975" y="-1"/>
              <a:ext cx="1338262" cy="58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50" y="218030"/>
            <a:ext cx="780936" cy="88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259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B3D2-427E-4668-99A0-83AB3C8D6CBC}" type="datetime4">
              <a:rPr lang="en-US" smtClean="0">
                <a:solidFill>
                  <a:prstClr val="white"/>
                </a:solidFill>
              </a:rPr>
              <a:t>March 27, 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www.NEFE.org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4BEC-3194-453B-B1B5-F2591DD5CAC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5921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6358272"/>
          </a:xfrm>
          <a:prstGeom prst="rect">
            <a:avLst/>
          </a:prstGeom>
          <a:solidFill>
            <a:srgbClr val="0C5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862101"/>
            <a:ext cx="7886700" cy="2700375"/>
          </a:xfrm>
        </p:spPr>
        <p:txBody>
          <a:bodyPr anchor="b">
            <a:normAutofit/>
          </a:bodyPr>
          <a:lstStyle>
            <a:lvl1pPr algn="r">
              <a:defRPr sz="4050" b="1" cap="sm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noFill/>
          <a:ln>
            <a:noFill/>
          </a:ln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9CB8-AF85-447E-96EE-5DA65F8DE940}" type="datetime4">
              <a:rPr lang="en-US" smtClean="0">
                <a:solidFill>
                  <a:prstClr val="white"/>
                </a:solidFill>
              </a:rPr>
              <a:t>March 27, 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www.NEFE.org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4BEC-3194-453B-B1B5-F2591DD5CAC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35731" y="-1"/>
            <a:ext cx="1003697" cy="1800226"/>
            <a:chOff x="180975" y="-1"/>
            <a:chExt cx="1338262" cy="1800226"/>
          </a:xfrm>
          <a:effectLst>
            <a:outerShdw blurRad="50800" dist="38100" dir="8760000" algn="tr" rotWithShape="0">
              <a:prstClr val="black">
                <a:alpha val="12000"/>
              </a:prstClr>
            </a:outerShdw>
          </a:effectLst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180975" y="583567"/>
              <a:ext cx="1338262" cy="121665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180975" y="-1"/>
              <a:ext cx="1338262" cy="58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50" y="218030"/>
            <a:ext cx="780936" cy="88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7017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920240"/>
            <a:ext cx="3886200" cy="4242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20240"/>
            <a:ext cx="3886200" cy="4242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5E60-10C9-4297-A470-5F86C03D8738}" type="datetime4">
              <a:rPr lang="en-US" smtClean="0">
                <a:solidFill>
                  <a:prstClr val="white"/>
                </a:solidFill>
              </a:rPr>
              <a:t>March 27, 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www.NEFE.org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4BEC-3194-453B-B1B5-F2591DD5CAC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6543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008" y="82296"/>
            <a:ext cx="7310628" cy="115214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1" y="3019647"/>
            <a:ext cx="3880961" cy="317001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19647"/>
            <a:ext cx="3881628" cy="317001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90232-4777-4C09-9BDE-94D15C386430}" type="datetime4">
              <a:rPr lang="en-US" smtClean="0">
                <a:solidFill>
                  <a:prstClr val="white"/>
                </a:solidFill>
              </a:rPr>
              <a:t>March 27, 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www.NEFE.org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4BEC-3194-453B-B1B5-F2591DD5CAC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617221" y="1920240"/>
            <a:ext cx="3880961" cy="978196"/>
          </a:xfrm>
          <a:prstGeom prst="roundRect">
            <a:avLst>
              <a:gd name="adj" fmla="val 2501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vert="horz" lIns="20574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C547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dirty="0" smtClean="0"/>
              <a:t>Click to edit Master title style</a:t>
            </a:r>
            <a:endParaRPr lang="en-US" sz="2400" dirty="0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4640460" y="1920240"/>
            <a:ext cx="3881628" cy="978196"/>
          </a:xfrm>
          <a:prstGeom prst="roundRect">
            <a:avLst>
              <a:gd name="adj" fmla="val 2501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vert="horz" lIns="20574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C547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dirty="0" smtClean="0"/>
              <a:t>Click to edit Master title style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403557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233363" indent="-233363">
              <a:spcBef>
                <a:spcPts val="1200"/>
              </a:spcBef>
              <a:buClr>
                <a:srgbClr val="D6A300"/>
              </a:buClr>
              <a:defRPr sz="2800"/>
            </a:lvl1pPr>
            <a:lvl2pPr marL="457200" indent="-223838">
              <a:defRPr sz="2400"/>
            </a:lvl2pPr>
            <a:lvl3pPr marL="690563" indent="-180975"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233363" indent="-233363">
              <a:spcBef>
                <a:spcPts val="1200"/>
              </a:spcBef>
              <a:buClr>
                <a:srgbClr val="D6A300"/>
              </a:buClr>
              <a:defRPr sz="2800"/>
            </a:lvl1pPr>
            <a:lvl2pPr marL="457200" indent="-223838">
              <a:defRPr sz="2400"/>
            </a:lvl2pPr>
            <a:lvl3pPr marL="690563" indent="-180975"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1F7AF91-C3AB-4066-9742-B052570E1F2E}" type="datetime4">
              <a:rPr lang="en-US" smtClean="0"/>
              <a:t>March 27, 2018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A9EECA-067D-48E1-97C5-61D646256A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www.NEFE.org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1920240"/>
            <a:ext cx="2949178" cy="978196"/>
          </a:xfr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anchor="b"/>
          <a:lstStyle>
            <a:lvl1pPr algn="l">
              <a:defRPr sz="2400">
                <a:solidFill>
                  <a:srgbClr val="0C547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6967" y="1920240"/>
            <a:ext cx="4868383" cy="428743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DFA2-F6C3-4F78-BC45-C5FD37A4670E}" type="datetime4">
              <a:rPr lang="en-US" smtClean="0">
                <a:solidFill>
                  <a:prstClr val="white"/>
                </a:solidFill>
              </a:rPr>
              <a:t>March 27, 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www.NEFE.org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4BEC-3194-453B-B1B5-F2591DD5CAC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" y="3019647"/>
            <a:ext cx="2949178" cy="3170016"/>
          </a:xfrm>
        </p:spPr>
        <p:txBody>
          <a:bodyPr>
            <a:normAutofit/>
          </a:bodyPr>
          <a:lstStyle>
            <a:lvl1pPr marL="0" indent="0">
              <a:buNone/>
              <a:defRPr sz="1350" baseline="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6636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2FF4-A3D0-4D5F-BC6A-AF0EA9582B61}" type="datetime4">
              <a:rPr lang="en-US" smtClean="0">
                <a:solidFill>
                  <a:prstClr val="white"/>
                </a:solidFill>
              </a:rPr>
              <a:t>March 27, 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www.NEFE.org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4BEC-3194-453B-B1B5-F2591DD5CAC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5110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09D7-E942-4257-BE64-97B29140CCAA}" type="datetime4">
              <a:rPr lang="en-US" smtClean="0">
                <a:solidFill>
                  <a:prstClr val="white"/>
                </a:solidFill>
              </a:rPr>
              <a:t>March 27, 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www.NEFE.org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4BEC-3194-453B-B1B5-F2591DD5CAC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223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DB09-C991-4384-ABAF-10DD8DD02575}" type="datetime4">
              <a:rPr lang="en-US" smtClean="0">
                <a:solidFill>
                  <a:prstClr val="white"/>
                </a:solidFill>
              </a:rPr>
              <a:t>March 27, 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www.NEFE.org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4BEC-3194-453B-B1B5-F2591DD5CAC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347636"/>
          </a:xfrm>
          <a:prstGeom prst="rect">
            <a:avLst/>
          </a:prstGeom>
          <a:solidFill>
            <a:srgbClr val="FAF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295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horizonta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28" descr="Cover option 3_FINA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162800" cy="1470025"/>
          </a:xfrm>
        </p:spPr>
        <p:txBody>
          <a:bodyPr>
            <a:noAutofit/>
          </a:bodyPr>
          <a:lstStyle>
            <a:lvl1pPr>
              <a:defRPr sz="4400" b="0" cap="small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267200"/>
            <a:ext cx="6019800" cy="1371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</a:t>
            </a:r>
          </a:p>
          <a:p>
            <a:r>
              <a:rPr lang="en-US" dirty="0" smtClean="0"/>
              <a:t>Presentation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764196"/>
      </p:ext>
    </p:extLst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Slide - vertica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28" descr="Cover option 4_FINA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1013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990600"/>
            <a:ext cx="5791200" cy="2286000"/>
          </a:xfrm>
        </p:spPr>
        <p:txBody>
          <a:bodyPr anchor="t">
            <a:noAutofit/>
          </a:bodyPr>
          <a:lstStyle>
            <a:lvl1pPr algn="l">
              <a:defRPr sz="4400" b="0" cap="small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62200" y="3657600"/>
            <a:ext cx="57150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Presenters</a:t>
            </a:r>
          </a:p>
          <a:p>
            <a:pPr lvl="0"/>
            <a:r>
              <a:rPr lang="en-US" dirty="0" smtClean="0"/>
              <a:t>Presentation Date</a:t>
            </a:r>
          </a:p>
        </p:txBody>
      </p:sp>
      <p:pic>
        <p:nvPicPr>
          <p:cNvPr id="9" name="Picture 8" descr="Cover option 3_FINAL"/>
          <p:cNvPicPr/>
          <p:nvPr userDrawn="1"/>
        </p:nvPicPr>
        <p:blipFill>
          <a:blip r:embed="rId3" cstate="print"/>
          <a:srcRect l="3857" t="87607" r="40224"/>
          <a:stretch>
            <a:fillRect/>
          </a:stretch>
        </p:blipFill>
        <p:spPr bwMode="auto">
          <a:xfrm>
            <a:off x="2362200" y="6096000"/>
            <a:ext cx="44196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7348358"/>
      </p:ext>
    </p:extLst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D6A300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A9EECA-067D-48E1-97C5-61D646256A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581400" y="6248400"/>
            <a:ext cx="4648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www.NEFE.org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185970"/>
      </p:ext>
    </p:extLst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233363" indent="-233363">
              <a:spcBef>
                <a:spcPts val="1200"/>
              </a:spcBef>
              <a:buClr>
                <a:srgbClr val="D6A300"/>
              </a:buClr>
              <a:defRPr sz="2800"/>
            </a:lvl1pPr>
            <a:lvl2pPr marL="457200" indent="-223838">
              <a:defRPr sz="2400"/>
            </a:lvl2pPr>
            <a:lvl3pPr marL="690563" indent="-180975"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233363" indent="-233363">
              <a:spcBef>
                <a:spcPts val="1200"/>
              </a:spcBef>
              <a:buClr>
                <a:srgbClr val="D6A300"/>
              </a:buClr>
              <a:defRPr sz="2800"/>
            </a:lvl1pPr>
            <a:lvl2pPr marL="457200" indent="-223838">
              <a:defRPr sz="2400"/>
            </a:lvl2pPr>
            <a:lvl3pPr marL="690563" indent="-180975"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A9EECA-067D-48E1-97C5-61D646256A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www.NEFE.org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381215"/>
      </p:ext>
    </p:extLst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233363" indent="-233363">
              <a:spcBef>
                <a:spcPts val="1200"/>
              </a:spcBef>
              <a:buClr>
                <a:srgbClr val="D6A300"/>
              </a:buClr>
              <a:defRPr sz="2400"/>
            </a:lvl1pPr>
            <a:lvl2pPr marL="457200" indent="-223838">
              <a:defRPr sz="2000" b="0"/>
            </a:lvl2pPr>
            <a:lvl3pPr marL="690563" indent="-233363">
              <a:buClr>
                <a:srgbClr val="C00000"/>
              </a:buClr>
              <a:defRPr sz="1800" b="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233363" indent="-233363">
              <a:spcBef>
                <a:spcPts val="1200"/>
              </a:spcBef>
              <a:buClr>
                <a:srgbClr val="D6A300"/>
              </a:buClr>
              <a:defRPr sz="2400"/>
            </a:lvl1pPr>
            <a:lvl2pPr marL="457200" indent="-223838">
              <a:defRPr sz="2000"/>
            </a:lvl2pPr>
            <a:lvl3pPr marL="690563" indent="-233363">
              <a:buClr>
                <a:srgbClr val="C00000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A9EECA-067D-48E1-97C5-61D646256A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www.NEFE.org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10606"/>
      </p:ext>
    </p:extLst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30" descr="Cover option 2_FINA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381000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6A9EECA-067D-48E1-97C5-61D646256A83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590800" y="2895600"/>
            <a:ext cx="5029200" cy="1066800"/>
          </a:xfrm>
        </p:spPr>
        <p:txBody>
          <a:bodyPr>
            <a:normAutofit/>
          </a:bodyPr>
          <a:lstStyle>
            <a:lvl1pPr>
              <a:buNone/>
              <a:defRPr sz="4400" b="0" cap="small" baseline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009874279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233363" indent="-233363">
              <a:spcBef>
                <a:spcPts val="1200"/>
              </a:spcBef>
              <a:buClr>
                <a:srgbClr val="D6A300"/>
              </a:buClr>
              <a:defRPr sz="2400"/>
            </a:lvl1pPr>
            <a:lvl2pPr marL="457200" indent="-223838">
              <a:defRPr sz="2000" b="0"/>
            </a:lvl2pPr>
            <a:lvl3pPr marL="690563" indent="-233363">
              <a:buClr>
                <a:srgbClr val="C00000"/>
              </a:buClr>
              <a:defRPr sz="1800" b="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233363" indent="-233363">
              <a:spcBef>
                <a:spcPts val="1200"/>
              </a:spcBef>
              <a:buClr>
                <a:srgbClr val="D6A300"/>
              </a:buClr>
              <a:defRPr sz="2400"/>
            </a:lvl1pPr>
            <a:lvl2pPr marL="457200" indent="-223838">
              <a:defRPr sz="2000"/>
            </a:lvl2pPr>
            <a:lvl3pPr marL="690563" indent="-233363">
              <a:buClr>
                <a:srgbClr val="C00000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BC5B711-0C51-48A1-A659-BEFD53C20DA2}" type="datetime4">
              <a:rPr lang="en-US" smtClean="0"/>
              <a:t>March 27, 2018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A9EECA-067D-48E1-97C5-61D646256A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www.NEFE.org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pgm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1295400"/>
            <a:ext cx="3886200" cy="1905000"/>
          </a:xfrm>
        </p:spPr>
        <p:txBody>
          <a:bodyPr/>
          <a:lstStyle>
            <a:lvl1pPr algn="l">
              <a:defRPr cap="sm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>
          <a:xfrm>
            <a:off x="70104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AB04E4B6-7F83-4B08-BB92-A76E402F006A}" type="datetime4">
              <a:rPr lang="en-US" smtClean="0">
                <a:solidFill>
                  <a:prstClr val="black"/>
                </a:solidFill>
              </a:rPr>
              <a:t>March 27, 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A9EECA-067D-48E1-97C5-61D646256A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lumMod val="85000"/>
                  </a:prstClr>
                </a:solidFill>
              </a:rPr>
              <a:t>www.NEFE.org</a:t>
            </a:r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48457"/>
      </p:ext>
    </p:extLst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rap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27" descr="Closing Slide_FINA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286000"/>
            <a:ext cx="7467600" cy="2209800"/>
          </a:xfrm>
        </p:spPr>
        <p:txBody>
          <a:bodyPr>
            <a:normAutofit/>
          </a:bodyPr>
          <a:lstStyle>
            <a:lvl1pPr algn="ctr">
              <a:buNone/>
              <a:defRPr sz="44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Wrap-Up</a:t>
            </a:r>
          </a:p>
          <a:p>
            <a:pPr lvl="0"/>
            <a:r>
              <a:rPr lang="en-US" dirty="0" smtClean="0"/>
              <a:t>Presentation Contact Info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8534400" y="6324600"/>
            <a:ext cx="457200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6A9EECA-067D-48E1-97C5-61D646256A83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57602"/>
      </p:ext>
    </p:extLst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FE social commun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27" descr="Social Media Slide_FINAL"/>
          <p:cNvPicPr>
            <a:picLocks noChangeAspect="1" noChangeArrowheads="1"/>
          </p:cNvPicPr>
          <p:nvPr userDrawn="1"/>
        </p:nvPicPr>
        <p:blipFill>
          <a:blip r:embed="rId2" cstate="print"/>
          <a:srcRect l="4321" r="5401" b="25556"/>
          <a:stretch>
            <a:fillRect/>
          </a:stretch>
        </p:blipFill>
        <p:spPr bwMode="auto">
          <a:xfrm>
            <a:off x="0" y="0"/>
            <a:ext cx="9144000" cy="6330462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A9EECA-067D-48E1-97C5-61D646256A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www.NEFE.org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81000" y="3810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white">
                    <a:lumMod val="85000"/>
                  </a:prstClr>
                </a:solidFill>
              </a:rPr>
              <a:t>Join the NEFE Social Community</a:t>
            </a:r>
            <a:endParaRPr lang="en-US" sz="4400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0053"/>
      </p:ext>
    </p:extLst>
  </p:cSld>
  <p:clrMapOvr>
    <a:masterClrMapping/>
  </p:clrMapOvr>
  <p:transition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pgm flow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27" descr="Branding Slide_FINAL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 b="43333"/>
          <a:stretch>
            <a:fillRect/>
          </a:stretch>
        </p:blipFill>
        <p:spPr bwMode="auto">
          <a:xfrm>
            <a:off x="0" y="0"/>
            <a:ext cx="9144000" cy="3886200"/>
          </a:xfrm>
          <a:prstGeom prst="rect">
            <a:avLst/>
          </a:prstGeom>
          <a:noFill/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114800"/>
            <a:ext cx="7467600" cy="1219200"/>
          </a:xfrm>
        </p:spPr>
        <p:txBody>
          <a:bodyPr>
            <a:normAutofit/>
          </a:bodyPr>
          <a:lstStyle>
            <a:lvl1pPr algn="ctr">
              <a:buNone/>
              <a:defRPr sz="320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Content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>
          <a:xfrm>
            <a:off x="67056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0A984CFC-AD4C-4282-BBE3-D793D29BC6FD}" type="datetime4">
              <a:rPr lang="en-US" smtClean="0">
                <a:solidFill>
                  <a:prstClr val="black"/>
                </a:solidFill>
              </a:rPr>
              <a:t>March 27, 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A9EECA-067D-48E1-97C5-61D646256A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www.NEFE.org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1524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white">
                    <a:lumMod val="85000"/>
                  </a:prstClr>
                </a:solidFill>
              </a:rPr>
              <a:t>NEFE Resources</a:t>
            </a:r>
            <a:endParaRPr lang="en-US" sz="4400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14857"/>
      </p:ext>
    </p:extLst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horizontal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 option 1_FINA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267200"/>
            <a:ext cx="6019800" cy="1371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</a:t>
            </a:r>
          </a:p>
          <a:p>
            <a:r>
              <a:rPr lang="en-US" dirty="0" smtClean="0"/>
              <a:t>Presentation Date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362200"/>
            <a:ext cx="7467600" cy="944562"/>
          </a:xfrm>
        </p:spPr>
        <p:txBody>
          <a:bodyPr/>
          <a:lstStyle>
            <a:lvl1pPr>
              <a:defRPr cap="sm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38870"/>
      </p:ext>
    </p:extLst>
  </p:cSld>
  <p:clrMapOvr>
    <a:masterClrMapping/>
  </p:clrMapOvr>
  <p:transition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Slide - vertical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30" descr="Cover option 2_FINA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62200" y="3657600"/>
            <a:ext cx="57150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Presenters</a:t>
            </a:r>
          </a:p>
          <a:p>
            <a:pPr lvl="0"/>
            <a:r>
              <a:rPr lang="en-US" dirty="0" smtClean="0"/>
              <a:t>Presentation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990600"/>
            <a:ext cx="5791200" cy="2286000"/>
          </a:xfrm>
        </p:spPr>
        <p:txBody>
          <a:bodyPr anchor="t">
            <a:noAutofit/>
          </a:bodyPr>
          <a:lstStyle>
            <a:lvl1pPr algn="l">
              <a:defRPr sz="4400" b="0" cap="small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72150"/>
      </p:ext>
    </p:extLst>
  </p:cSld>
  <p:clrMapOvr>
    <a:masterClrMapping/>
  </p:clrMapOvr>
  <p:transition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lide - green background">
    <p:bg>
      <p:bgPr>
        <a:solidFill>
          <a:srgbClr val="003E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D6A300"/>
              </a:buClr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172200" y="63246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algn="r"/>
            <a:fld id="{315484C8-D9A4-4564-B1DB-A9EFD58383A2}" type="datetime4">
              <a:rPr lang="en-US" smtClean="0">
                <a:solidFill>
                  <a:prstClr val="white">
                    <a:lumMod val="85000"/>
                  </a:prstClr>
                </a:solidFill>
              </a:rPr>
              <a:t>March 27, 2018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6A9EECA-067D-48E1-97C5-61D646256A83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lumMod val="85000"/>
                  </a:prstClr>
                </a:solidFill>
              </a:rPr>
              <a:t>www.NEFE.org</a:t>
            </a:r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1263"/>
      </p:ext>
    </p:extLst>
  </p:cSld>
  <p:clrMapOvr>
    <a:masterClrMapping/>
  </p:clrMapOvr>
  <p:transition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rgbClr val="003E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233363" indent="-233363">
              <a:spcBef>
                <a:spcPts val="1200"/>
              </a:spcBef>
              <a:buClr>
                <a:srgbClr val="D6A300"/>
              </a:buClr>
              <a:defRPr sz="28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-223838">
              <a:defRPr sz="2400">
                <a:solidFill>
                  <a:schemeClr val="bg1">
                    <a:lumMod val="85000"/>
                  </a:schemeClr>
                </a:solidFill>
              </a:defRPr>
            </a:lvl2pPr>
            <a:lvl3pPr marL="690563" indent="-180975">
              <a:defRPr sz="200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233363" indent="-233363">
              <a:spcBef>
                <a:spcPts val="1200"/>
              </a:spcBef>
              <a:buClr>
                <a:srgbClr val="D6A300"/>
              </a:buClr>
              <a:defRPr sz="28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-223838">
              <a:defRPr sz="2400">
                <a:solidFill>
                  <a:schemeClr val="bg1">
                    <a:lumMod val="85000"/>
                  </a:schemeClr>
                </a:solidFill>
              </a:defRPr>
            </a:lvl2pPr>
            <a:lvl3pPr marL="690563" indent="-180975">
              <a:defRPr sz="200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172200" y="63246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algn="r"/>
            <a:fld id="{4C7D046F-BB59-44DD-89CA-4F95F6642E14}" type="datetime4">
              <a:rPr lang="en-US" smtClean="0">
                <a:solidFill>
                  <a:prstClr val="white">
                    <a:lumMod val="85000"/>
                  </a:prstClr>
                </a:solidFill>
              </a:rPr>
              <a:t>March 27, 2018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6A9EECA-067D-48E1-97C5-61D646256A83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lumMod val="85000"/>
                  </a:prstClr>
                </a:solidFill>
              </a:rPr>
              <a:t>www.NEFE.org</a:t>
            </a:r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752205"/>
      </p:ext>
    </p:extLst>
  </p:cSld>
  <p:clrMapOvr>
    <a:masterClrMapping/>
  </p:clrMapOvr>
  <p:transition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rgbClr val="003E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233363" indent="-233363">
              <a:spcBef>
                <a:spcPts val="1200"/>
              </a:spcBef>
              <a:buClr>
                <a:srgbClr val="D6A300"/>
              </a:buClr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-223838"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690563" indent="-233363">
              <a:defRPr sz="180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8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lang="en-US" sz="3200" b="0" kern="1200" dirty="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233363" indent="-233363">
              <a:spcBef>
                <a:spcPts val="1200"/>
              </a:spcBef>
              <a:buClr>
                <a:srgbClr val="D6A300"/>
              </a:buClr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-223838"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690563" indent="-233363">
              <a:defRPr sz="180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8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172200" y="63246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algn="r"/>
            <a:fld id="{5923B085-6BF2-4DAC-B3A8-2A98D36A7CD8}" type="datetime4">
              <a:rPr lang="en-US" smtClean="0">
                <a:solidFill>
                  <a:prstClr val="white">
                    <a:lumMod val="85000"/>
                  </a:prstClr>
                </a:solidFill>
              </a:rPr>
              <a:t>March 27, 2018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6A9EECA-067D-48E1-97C5-61D646256A83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lumMod val="85000"/>
                  </a:prstClr>
                </a:solidFill>
              </a:rPr>
              <a:t>www.NEFE.org</a:t>
            </a:r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101811"/>
      </p:ext>
    </p:extLst>
  </p:cSld>
  <p:clrMapOvr>
    <a:masterClrMapping/>
  </p:clrMapOvr>
  <p:transition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- gold background">
    <p:bg>
      <p:bgPr>
        <a:solidFill>
          <a:srgbClr val="D6A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>
                  <a:lumMod val="50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172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03AB854E-59A3-4B13-BE57-27EEBA6AFB34}" type="datetime4">
              <a:rPr lang="en-US" smtClean="0">
                <a:solidFill>
                  <a:prstClr val="black"/>
                </a:solidFill>
              </a:rPr>
              <a:t>March 27, 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A9EECA-067D-48E1-97C5-61D646256A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www.NEFE.org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447800"/>
            <a:ext cx="9144000" cy="0"/>
          </a:xfrm>
          <a:prstGeom prst="line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688417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30" descr="Cover option 2_FINA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381000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6A9EECA-067D-48E1-97C5-61D646256A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590800" y="2895600"/>
            <a:ext cx="5029200" cy="1066800"/>
          </a:xfrm>
        </p:spPr>
        <p:txBody>
          <a:bodyPr>
            <a:normAutofit/>
          </a:bodyPr>
          <a:lstStyle>
            <a:lvl1pPr>
              <a:buNone/>
              <a:defRPr sz="4400" b="0" cap="small" baseline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Section Title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bg>
      <p:bgPr>
        <a:solidFill>
          <a:srgbClr val="D6A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233363" indent="-233363">
              <a:spcBef>
                <a:spcPts val="1200"/>
              </a:spcBef>
              <a:buClr>
                <a:srgbClr val="C00000"/>
              </a:buClr>
              <a:defRPr sz="2800"/>
            </a:lvl1pPr>
            <a:lvl2pPr marL="457200" indent="-223838">
              <a:defRPr sz="2400"/>
            </a:lvl2pPr>
            <a:lvl3pPr marL="690563" indent="-180975">
              <a:buClr>
                <a:srgbClr val="003E3D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233363" indent="-233363">
              <a:spcBef>
                <a:spcPts val="1200"/>
              </a:spcBef>
              <a:buClr>
                <a:srgbClr val="C00000"/>
              </a:buClr>
              <a:defRPr sz="2800"/>
            </a:lvl1pPr>
            <a:lvl2pPr marL="457200" indent="-223838">
              <a:defRPr sz="2400"/>
            </a:lvl2pPr>
            <a:lvl3pPr marL="690563" indent="-180975">
              <a:buClr>
                <a:srgbClr val="003E3D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172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0BE6E966-C373-45FA-AFD9-B931CB17D2F4}" type="datetime4">
              <a:rPr lang="en-US" smtClean="0">
                <a:solidFill>
                  <a:prstClr val="black"/>
                </a:solidFill>
              </a:rPr>
              <a:t>March 27, 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A9EECA-067D-48E1-97C5-61D646256A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www.NEFE.org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447800"/>
            <a:ext cx="9144000" cy="0"/>
          </a:xfrm>
          <a:prstGeom prst="line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768219"/>
      </p:ext>
    </p:extLst>
  </p:cSld>
  <p:clrMapOvr>
    <a:masterClrMapping/>
  </p:clrMapOvr>
  <p:transition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bg>
      <p:bgPr>
        <a:solidFill>
          <a:srgbClr val="D6A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233363" indent="-233363">
              <a:spcBef>
                <a:spcPts val="1200"/>
              </a:spcBef>
              <a:buClr>
                <a:srgbClr val="C00000"/>
              </a:buClr>
              <a:defRPr sz="2400"/>
            </a:lvl1pPr>
            <a:lvl2pPr marL="457200" indent="-223838">
              <a:defRPr sz="2000"/>
            </a:lvl2pPr>
            <a:lvl3pPr marL="690563" indent="-233363">
              <a:buClr>
                <a:srgbClr val="003E3D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233363" indent="-233363">
              <a:spcBef>
                <a:spcPts val="1200"/>
              </a:spcBef>
              <a:buClr>
                <a:srgbClr val="C00000"/>
              </a:buClr>
              <a:defRPr sz="2400"/>
            </a:lvl1pPr>
            <a:lvl2pPr marL="457200" indent="-223838">
              <a:defRPr sz="2000"/>
            </a:lvl2pPr>
            <a:lvl3pPr marL="690563" indent="-233363">
              <a:buClr>
                <a:srgbClr val="003E3D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172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B17CF48C-69DA-4265-BD8D-75A44B389F16}" type="datetime4">
              <a:rPr lang="en-US" smtClean="0">
                <a:solidFill>
                  <a:prstClr val="black"/>
                </a:solidFill>
              </a:rPr>
              <a:t>March 27, 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A9EECA-067D-48E1-97C5-61D646256A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www.NEFE.org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447800"/>
            <a:ext cx="9144000" cy="0"/>
          </a:xfrm>
          <a:prstGeom prst="line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065351"/>
      </p:ext>
    </p:extLst>
  </p:cSld>
  <p:clrMapOvr>
    <a:masterClrMapping/>
  </p:clrMapOvr>
  <p:transition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990600"/>
          </a:xfrm>
        </p:spPr>
        <p:txBody>
          <a:bodyPr anchor="b">
            <a:normAutofit/>
          </a:bodyPr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4000"/>
            <a:ext cx="5111750" cy="4602163"/>
          </a:xfrm>
        </p:spPr>
        <p:txBody>
          <a:bodyPr/>
          <a:lstStyle>
            <a:lvl1pPr marL="233363" indent="-233363">
              <a:defRPr sz="3200"/>
            </a:lvl1pPr>
            <a:lvl2pPr marL="457200" indent="-223838">
              <a:defRPr sz="2800"/>
            </a:lvl2pPr>
            <a:lvl3pPr marL="690563" indent="-233363"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172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99680ABF-2551-4CE5-B1E8-D7CEF93EF5E3}" type="datetime4">
              <a:rPr lang="en-US" smtClean="0">
                <a:solidFill>
                  <a:prstClr val="black"/>
                </a:solidFill>
              </a:rPr>
              <a:t>March 27, 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A9EECA-067D-48E1-97C5-61D646256A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www.NEFE.org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513688"/>
      </p:ext>
    </p:extLst>
  </p:cSld>
  <p:clrMapOvr>
    <a:masterClrMapping/>
  </p:clrMapOvr>
  <p:transition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5562600"/>
            <a:ext cx="5486400" cy="566738"/>
          </a:xfrm>
        </p:spPr>
        <p:txBody>
          <a:bodyPr anchor="b"/>
          <a:lstStyle>
            <a:lvl1pPr algn="ctr"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3999"/>
            <a:ext cx="5486400" cy="3962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prstClr val="white">
                    <a:lumMod val="85000"/>
                  </a:prstClr>
                </a:solidFill>
              </a:rPr>
              <a:t>Click to edit Master 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6172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42C49DFD-4792-409B-9E81-ED97551EBC6B}" type="datetime4">
              <a:rPr lang="en-US" smtClean="0">
                <a:solidFill>
                  <a:prstClr val="black"/>
                </a:solidFill>
              </a:rPr>
              <a:t>March 27, 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A9EECA-067D-48E1-97C5-61D646256A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www.NEFE.org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93274"/>
      </p:ext>
    </p:extLst>
  </p:cSld>
  <p:clrMapOvr>
    <a:masterClrMapping/>
  </p:clrMapOvr>
  <p:transition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172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F58221CE-04AA-4BB3-A42C-4F2EA6EC7769}" type="datetime4">
              <a:rPr lang="en-US" smtClean="0">
                <a:solidFill>
                  <a:prstClr val="black"/>
                </a:solidFill>
              </a:rPr>
              <a:t>March 27, 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A9EECA-067D-48E1-97C5-61D646256A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www.NEFE.org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36259"/>
      </p:ext>
    </p:extLst>
  </p:cSld>
  <p:clrMapOvr>
    <a:masterClrMapping/>
  </p:clrMapOvr>
  <p:transition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7924800" cy="4525963"/>
          </a:xfrm>
        </p:spPr>
        <p:txBody>
          <a:bodyPr vert="eaVert"/>
          <a:lstStyle>
            <a:lvl1pPr>
              <a:buClr>
                <a:srgbClr val="D6A300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172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9B6CB845-430F-43D6-854E-0FA8316665DD}" type="datetime4">
              <a:rPr lang="en-US" smtClean="0">
                <a:solidFill>
                  <a:prstClr val="black"/>
                </a:solidFill>
              </a:rPr>
              <a:t>March 27, 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A9EECA-067D-48E1-97C5-61D646256A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www.NEFE.org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390331"/>
      </p:ext>
    </p:extLst>
  </p:cSld>
  <p:clrMapOvr>
    <a:masterClrMapping/>
  </p:clrMapOvr>
  <p:transition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</p:spPr>
        <p:txBody>
          <a:bodyPr vert="eaVert"/>
          <a:lstStyle>
            <a:lvl1pPr>
              <a:buClr>
                <a:srgbClr val="D6A300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6172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DBFFFD96-8FAE-4351-81E1-7BF23FB409C8}" type="datetime4">
              <a:rPr lang="en-US" smtClean="0">
                <a:solidFill>
                  <a:prstClr val="black"/>
                </a:solidFill>
              </a:rPr>
              <a:t>March 27, 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A9EECA-067D-48E1-97C5-61D646256A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www.NEFE.org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949278"/>
      </p:ext>
    </p:extLst>
  </p:cSld>
  <p:clrMapOvr>
    <a:masterClrMapping/>
  </p:clrMapOvr>
  <p:transition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64951"/>
          </a:xfrm>
        </p:spPr>
        <p:txBody>
          <a:bodyPr/>
          <a:lstStyle>
            <a:lvl1pPr algn="ctr">
              <a:defRPr b="0" cap="none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95377"/>
            <a:ext cx="6400800" cy="2243423"/>
          </a:xfrm>
        </p:spPr>
        <p:txBody>
          <a:bodyPr>
            <a:normAutofit/>
          </a:bodyPr>
          <a:lstStyle>
            <a:lvl1pPr marL="0" indent="0" algn="ctr">
              <a:buNone/>
              <a:defRPr sz="2400" cap="all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1795" y="6356350"/>
            <a:ext cx="828505" cy="365125"/>
          </a:xfrm>
          <a:prstGeom prst="rect">
            <a:avLst/>
          </a:prstGeom>
        </p:spPr>
        <p:txBody>
          <a:bodyPr/>
          <a:lstStyle/>
          <a:p>
            <a:fld id="{00D50C2E-4819-425D-ADAF-171016E80824}" type="datetime4">
              <a:rPr lang="en-US" smtClean="0">
                <a:solidFill>
                  <a:prstClr val="black"/>
                </a:solidFill>
              </a:rPr>
              <a:t>March 27, 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www.NEFE.org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8175" y="6356350"/>
            <a:ext cx="447626" cy="365125"/>
          </a:xfrm>
        </p:spPr>
        <p:txBody>
          <a:bodyPr/>
          <a:lstStyle/>
          <a:p>
            <a:fld id="{BF6ADEC9-C31C-FD4A-BC03-7AEABFE1FD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5316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030"/>
          <p:cNvGraphicFramePr>
            <a:graphicFrameLocks noChangeAspect="1"/>
          </p:cNvGraphicFramePr>
          <p:nvPr userDrawn="1"/>
        </p:nvGraphicFramePr>
        <p:xfrm>
          <a:off x="1404216" y="1379725"/>
          <a:ext cx="6338455" cy="4092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Chart" r:id="rId3" imgW="6972303" imgH="4638809" progId="MSGraph.Chart.8">
                  <p:embed followColorScheme="full"/>
                </p:oleObj>
              </mc:Choice>
              <mc:Fallback>
                <p:oleObj name="Chart" r:id="rId3" imgW="6972303" imgH="463880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216" y="1379725"/>
                        <a:ext cx="6338455" cy="40929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71" name="Rectangle 7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588818" y="676556"/>
            <a:ext cx="7770091" cy="645739"/>
          </a:xfrm>
        </p:spPr>
        <p:txBody>
          <a:bodyPr lIns="91440" tIns="45720" rIns="91440" bIns="45720" anchor="ctr"/>
          <a:lstStyle>
            <a:lvl1pPr>
              <a:defRPr sz="423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72" name="Rectangle 7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91704" y="1355912"/>
            <a:ext cx="6401955" cy="451037"/>
          </a:xfrm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49607964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1" y="1"/>
            <a:ext cx="184731" cy="47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71" smtClean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975353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pgm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28" descr="Divider Slide_FINA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3863" cy="6985000"/>
          </a:xfrm>
          <a:prstGeom prst="rect">
            <a:avLst/>
          </a:prstGeom>
          <a:noFill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1295400"/>
            <a:ext cx="3886200" cy="1905000"/>
          </a:xfrm>
        </p:spPr>
        <p:txBody>
          <a:bodyPr/>
          <a:lstStyle>
            <a:lvl1pPr algn="l">
              <a:defRPr cap="sm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>
          <a:xfrm>
            <a:off x="7010400" y="6324600"/>
            <a:ext cx="2133600" cy="365125"/>
          </a:xfrm>
        </p:spPr>
        <p:txBody>
          <a:bodyPr/>
          <a:lstStyle/>
          <a:p>
            <a:pPr algn="r"/>
            <a:fld id="{1F88220F-6082-43F7-999D-65553F19B8CC}" type="datetime4">
              <a:rPr lang="en-US" smtClean="0"/>
              <a:t>March 27, 2018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A9EECA-067D-48E1-97C5-61D646256A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www.NEFE.org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5" y="4406713"/>
            <a:ext cx="7771534" cy="1362916"/>
          </a:xfrm>
        </p:spPr>
        <p:txBody>
          <a:bodyPr anchor="t"/>
          <a:lstStyle>
            <a:lvl1pPr algn="l">
              <a:defRPr sz="353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5" y="2906526"/>
            <a:ext cx="7771534" cy="1500187"/>
          </a:xfrm>
        </p:spPr>
        <p:txBody>
          <a:bodyPr anchor="b"/>
          <a:lstStyle>
            <a:lvl1pPr marL="0" indent="0">
              <a:buNone/>
              <a:defRPr sz="1765"/>
            </a:lvl1pPr>
            <a:lvl2pPr marL="403433" indent="0">
              <a:buNone/>
              <a:defRPr sz="1588"/>
            </a:lvl2pPr>
            <a:lvl3pPr marL="806867" indent="0">
              <a:buNone/>
              <a:defRPr sz="1412"/>
            </a:lvl3pPr>
            <a:lvl4pPr marL="1210300" indent="0">
              <a:buNone/>
              <a:defRPr sz="1235"/>
            </a:lvl4pPr>
            <a:lvl5pPr marL="1613733" indent="0">
              <a:buNone/>
              <a:defRPr sz="1235"/>
            </a:lvl5pPr>
            <a:lvl6pPr marL="2017166" indent="0">
              <a:buNone/>
              <a:defRPr sz="1235"/>
            </a:lvl6pPr>
            <a:lvl7pPr marL="2420600" indent="0">
              <a:buNone/>
              <a:defRPr sz="1235"/>
            </a:lvl7pPr>
            <a:lvl8pPr marL="2824033" indent="0">
              <a:buNone/>
              <a:defRPr sz="1235"/>
            </a:lvl8pPr>
            <a:lvl9pPr marL="3227466" indent="0">
              <a:buNone/>
              <a:defRPr sz="12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8298075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1205" y="1686485"/>
            <a:ext cx="4084205" cy="4022912"/>
          </a:xfrm>
        </p:spPr>
        <p:txBody>
          <a:bodyPr/>
          <a:lstStyle>
            <a:lvl1pPr>
              <a:defRPr sz="2471"/>
            </a:lvl1pPr>
            <a:lvl2pPr>
              <a:defRPr sz="2118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955" y="1686485"/>
            <a:ext cx="4085648" cy="4022912"/>
          </a:xfrm>
        </p:spPr>
        <p:txBody>
          <a:bodyPr/>
          <a:lstStyle>
            <a:lvl1pPr>
              <a:defRPr sz="2471"/>
            </a:lvl1pPr>
            <a:lvl2pPr>
              <a:defRPr sz="2118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4359861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274544"/>
            <a:ext cx="822902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89" y="1535206"/>
            <a:ext cx="4039465" cy="640136"/>
          </a:xfrm>
        </p:spPr>
        <p:txBody>
          <a:bodyPr anchor="b"/>
          <a:lstStyle>
            <a:lvl1pPr marL="0" indent="0">
              <a:buNone/>
              <a:defRPr sz="2118" b="1"/>
            </a:lvl1pPr>
            <a:lvl2pPr marL="403433" indent="0">
              <a:buNone/>
              <a:defRPr sz="1765" b="1"/>
            </a:lvl2pPr>
            <a:lvl3pPr marL="806867" indent="0">
              <a:buNone/>
              <a:defRPr sz="1588" b="1"/>
            </a:lvl3pPr>
            <a:lvl4pPr marL="1210300" indent="0">
              <a:buNone/>
              <a:defRPr sz="1412" b="1"/>
            </a:lvl4pPr>
            <a:lvl5pPr marL="1613733" indent="0">
              <a:buNone/>
              <a:defRPr sz="1412" b="1"/>
            </a:lvl5pPr>
            <a:lvl6pPr marL="2017166" indent="0">
              <a:buNone/>
              <a:defRPr sz="1412" b="1"/>
            </a:lvl6pPr>
            <a:lvl7pPr marL="2420600" indent="0">
              <a:buNone/>
              <a:defRPr sz="1412" b="1"/>
            </a:lvl7pPr>
            <a:lvl8pPr marL="2824033" indent="0">
              <a:buNone/>
              <a:defRPr sz="1412" b="1"/>
            </a:lvl8pPr>
            <a:lvl9pPr marL="3227466" indent="0">
              <a:buNone/>
              <a:defRPr sz="14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89" y="2175343"/>
            <a:ext cx="4039465" cy="3951474"/>
          </a:xfrm>
        </p:spPr>
        <p:txBody>
          <a:bodyPr/>
          <a:lstStyle>
            <a:lvl1pPr>
              <a:defRPr sz="2118"/>
            </a:lvl1pPr>
            <a:lvl2pPr>
              <a:defRPr sz="1765"/>
            </a:lvl2pPr>
            <a:lvl3pPr>
              <a:defRPr sz="1588"/>
            </a:lvl3pPr>
            <a:lvl4pPr>
              <a:defRPr sz="1412"/>
            </a:lvl4pPr>
            <a:lvl5pPr>
              <a:defRPr sz="1412"/>
            </a:lvl5pPr>
            <a:lvl6pPr>
              <a:defRPr sz="1412"/>
            </a:lvl6pPr>
            <a:lvl7pPr>
              <a:defRPr sz="1412"/>
            </a:lvl7pPr>
            <a:lvl8pPr>
              <a:defRPr sz="1412"/>
            </a:lvl8pPr>
            <a:lvl9pPr>
              <a:defRPr sz="14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3" y="1535206"/>
            <a:ext cx="4040909" cy="640136"/>
          </a:xfrm>
        </p:spPr>
        <p:txBody>
          <a:bodyPr anchor="b"/>
          <a:lstStyle>
            <a:lvl1pPr marL="0" indent="0">
              <a:buNone/>
              <a:defRPr sz="2118" b="1"/>
            </a:lvl1pPr>
            <a:lvl2pPr marL="403433" indent="0">
              <a:buNone/>
              <a:defRPr sz="1765" b="1"/>
            </a:lvl2pPr>
            <a:lvl3pPr marL="806867" indent="0">
              <a:buNone/>
              <a:defRPr sz="1588" b="1"/>
            </a:lvl3pPr>
            <a:lvl4pPr marL="1210300" indent="0">
              <a:buNone/>
              <a:defRPr sz="1412" b="1"/>
            </a:lvl4pPr>
            <a:lvl5pPr marL="1613733" indent="0">
              <a:buNone/>
              <a:defRPr sz="1412" b="1"/>
            </a:lvl5pPr>
            <a:lvl6pPr marL="2017166" indent="0">
              <a:buNone/>
              <a:defRPr sz="1412" b="1"/>
            </a:lvl6pPr>
            <a:lvl7pPr marL="2420600" indent="0">
              <a:buNone/>
              <a:defRPr sz="1412" b="1"/>
            </a:lvl7pPr>
            <a:lvl8pPr marL="2824033" indent="0">
              <a:buNone/>
              <a:defRPr sz="1412" b="1"/>
            </a:lvl8pPr>
            <a:lvl9pPr marL="3227466" indent="0">
              <a:buNone/>
              <a:defRPr sz="14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3" y="2175343"/>
            <a:ext cx="4040909" cy="3951474"/>
          </a:xfrm>
        </p:spPr>
        <p:txBody>
          <a:bodyPr/>
          <a:lstStyle>
            <a:lvl1pPr>
              <a:defRPr sz="2118"/>
            </a:lvl1pPr>
            <a:lvl2pPr>
              <a:defRPr sz="1765"/>
            </a:lvl2pPr>
            <a:lvl3pPr>
              <a:defRPr sz="1588"/>
            </a:lvl3pPr>
            <a:lvl4pPr>
              <a:defRPr sz="1412"/>
            </a:lvl4pPr>
            <a:lvl5pPr>
              <a:defRPr sz="1412"/>
            </a:lvl5pPr>
            <a:lvl6pPr>
              <a:defRPr sz="1412"/>
            </a:lvl6pPr>
            <a:lvl7pPr>
              <a:defRPr sz="1412"/>
            </a:lvl7pPr>
            <a:lvl8pPr>
              <a:defRPr sz="1412"/>
            </a:lvl8pPr>
            <a:lvl9pPr>
              <a:defRPr sz="14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9640913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8467797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908450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273144"/>
            <a:ext cx="3007591" cy="1162610"/>
          </a:xfrm>
        </p:spPr>
        <p:txBody>
          <a:bodyPr/>
          <a:lstStyle>
            <a:lvl1pPr algn="l">
              <a:defRPr sz="17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73144"/>
            <a:ext cx="5111750" cy="5853672"/>
          </a:xfrm>
        </p:spPr>
        <p:txBody>
          <a:bodyPr/>
          <a:lstStyle>
            <a:lvl1pPr>
              <a:defRPr sz="2824"/>
            </a:lvl1pPr>
            <a:lvl2pPr>
              <a:defRPr sz="2471"/>
            </a:lvl2pPr>
            <a:lvl3pPr>
              <a:defRPr sz="2118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89" y="1435755"/>
            <a:ext cx="3007591" cy="4691062"/>
          </a:xfrm>
        </p:spPr>
        <p:txBody>
          <a:bodyPr/>
          <a:lstStyle>
            <a:lvl1pPr marL="0" indent="0">
              <a:buNone/>
              <a:defRPr sz="1235"/>
            </a:lvl1pPr>
            <a:lvl2pPr marL="403433" indent="0">
              <a:buNone/>
              <a:defRPr sz="1059"/>
            </a:lvl2pPr>
            <a:lvl3pPr marL="806867" indent="0">
              <a:buNone/>
              <a:defRPr sz="882"/>
            </a:lvl3pPr>
            <a:lvl4pPr marL="1210300" indent="0">
              <a:buNone/>
              <a:defRPr sz="794"/>
            </a:lvl4pPr>
            <a:lvl5pPr marL="1613733" indent="0">
              <a:buNone/>
              <a:defRPr sz="794"/>
            </a:lvl5pPr>
            <a:lvl6pPr marL="2017166" indent="0">
              <a:buNone/>
              <a:defRPr sz="794"/>
            </a:lvl6pPr>
            <a:lvl7pPr marL="2420600" indent="0">
              <a:buNone/>
              <a:defRPr sz="794"/>
            </a:lvl7pPr>
            <a:lvl8pPr marL="2824033" indent="0">
              <a:buNone/>
              <a:defRPr sz="794"/>
            </a:lvl8pPr>
            <a:lvl9pPr marL="3227466" indent="0">
              <a:buNone/>
              <a:defRPr sz="7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741232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2" y="4800321"/>
            <a:ext cx="5486977" cy="567297"/>
          </a:xfrm>
        </p:spPr>
        <p:txBody>
          <a:bodyPr/>
          <a:lstStyle>
            <a:lvl1pPr algn="l">
              <a:defRPr sz="17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2" y="612122"/>
            <a:ext cx="5486977" cy="4115360"/>
          </a:xfrm>
        </p:spPr>
        <p:txBody>
          <a:bodyPr/>
          <a:lstStyle>
            <a:lvl1pPr marL="0" indent="0">
              <a:buNone/>
              <a:defRPr sz="2824"/>
            </a:lvl1pPr>
            <a:lvl2pPr marL="403433" indent="0">
              <a:buNone/>
              <a:defRPr sz="2471"/>
            </a:lvl2pPr>
            <a:lvl3pPr marL="806867" indent="0">
              <a:buNone/>
              <a:defRPr sz="2118"/>
            </a:lvl3pPr>
            <a:lvl4pPr marL="1210300" indent="0">
              <a:buNone/>
              <a:defRPr sz="1765"/>
            </a:lvl4pPr>
            <a:lvl5pPr marL="1613733" indent="0">
              <a:buNone/>
              <a:defRPr sz="1765"/>
            </a:lvl5pPr>
            <a:lvl6pPr marL="2017166" indent="0">
              <a:buNone/>
              <a:defRPr sz="1765"/>
            </a:lvl6pPr>
            <a:lvl7pPr marL="2420600" indent="0">
              <a:buNone/>
              <a:defRPr sz="1765"/>
            </a:lvl7pPr>
            <a:lvl8pPr marL="2824033" indent="0">
              <a:buNone/>
              <a:defRPr sz="1765"/>
            </a:lvl8pPr>
            <a:lvl9pPr marL="3227466" indent="0">
              <a:buNone/>
              <a:defRPr sz="1765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2" y="5367618"/>
            <a:ext cx="5486977" cy="804022"/>
          </a:xfrm>
        </p:spPr>
        <p:txBody>
          <a:bodyPr/>
          <a:lstStyle>
            <a:lvl1pPr marL="0" indent="0">
              <a:buNone/>
              <a:defRPr sz="1235"/>
            </a:lvl1pPr>
            <a:lvl2pPr marL="403433" indent="0">
              <a:buNone/>
              <a:defRPr sz="1059"/>
            </a:lvl2pPr>
            <a:lvl3pPr marL="806867" indent="0">
              <a:buNone/>
              <a:defRPr sz="882"/>
            </a:lvl3pPr>
            <a:lvl4pPr marL="1210300" indent="0">
              <a:buNone/>
              <a:defRPr sz="794"/>
            </a:lvl4pPr>
            <a:lvl5pPr marL="1613733" indent="0">
              <a:buNone/>
              <a:defRPr sz="794"/>
            </a:lvl5pPr>
            <a:lvl6pPr marL="2017166" indent="0">
              <a:buNone/>
              <a:defRPr sz="794"/>
            </a:lvl6pPr>
            <a:lvl7pPr marL="2420600" indent="0">
              <a:buNone/>
              <a:defRPr sz="794"/>
            </a:lvl7pPr>
            <a:lvl8pPr marL="2824033" indent="0">
              <a:buNone/>
              <a:defRPr sz="794"/>
            </a:lvl8pPr>
            <a:lvl9pPr marL="3227466" indent="0">
              <a:buNone/>
              <a:defRPr sz="7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210834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57929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636" y="528078"/>
            <a:ext cx="2078182" cy="518131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1205" y="528078"/>
            <a:ext cx="6098886" cy="518131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793546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528078"/>
            <a:ext cx="8301182" cy="710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01205" y="1686485"/>
            <a:ext cx="8308398" cy="4022912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3304652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rap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27" descr="Closing Slide_FINA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286000"/>
            <a:ext cx="7467600" cy="2209800"/>
          </a:xfrm>
        </p:spPr>
        <p:txBody>
          <a:bodyPr>
            <a:normAutofit/>
          </a:bodyPr>
          <a:lstStyle>
            <a:lvl1pPr algn="ctr">
              <a:buNone/>
              <a:defRPr sz="44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Wrap-Up</a:t>
            </a:r>
          </a:p>
          <a:p>
            <a:pPr lvl="0"/>
            <a:r>
              <a:rPr lang="en-US" dirty="0" smtClean="0"/>
              <a:t>Presentation Contact Info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8534400" y="6324600"/>
            <a:ext cx="457200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6A9EECA-067D-48E1-97C5-61D646256A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horizonta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8" descr="Cover option 3_FINA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162800" cy="1470025"/>
          </a:xfrm>
        </p:spPr>
        <p:txBody>
          <a:bodyPr>
            <a:noAutofit/>
          </a:bodyPr>
          <a:lstStyle>
            <a:lvl1pPr>
              <a:defRPr sz="4400" b="0" cap="small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019800" cy="1371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40934"/>
      </p:ext>
    </p:extLst>
  </p:cSld>
  <p:clrMapOvr>
    <a:masterClrMapping/>
  </p:clrMapOvr>
  <p:transition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Slide - vertica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8" descr="Cover option 4_FINA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1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Cover option 3_FINA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 t="87607" r="40224"/>
          <a:stretch>
            <a:fillRect/>
          </a:stretch>
        </p:blipFill>
        <p:spPr bwMode="auto">
          <a:xfrm>
            <a:off x="2362200" y="6096000"/>
            <a:ext cx="441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990600"/>
            <a:ext cx="5791200" cy="2286000"/>
          </a:xfrm>
        </p:spPr>
        <p:txBody>
          <a:bodyPr anchor="t">
            <a:noAutofit/>
          </a:bodyPr>
          <a:lstStyle>
            <a:lvl1pPr algn="l">
              <a:defRPr sz="4400" b="0" cap="small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2200" y="3657600"/>
            <a:ext cx="57150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53736231"/>
      </p:ext>
    </p:extLst>
  </p:cSld>
  <p:clrMapOvr>
    <a:masterClrMapping/>
  </p:clrMapOvr>
  <p:transition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D6A300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C11AF-9121-4CE6-9E83-8B954FA0EE84}" type="datetime4">
              <a:rPr lang="en-US" smtClean="0"/>
              <a:t>March 27, 2018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93CDA-AB46-4457-85B3-771ADC65D4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www.NEFE.org</a:t>
            </a:r>
          </a:p>
        </p:txBody>
      </p:sp>
    </p:spTree>
    <p:extLst>
      <p:ext uri="{BB962C8B-B14F-4D97-AF65-F5344CB8AC3E}">
        <p14:creationId xmlns:p14="http://schemas.microsoft.com/office/powerpoint/2010/main" val="2160242589"/>
      </p:ext>
    </p:extLst>
  </p:cSld>
  <p:clrMapOvr>
    <a:masterClrMapping/>
  </p:clrMapOvr>
  <p:transition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233363" indent="-233363">
              <a:spcBef>
                <a:spcPts val="1200"/>
              </a:spcBef>
              <a:buClr>
                <a:srgbClr val="D6A300"/>
              </a:buClr>
              <a:defRPr sz="2800"/>
            </a:lvl1pPr>
            <a:lvl2pPr marL="457200" indent="-223838">
              <a:defRPr sz="2400"/>
            </a:lvl2pPr>
            <a:lvl3pPr marL="690563" indent="-180975"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233363" indent="-233363">
              <a:spcBef>
                <a:spcPts val="1200"/>
              </a:spcBef>
              <a:buClr>
                <a:srgbClr val="D6A300"/>
              </a:buClr>
              <a:defRPr sz="2800"/>
            </a:lvl1pPr>
            <a:lvl2pPr marL="457200" indent="-223838">
              <a:defRPr sz="2400"/>
            </a:lvl2pPr>
            <a:lvl3pPr marL="690563" indent="-180975"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7A411-B1A9-471B-9359-79DBC221F8DB}" type="datetime4">
              <a:rPr lang="en-US" smtClean="0"/>
              <a:t>March 27,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6B2AA-65B0-411C-962D-3B7B29BE73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www.NEFE.org</a:t>
            </a:r>
          </a:p>
        </p:txBody>
      </p:sp>
    </p:spTree>
    <p:extLst>
      <p:ext uri="{BB962C8B-B14F-4D97-AF65-F5344CB8AC3E}">
        <p14:creationId xmlns:p14="http://schemas.microsoft.com/office/powerpoint/2010/main" val="752506341"/>
      </p:ext>
    </p:extLst>
  </p:cSld>
  <p:clrMapOvr>
    <a:masterClrMapping/>
  </p:clrMapOvr>
  <p:transition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233363" indent="-233363">
              <a:spcBef>
                <a:spcPts val="1200"/>
              </a:spcBef>
              <a:buClr>
                <a:srgbClr val="D6A300"/>
              </a:buClr>
              <a:defRPr sz="2400"/>
            </a:lvl1pPr>
            <a:lvl2pPr marL="457200" indent="-223838">
              <a:defRPr sz="2000" b="0"/>
            </a:lvl2pPr>
            <a:lvl3pPr marL="690563" indent="-233363">
              <a:buClr>
                <a:srgbClr val="C00000"/>
              </a:buClr>
              <a:defRPr sz="1800" b="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233363" indent="-233363">
              <a:spcBef>
                <a:spcPts val="1200"/>
              </a:spcBef>
              <a:buClr>
                <a:srgbClr val="D6A300"/>
              </a:buClr>
              <a:defRPr sz="2400"/>
            </a:lvl1pPr>
            <a:lvl2pPr marL="457200" indent="-223838">
              <a:defRPr sz="2000"/>
            </a:lvl2pPr>
            <a:lvl3pPr marL="690563" indent="-233363">
              <a:buClr>
                <a:srgbClr val="C00000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95ADC-5514-4CA9-8016-5582BB61E4E9}" type="datetime4">
              <a:rPr lang="en-US" smtClean="0"/>
              <a:t>March 27, 2018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11B55-9E03-4675-B131-67A7D522D5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www.NEFE.org</a:t>
            </a:r>
          </a:p>
        </p:txBody>
      </p:sp>
    </p:spTree>
    <p:extLst>
      <p:ext uri="{BB962C8B-B14F-4D97-AF65-F5344CB8AC3E}">
        <p14:creationId xmlns:p14="http://schemas.microsoft.com/office/powerpoint/2010/main" val="1707596066"/>
      </p:ext>
    </p:extLst>
  </p:cSld>
  <p:clrMapOvr>
    <a:masterClrMapping/>
  </p:clrMapOvr>
  <p:transition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30" descr="Cover option 2_FINA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90800" y="2895600"/>
            <a:ext cx="5029200" cy="1066800"/>
          </a:xfrm>
        </p:spPr>
        <p:txBody>
          <a:bodyPr>
            <a:normAutofit/>
          </a:bodyPr>
          <a:lstStyle>
            <a:lvl1pPr>
              <a:buNone/>
              <a:defRPr sz="4400" b="0" cap="small" baseline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610600" y="6400800"/>
            <a:ext cx="381000" cy="365125"/>
          </a:xfrm>
        </p:spPr>
        <p:txBody>
          <a:bodyPr/>
          <a:lstStyle>
            <a:lvl1pPr algn="r">
              <a:defRPr>
                <a:solidFill>
                  <a:srgbClr val="D9D9D9"/>
                </a:solidFill>
              </a:defRPr>
            </a:lvl1pPr>
          </a:lstStyle>
          <a:p>
            <a:pPr>
              <a:defRPr/>
            </a:pPr>
            <a:fld id="{E91A66EF-9B47-4510-9DB8-941242A27B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814200"/>
      </p:ext>
    </p:extLst>
  </p:cSld>
  <p:clrMapOvr>
    <a:masterClrMapping/>
  </p:clrMapOvr>
  <p:transition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pgm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8" descr="Divider Slide_FINA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3863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1295400"/>
            <a:ext cx="3886200" cy="1905000"/>
          </a:xfrm>
        </p:spPr>
        <p:txBody>
          <a:bodyPr/>
          <a:lstStyle>
            <a:lvl1pPr algn="l">
              <a:defRPr cap="sm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0"/>
          <p:cNvSpPr>
            <a:spLocks noGrp="1"/>
          </p:cNvSpPr>
          <p:nvPr>
            <p:ph type="dt" sz="half" idx="10"/>
          </p:nvPr>
        </p:nvSpPr>
        <p:spPr>
          <a:xfrm>
            <a:off x="7010400" y="6324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D7EE3-0A97-44EB-B1D2-B43A51FA305B}" type="datetime4">
              <a:rPr lang="en-US" smtClean="0"/>
              <a:t>March 27, 2018</a:t>
            </a:fld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032F-76C2-44E7-A80C-EA8659847F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85000"/>
                  </a:prstClr>
                </a:solidFill>
              </a:defRPr>
            </a:lvl1pPr>
          </a:lstStyle>
          <a:p>
            <a:pPr>
              <a:defRPr/>
            </a:pPr>
            <a:r>
              <a:rPr lang="en-US"/>
              <a:t>www.NEFE.org</a:t>
            </a:r>
          </a:p>
        </p:txBody>
      </p:sp>
    </p:spTree>
    <p:extLst>
      <p:ext uri="{BB962C8B-B14F-4D97-AF65-F5344CB8AC3E}">
        <p14:creationId xmlns:p14="http://schemas.microsoft.com/office/powerpoint/2010/main" val="3834907727"/>
      </p:ext>
    </p:extLst>
  </p:cSld>
  <p:clrMapOvr>
    <a:masterClrMapping/>
  </p:clrMapOvr>
  <p:transition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rap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7" descr="Closing Slide_FINA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2286000"/>
            <a:ext cx="7467600" cy="2209800"/>
          </a:xfrm>
        </p:spPr>
        <p:txBody>
          <a:bodyPr>
            <a:normAutofit/>
          </a:bodyPr>
          <a:lstStyle>
            <a:lvl1pPr algn="ctr">
              <a:buNone/>
              <a:defRPr sz="44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4"/>
          </p:nvPr>
        </p:nvSpPr>
        <p:spPr>
          <a:xfrm>
            <a:off x="8534400" y="6324600"/>
            <a:ext cx="457200" cy="365125"/>
          </a:xfrm>
        </p:spPr>
        <p:txBody>
          <a:bodyPr/>
          <a:lstStyle>
            <a:lvl1pPr algn="r">
              <a:defRPr>
                <a:solidFill>
                  <a:srgbClr val="D9D9D9"/>
                </a:solidFill>
              </a:defRPr>
            </a:lvl1pPr>
          </a:lstStyle>
          <a:p>
            <a:pPr>
              <a:defRPr/>
            </a:pPr>
            <a:fld id="{32F56465-6E58-4987-B858-82E16B1DD6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789022"/>
      </p:ext>
    </p:extLst>
  </p:cSld>
  <p:clrMapOvr>
    <a:masterClrMapping/>
  </p:clrMapOvr>
  <p:transition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FE social commun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7" descr="Social Media Slide_FINA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" r="5402" b="25555"/>
          <a:stretch>
            <a:fillRect/>
          </a:stretch>
        </p:blipFill>
        <p:spPr bwMode="auto">
          <a:xfrm>
            <a:off x="0" y="0"/>
            <a:ext cx="9144000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381000" y="381000"/>
            <a:ext cx="8305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smtClean="0">
                <a:solidFill>
                  <a:srgbClr val="D9D9D9"/>
                </a:solidFill>
                <a:latin typeface="Calibri" panose="020F0502020204030204" pitchFamily="34" charset="0"/>
              </a:rPr>
              <a:t>Join the NEFE Social Community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6705600" y="6324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10D5-EA49-4789-8096-11F9EB8318DC}" type="datetime4">
              <a:rPr lang="en-US" smtClean="0"/>
              <a:t>March 27, 2018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E36C6-83D3-4D9A-A462-A177786648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www.NEFE.org</a:t>
            </a:r>
          </a:p>
        </p:txBody>
      </p:sp>
    </p:spTree>
    <p:extLst>
      <p:ext uri="{BB962C8B-B14F-4D97-AF65-F5344CB8AC3E}">
        <p14:creationId xmlns:p14="http://schemas.microsoft.com/office/powerpoint/2010/main" val="1796095254"/>
      </p:ext>
    </p:extLst>
  </p:cSld>
  <p:clrMapOvr>
    <a:masterClrMapping/>
  </p:clrMapOvr>
  <p:transition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pgm flow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7" descr="Branding Slide_FINAL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33"/>
          <a:stretch>
            <a:fillRect/>
          </a:stretch>
        </p:blipFill>
        <p:spPr bwMode="auto">
          <a:xfrm>
            <a:off x="0" y="0"/>
            <a:ext cx="9144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57200" y="152400"/>
            <a:ext cx="8305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smtClean="0">
                <a:solidFill>
                  <a:srgbClr val="D9D9D9"/>
                </a:solidFill>
                <a:latin typeface="Calibri" panose="020F0502020204030204" pitchFamily="34" charset="0"/>
              </a:rPr>
              <a:t>NEFE Resources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4114800"/>
            <a:ext cx="7467600" cy="1219200"/>
          </a:xfrm>
        </p:spPr>
        <p:txBody>
          <a:bodyPr>
            <a:normAutofit/>
          </a:bodyPr>
          <a:lstStyle>
            <a:lvl1pPr algn="ctr">
              <a:buNone/>
              <a:defRPr sz="320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4"/>
          </p:nvPr>
        </p:nvSpPr>
        <p:spPr>
          <a:xfrm>
            <a:off x="6705600" y="6324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BD07D-0112-4328-A8F6-5D9C8808E73B}" type="datetime4">
              <a:rPr lang="en-US" smtClean="0"/>
              <a:t>March 27, 2018</a:t>
            </a:fld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97D49-90B9-4982-A6FB-1A90723F8A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www.NEFE.org</a:t>
            </a:r>
          </a:p>
        </p:txBody>
      </p:sp>
    </p:spTree>
    <p:extLst>
      <p:ext uri="{BB962C8B-B14F-4D97-AF65-F5344CB8AC3E}">
        <p14:creationId xmlns:p14="http://schemas.microsoft.com/office/powerpoint/2010/main" val="3116877191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FE social commun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27" descr="Social Media Slide_FINAL"/>
          <p:cNvPicPr>
            <a:picLocks noChangeAspect="1" noChangeArrowheads="1"/>
          </p:cNvPicPr>
          <p:nvPr userDrawn="1"/>
        </p:nvPicPr>
        <p:blipFill>
          <a:blip r:embed="rId2" cstate="print"/>
          <a:srcRect l="4321" r="5401" b="25556"/>
          <a:stretch>
            <a:fillRect/>
          </a:stretch>
        </p:blipFill>
        <p:spPr bwMode="auto">
          <a:xfrm>
            <a:off x="0" y="0"/>
            <a:ext cx="9144000" cy="6330462"/>
          </a:xfrm>
          <a:prstGeom prst="rect">
            <a:avLst/>
          </a:prstGeom>
          <a:noFill/>
        </p:spPr>
      </p:pic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pPr algn="r"/>
            <a:fld id="{4BAA6F5C-71DB-4F89-A22F-9CEC2E846CA9}" type="datetime4">
              <a:rPr lang="en-US" smtClean="0"/>
              <a:t>March 27, 2018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A9EECA-067D-48E1-97C5-61D646256A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www.NEFE.org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81000" y="3810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Join the NEFE Social Community</a:t>
            </a:r>
            <a:endParaRPr lang="en-US" sz="44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horizontal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ver option 1_FINA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019800" cy="1371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362200"/>
            <a:ext cx="7467600" cy="944562"/>
          </a:xfrm>
        </p:spPr>
        <p:txBody>
          <a:bodyPr/>
          <a:lstStyle>
            <a:lvl1pPr>
              <a:defRPr cap="sm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502683"/>
      </p:ext>
    </p:extLst>
  </p:cSld>
  <p:clrMapOvr>
    <a:masterClrMapping/>
  </p:clrMapOvr>
  <p:transition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Slide - vertical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0" descr="Cover option 2_FINA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2200" y="3657600"/>
            <a:ext cx="57150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990600"/>
            <a:ext cx="5791200" cy="2286000"/>
          </a:xfrm>
        </p:spPr>
        <p:txBody>
          <a:bodyPr anchor="t">
            <a:noAutofit/>
          </a:bodyPr>
          <a:lstStyle>
            <a:lvl1pPr algn="l">
              <a:defRPr sz="4400" b="0" cap="small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632243"/>
      </p:ext>
    </p:extLst>
  </p:cSld>
  <p:clrMapOvr>
    <a:masterClrMapping/>
  </p:clrMapOvr>
  <p:transition>
    <p:fade thruBlk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lide - green background">
    <p:bg>
      <p:bgPr>
        <a:solidFill>
          <a:srgbClr val="003E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D6A300"/>
              </a:buClr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85000"/>
                  </a:prstClr>
                </a:solidFill>
              </a:defRPr>
            </a:lvl1pPr>
          </a:lstStyle>
          <a:p>
            <a:pPr>
              <a:defRPr/>
            </a:pPr>
            <a:fld id="{2AD920D3-125D-4DEA-9BA7-4D60C124018A}" type="datetime4">
              <a:rPr lang="en-US" smtClean="0"/>
              <a:t>March 27, 2018</a:t>
            </a:fld>
            <a:endParaRPr lang="en-US"/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pPr>
              <a:defRPr/>
            </a:pPr>
            <a:fld id="{FFB083C9-32B3-4906-BEF9-27A9FC8028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85000"/>
                  </a:prstClr>
                </a:solidFill>
              </a:defRPr>
            </a:lvl1pPr>
          </a:lstStyle>
          <a:p>
            <a:pPr>
              <a:defRPr/>
            </a:pPr>
            <a:r>
              <a:rPr lang="en-US"/>
              <a:t>www.NEFE.org</a:t>
            </a:r>
          </a:p>
        </p:txBody>
      </p:sp>
    </p:spTree>
    <p:extLst>
      <p:ext uri="{BB962C8B-B14F-4D97-AF65-F5344CB8AC3E}">
        <p14:creationId xmlns:p14="http://schemas.microsoft.com/office/powerpoint/2010/main" val="2002539961"/>
      </p:ext>
    </p:extLst>
  </p:cSld>
  <p:clrMapOvr>
    <a:masterClrMapping/>
  </p:clrMapOvr>
  <p:transition>
    <p:fade thruBlk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rgbClr val="003E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233363" indent="-233363">
              <a:spcBef>
                <a:spcPts val="1200"/>
              </a:spcBef>
              <a:buClr>
                <a:srgbClr val="D6A300"/>
              </a:buClr>
              <a:defRPr sz="28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-223838">
              <a:defRPr sz="2400">
                <a:solidFill>
                  <a:schemeClr val="bg1">
                    <a:lumMod val="85000"/>
                  </a:schemeClr>
                </a:solidFill>
              </a:defRPr>
            </a:lvl2pPr>
            <a:lvl3pPr marL="690563" indent="-180975">
              <a:defRPr sz="200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233363" indent="-233363">
              <a:spcBef>
                <a:spcPts val="1200"/>
              </a:spcBef>
              <a:buClr>
                <a:srgbClr val="D6A300"/>
              </a:buClr>
              <a:defRPr sz="28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-223838">
              <a:defRPr sz="2400">
                <a:solidFill>
                  <a:schemeClr val="bg1">
                    <a:lumMod val="85000"/>
                  </a:schemeClr>
                </a:solidFill>
              </a:defRPr>
            </a:lvl2pPr>
            <a:lvl3pPr marL="690563" indent="-180975">
              <a:defRPr sz="200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85000"/>
                  </a:prstClr>
                </a:solidFill>
              </a:defRPr>
            </a:lvl1pPr>
          </a:lstStyle>
          <a:p>
            <a:pPr>
              <a:defRPr/>
            </a:pPr>
            <a:fld id="{B125F6FF-BD80-460D-951D-AA77860B7248}" type="datetime4">
              <a:rPr lang="en-US" smtClean="0"/>
              <a:t>March 27, 2018</a:t>
            </a:fld>
            <a:endParaRPr lang="en-US"/>
          </a:p>
        </p:txBody>
      </p:sp>
      <p:sp>
        <p:nvSpPr>
          <p:cNvPr id="6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pPr>
              <a:defRPr/>
            </a:pPr>
            <a:fld id="{E101AF60-6BD3-4139-9078-B9A08ADE28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85000"/>
                  </a:prstClr>
                </a:solidFill>
              </a:defRPr>
            </a:lvl1pPr>
          </a:lstStyle>
          <a:p>
            <a:pPr>
              <a:defRPr/>
            </a:pPr>
            <a:r>
              <a:rPr lang="en-US"/>
              <a:t>www.NEFE.org</a:t>
            </a:r>
          </a:p>
        </p:txBody>
      </p:sp>
    </p:spTree>
    <p:extLst>
      <p:ext uri="{BB962C8B-B14F-4D97-AF65-F5344CB8AC3E}">
        <p14:creationId xmlns:p14="http://schemas.microsoft.com/office/powerpoint/2010/main" val="3096232527"/>
      </p:ext>
    </p:extLst>
  </p:cSld>
  <p:clrMapOvr>
    <a:masterClrMapping/>
  </p:clrMapOvr>
  <p:transition>
    <p:fade thruBlk="1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rgbClr val="003E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233363" indent="-233363">
              <a:spcBef>
                <a:spcPts val="1200"/>
              </a:spcBef>
              <a:buClr>
                <a:srgbClr val="D6A300"/>
              </a:buClr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-223838"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690563" indent="-233363">
              <a:defRPr sz="180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8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lang="en-US" sz="3200" b="0" kern="1200" dirty="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233363" indent="-233363">
              <a:spcBef>
                <a:spcPts val="1200"/>
              </a:spcBef>
              <a:buClr>
                <a:srgbClr val="D6A300"/>
              </a:buClr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-223838"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690563" indent="-233363">
              <a:defRPr sz="180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8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85000"/>
                  </a:prstClr>
                </a:solidFill>
              </a:defRPr>
            </a:lvl1pPr>
          </a:lstStyle>
          <a:p>
            <a:pPr>
              <a:defRPr/>
            </a:pPr>
            <a:fld id="{D1F19DD0-797B-4A64-924B-D4284523F537}" type="datetime4">
              <a:rPr lang="en-US" smtClean="0"/>
              <a:t>March 27, 2018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pPr>
              <a:defRPr/>
            </a:pPr>
            <a:fld id="{98694030-3BD4-4162-9A4A-C59C45AE8F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85000"/>
                  </a:prstClr>
                </a:solidFill>
              </a:defRPr>
            </a:lvl1pPr>
          </a:lstStyle>
          <a:p>
            <a:pPr>
              <a:defRPr/>
            </a:pPr>
            <a:r>
              <a:rPr lang="en-US"/>
              <a:t>www.NEFE.org</a:t>
            </a:r>
          </a:p>
        </p:txBody>
      </p:sp>
    </p:spTree>
    <p:extLst>
      <p:ext uri="{BB962C8B-B14F-4D97-AF65-F5344CB8AC3E}">
        <p14:creationId xmlns:p14="http://schemas.microsoft.com/office/powerpoint/2010/main" val="2864088459"/>
      </p:ext>
    </p:extLst>
  </p:cSld>
  <p:clrMapOvr>
    <a:masterClrMapping/>
  </p:clrMapOvr>
  <p:transition>
    <p:fade thruBlk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- gold background">
    <p:bg>
      <p:bgPr>
        <a:solidFill>
          <a:srgbClr val="D6A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447800"/>
            <a:ext cx="9144000" cy="0"/>
          </a:xfrm>
          <a:prstGeom prst="line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>
                  <a:lumMod val="50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D9990-4EDC-4738-BCAF-857C7F59E702}" type="datetime4">
              <a:rPr lang="en-US" smtClean="0"/>
              <a:t>March 27, 2018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D7BEA-DB0A-49CE-B6C4-1227DAD77B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www.NEFE.org</a:t>
            </a:r>
          </a:p>
        </p:txBody>
      </p:sp>
    </p:spTree>
    <p:extLst>
      <p:ext uri="{BB962C8B-B14F-4D97-AF65-F5344CB8AC3E}">
        <p14:creationId xmlns:p14="http://schemas.microsoft.com/office/powerpoint/2010/main" val="3812585386"/>
      </p:ext>
    </p:extLst>
  </p:cSld>
  <p:clrMapOvr>
    <a:masterClrMapping/>
  </p:clrMapOvr>
  <p:transition>
    <p:fade thruBlk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bg>
      <p:bgPr>
        <a:solidFill>
          <a:srgbClr val="D6A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1447800"/>
            <a:ext cx="9144000" cy="0"/>
          </a:xfrm>
          <a:prstGeom prst="line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233363" indent="-233363">
              <a:spcBef>
                <a:spcPts val="1200"/>
              </a:spcBef>
              <a:buClr>
                <a:srgbClr val="C00000"/>
              </a:buClr>
              <a:defRPr sz="2800"/>
            </a:lvl1pPr>
            <a:lvl2pPr marL="457200" indent="-223838">
              <a:defRPr sz="2400"/>
            </a:lvl2pPr>
            <a:lvl3pPr marL="690563" indent="-180975">
              <a:buClr>
                <a:srgbClr val="003E3D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233363" indent="-233363">
              <a:spcBef>
                <a:spcPts val="1200"/>
              </a:spcBef>
              <a:buClr>
                <a:srgbClr val="C00000"/>
              </a:buClr>
              <a:defRPr sz="2800"/>
            </a:lvl1pPr>
            <a:lvl2pPr marL="457200" indent="-223838">
              <a:defRPr sz="2400"/>
            </a:lvl2pPr>
            <a:lvl3pPr marL="690563" indent="-180975">
              <a:buClr>
                <a:srgbClr val="003E3D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378A2-464A-4CE4-9756-DD41D53AE82F}" type="datetime4">
              <a:rPr lang="en-US" smtClean="0"/>
              <a:t>March 27, 2018</a:t>
            </a:fld>
            <a:endParaRPr lang="en-US"/>
          </a:p>
        </p:txBody>
      </p:sp>
      <p:sp>
        <p:nvSpPr>
          <p:cNvPr id="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CF8D1-36C1-42BD-A9DC-BACE5FB746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www.NEFE.org</a:t>
            </a:r>
          </a:p>
        </p:txBody>
      </p:sp>
    </p:spTree>
    <p:extLst>
      <p:ext uri="{BB962C8B-B14F-4D97-AF65-F5344CB8AC3E}">
        <p14:creationId xmlns:p14="http://schemas.microsoft.com/office/powerpoint/2010/main" val="2187345168"/>
      </p:ext>
    </p:extLst>
  </p:cSld>
  <p:clrMapOvr>
    <a:masterClrMapping/>
  </p:clrMapOvr>
  <p:transition>
    <p:fade thruBlk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bg>
      <p:bgPr>
        <a:solidFill>
          <a:srgbClr val="D6A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1447800"/>
            <a:ext cx="9144000" cy="0"/>
          </a:xfrm>
          <a:prstGeom prst="line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233363" indent="-233363">
              <a:spcBef>
                <a:spcPts val="1200"/>
              </a:spcBef>
              <a:buClr>
                <a:srgbClr val="C00000"/>
              </a:buClr>
              <a:defRPr sz="2400"/>
            </a:lvl1pPr>
            <a:lvl2pPr marL="457200" indent="-223838">
              <a:defRPr sz="2000"/>
            </a:lvl2pPr>
            <a:lvl3pPr marL="690563" indent="-233363">
              <a:buClr>
                <a:srgbClr val="003E3D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233363" indent="-233363">
              <a:spcBef>
                <a:spcPts val="1200"/>
              </a:spcBef>
              <a:buClr>
                <a:srgbClr val="C00000"/>
              </a:buClr>
              <a:defRPr sz="2400"/>
            </a:lvl1pPr>
            <a:lvl2pPr marL="457200" indent="-223838">
              <a:defRPr sz="2000"/>
            </a:lvl2pPr>
            <a:lvl3pPr marL="690563" indent="-233363">
              <a:buClr>
                <a:srgbClr val="003E3D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768FE-4310-4354-AE67-7B4E6480B8BE}" type="datetime4">
              <a:rPr lang="en-US" smtClean="0"/>
              <a:t>March 27, 2018</a:t>
            </a:fld>
            <a:endParaRPr lang="en-US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D816C-9901-404C-9909-FE7DAED028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www.NEFE.org</a:t>
            </a:r>
          </a:p>
        </p:txBody>
      </p:sp>
    </p:spTree>
    <p:extLst>
      <p:ext uri="{BB962C8B-B14F-4D97-AF65-F5344CB8AC3E}">
        <p14:creationId xmlns:p14="http://schemas.microsoft.com/office/powerpoint/2010/main" val="847819308"/>
      </p:ext>
    </p:extLst>
  </p:cSld>
  <p:clrMapOvr>
    <a:masterClrMapping/>
  </p:clrMapOvr>
  <p:transition>
    <p:fade thruBlk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990600"/>
          </a:xfrm>
        </p:spPr>
        <p:txBody>
          <a:bodyPr anchor="b">
            <a:normAutofit/>
          </a:bodyPr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4000"/>
            <a:ext cx="5111750" cy="4602163"/>
          </a:xfrm>
        </p:spPr>
        <p:txBody>
          <a:bodyPr/>
          <a:lstStyle>
            <a:lvl1pPr marL="233363" indent="-233363">
              <a:defRPr sz="3200"/>
            </a:lvl1pPr>
            <a:lvl2pPr marL="457200" indent="-223838">
              <a:defRPr sz="2800"/>
            </a:lvl2pPr>
            <a:lvl3pPr marL="690563" indent="-233363"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428C8-A3E8-4D21-BDC2-0A754CFB33AD}" type="datetime4">
              <a:rPr lang="en-US" smtClean="0"/>
              <a:t>March 27,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0292C-FAA3-4FFA-9A8A-007DB7A17F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www.NEFE.org</a:t>
            </a:r>
          </a:p>
        </p:txBody>
      </p:sp>
    </p:spTree>
    <p:extLst>
      <p:ext uri="{BB962C8B-B14F-4D97-AF65-F5344CB8AC3E}">
        <p14:creationId xmlns:p14="http://schemas.microsoft.com/office/powerpoint/2010/main" val="614756129"/>
      </p:ext>
    </p:extLst>
  </p:cSld>
  <p:clrMapOvr>
    <a:masterClrMapping/>
  </p:clrMapOvr>
  <p:transition>
    <p:fade thruBlk="1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smtClean="0">
                <a:solidFill>
                  <a:srgbClr val="D9D9D9"/>
                </a:solidFill>
                <a:latin typeface="Calibri" panose="020F0502020204030204" pitchFamily="34" charset="0"/>
              </a:rPr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562600"/>
            <a:ext cx="5486400" cy="566738"/>
          </a:xfrm>
        </p:spPr>
        <p:txBody>
          <a:bodyPr anchor="b"/>
          <a:lstStyle>
            <a:lvl1pPr algn="ctr"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3999"/>
            <a:ext cx="5486400" cy="3962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B7DE4-8354-4B59-832B-77640E259B11}" type="datetime4">
              <a:rPr lang="en-US" smtClean="0"/>
              <a:t>March 27, 2018</a:t>
            </a:fld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7CBF4-73B7-499C-AD1F-DB5D7EA418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www.NEFE.org</a:t>
            </a:r>
          </a:p>
        </p:txBody>
      </p:sp>
    </p:spTree>
    <p:extLst>
      <p:ext uri="{BB962C8B-B14F-4D97-AF65-F5344CB8AC3E}">
        <p14:creationId xmlns:p14="http://schemas.microsoft.com/office/powerpoint/2010/main" val="500993505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13.jpe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1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26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5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2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23" Type="http://schemas.openxmlformats.org/officeDocument/2006/relationships/slideLayout" Target="../slideLayouts/slideLayout102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101.xml"/><Relationship Id="rId27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E3D"/>
                </a:solidFill>
              </a:defRPr>
            </a:lvl1pPr>
          </a:lstStyle>
          <a:p>
            <a:pPr algn="r"/>
            <a:fld id="{8844D231-2651-44FA-9479-5B3163FF0316}" type="datetime4">
              <a:rPr lang="en-US" smtClean="0"/>
              <a:t>March 27, 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E3D"/>
                </a:solidFill>
              </a:defRPr>
            </a:lvl1pPr>
          </a:lstStyle>
          <a:p>
            <a:fld id="{16A9EECA-067D-48E1-97C5-61D646256A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Interior Slide_FINAL"/>
          <p:cNvPicPr/>
          <p:nvPr/>
        </p:nvPicPr>
        <p:blipFill>
          <a:blip r:embed="rId25" cstate="print"/>
          <a:srcRect l="92468" t="85256" r="1122" b="1709"/>
          <a:stretch>
            <a:fillRect/>
          </a:stretch>
        </p:blipFill>
        <p:spPr bwMode="auto">
          <a:xfrm>
            <a:off x="8382000" y="5867400"/>
            <a:ext cx="609600" cy="885825"/>
          </a:xfrm>
          <a:prstGeom prst="rect">
            <a:avLst/>
          </a:prstGeom>
          <a:noFill/>
        </p:spPr>
      </p:pic>
      <p:pic>
        <p:nvPicPr>
          <p:cNvPr id="9" name="Picture 1029" descr="Interior Slide_FINAL"/>
          <p:cNvPicPr>
            <a:picLocks noChangeAspect="1" noChangeArrowheads="1"/>
          </p:cNvPicPr>
          <p:nvPr/>
        </p:nvPicPr>
        <p:blipFill>
          <a:blip r:embed="rId25" cstate="print"/>
          <a:srcRect b="84166"/>
          <a:stretch>
            <a:fillRect/>
          </a:stretch>
        </p:blipFill>
        <p:spPr bwMode="auto">
          <a:xfrm>
            <a:off x="0" y="0"/>
            <a:ext cx="9144000" cy="14478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3E3D"/>
                </a:solidFill>
              </a:defRPr>
            </a:lvl1pPr>
          </a:lstStyle>
          <a:p>
            <a:r>
              <a:rPr lang="en-US" dirty="0" smtClean="0"/>
              <a:t>www.NEFE.org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0" r:id="rId3"/>
    <p:sldLayoutId id="2147483652" r:id="rId4"/>
    <p:sldLayoutId id="2147483653" r:id="rId5"/>
    <p:sldLayoutId id="2147483655" r:id="rId6"/>
    <p:sldLayoutId id="2147483662" r:id="rId7"/>
    <p:sldLayoutId id="2147483665" r:id="rId8"/>
    <p:sldLayoutId id="2147483664" r:id="rId9"/>
    <p:sldLayoutId id="2147483663" r:id="rId10"/>
    <p:sldLayoutId id="2147483649" r:id="rId11"/>
    <p:sldLayoutId id="2147483651" r:id="rId12"/>
    <p:sldLayoutId id="2147483667" r:id="rId13"/>
    <p:sldLayoutId id="2147483672" r:id="rId14"/>
    <p:sldLayoutId id="2147483668" r:id="rId15"/>
    <p:sldLayoutId id="2147483666" r:id="rId16"/>
    <p:sldLayoutId id="2147483673" r:id="rId17"/>
    <p:sldLayoutId id="2147483671" r:id="rId18"/>
    <p:sldLayoutId id="2147483656" r:id="rId19"/>
    <p:sldLayoutId id="2147483657" r:id="rId20"/>
    <p:sldLayoutId id="2147483654" r:id="rId21"/>
    <p:sldLayoutId id="2147483658" r:id="rId22"/>
    <p:sldLayoutId id="2147483659" r:id="rId23"/>
  </p:sldLayoutIdLst>
  <p:transition>
    <p:fade thruBlk="1"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>
              <a:lumMod val="8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9933"/>
        </a:buClr>
        <a:buSzPct val="120000"/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C3300"/>
        </a:buClr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9E233-0794-44A3-8648-26E6800767EC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March 27, 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www.NEFE.org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17A3A-EE7D-442D-A88D-A233B10851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68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AF4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-1" y="6358234"/>
            <a:ext cx="9144001" cy="563564"/>
          </a:xfrm>
          <a:prstGeom prst="rect">
            <a:avLst/>
          </a:prstGeom>
          <a:solidFill>
            <a:srgbClr val="44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-1" y="-1"/>
            <a:ext cx="9144001" cy="1314452"/>
          </a:xfrm>
          <a:prstGeom prst="rect">
            <a:avLst/>
          </a:prstGeom>
          <a:solidFill>
            <a:srgbClr val="0C5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1" y="1286838"/>
            <a:ext cx="9144000" cy="182561"/>
          </a:xfrm>
          <a:prstGeom prst="rect">
            <a:avLst/>
          </a:prstGeom>
          <a:solidFill>
            <a:srgbClr val="5281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7294" y="79376"/>
            <a:ext cx="7308056" cy="1149350"/>
          </a:xfrm>
          <a:prstGeom prst="roundRect">
            <a:avLst>
              <a:gd name="adj" fmla="val 2501"/>
            </a:avLst>
          </a:prstGeom>
          <a:noFill/>
          <a:ln w="3175">
            <a:noFill/>
          </a:ln>
        </p:spPr>
        <p:txBody>
          <a:bodyPr vert="horz" lIns="27432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920241"/>
            <a:ext cx="7886700" cy="4243387"/>
          </a:xfrm>
          <a:prstGeom prst="roundRect">
            <a:avLst>
              <a:gd name="adj" fmla="val 1282"/>
            </a:avLst>
          </a:prstGeom>
          <a:ln w="3175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274320" tIns="182880" rIns="91440" bIns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20149"/>
            <a:ext cx="177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15B253C3-921B-4B28-A9C9-8EE7E522C48E}" type="datetime4">
              <a:rPr lang="en-US" smtClean="0">
                <a:solidFill>
                  <a:prstClr val="white"/>
                </a:solidFill>
              </a:rPr>
              <a:t>March 27, 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4445" y="6420149"/>
            <a:ext cx="33351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www.NEFE.org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5753" y="6420149"/>
            <a:ext cx="16695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EA204BEC-3194-453B-B1B5-F2591DD5CAC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35731" y="-1"/>
            <a:ext cx="1003697" cy="1800226"/>
            <a:chOff x="180975" y="-1"/>
            <a:chExt cx="1338262" cy="1800226"/>
          </a:xfrm>
          <a:effectLst>
            <a:outerShdw blurRad="50800" dist="38100" dir="8760000" algn="tr" rotWithShape="0">
              <a:prstClr val="black">
                <a:alpha val="12000"/>
              </a:prstClr>
            </a:outerShdw>
          </a:effectLst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180975" y="583567"/>
              <a:ext cx="1338262" cy="121665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 userDrawn="1"/>
          </p:nvSpPr>
          <p:spPr>
            <a:xfrm>
              <a:off x="180975" y="-1"/>
              <a:ext cx="1338262" cy="58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50" y="218030"/>
            <a:ext cx="780936" cy="88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3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transition spd="slow"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248401"/>
            <a:ext cx="381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E3D"/>
                </a:solidFill>
              </a:defRPr>
            </a:lvl1pPr>
          </a:lstStyle>
          <a:p>
            <a:fld id="{16A9EECA-067D-48E1-97C5-61D646256A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Interior Slide_FINAL"/>
          <p:cNvPicPr/>
          <p:nvPr/>
        </p:nvPicPr>
        <p:blipFill>
          <a:blip r:embed="rId26" cstate="print"/>
          <a:srcRect l="92468" t="85256" r="1122" b="1709"/>
          <a:stretch>
            <a:fillRect/>
          </a:stretch>
        </p:blipFill>
        <p:spPr bwMode="auto">
          <a:xfrm>
            <a:off x="8382000" y="5867400"/>
            <a:ext cx="609600" cy="885825"/>
          </a:xfrm>
          <a:prstGeom prst="rect">
            <a:avLst/>
          </a:prstGeom>
          <a:noFill/>
        </p:spPr>
      </p:pic>
      <p:pic>
        <p:nvPicPr>
          <p:cNvPr id="9" name="Picture 1029" descr="Interior Slide_FINAL"/>
          <p:cNvPicPr>
            <a:picLocks noChangeAspect="1" noChangeArrowheads="1"/>
          </p:cNvPicPr>
          <p:nvPr/>
        </p:nvPicPr>
        <p:blipFill>
          <a:blip r:embed="rId26" cstate="print"/>
          <a:srcRect b="84166"/>
          <a:stretch>
            <a:fillRect/>
          </a:stretch>
        </p:blipFill>
        <p:spPr bwMode="auto">
          <a:xfrm>
            <a:off x="0" y="0"/>
            <a:ext cx="9144000" cy="14478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6248400"/>
            <a:ext cx="6781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3E3D"/>
                </a:solidFill>
              </a:defRPr>
            </a:lvl1pPr>
          </a:lstStyle>
          <a:p>
            <a:r>
              <a:rPr lang="en-US" smtClean="0"/>
              <a:t>www.NEFE.org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24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</p:sldLayoutIdLst>
  <p:transition>
    <p:fade thruBlk="1"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>
              <a:lumMod val="8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9933"/>
        </a:buClr>
        <a:buSzPct val="120000"/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C3300"/>
        </a:buClr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1205" y="1686485"/>
            <a:ext cx="8308398" cy="40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7" name="Rectangle 60"/>
          <p:cNvSpPr>
            <a:spLocks noGrp="1" noChangeArrowheads="1"/>
          </p:cNvSpPr>
          <p:nvPr>
            <p:ph type="title"/>
          </p:nvPr>
        </p:nvSpPr>
        <p:spPr bwMode="white">
          <a:xfrm>
            <a:off x="252557" y="561695"/>
            <a:ext cx="8301182" cy="71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Decumulation.org</a:t>
            </a:r>
          </a:p>
        </p:txBody>
      </p:sp>
      <p:sp>
        <p:nvSpPr>
          <p:cNvPr id="1028" name="Rectangle 6"/>
          <p:cNvSpPr>
            <a:spLocks noChangeArrowheads="1"/>
          </p:cNvSpPr>
          <p:nvPr userDrawn="1"/>
        </p:nvSpPr>
        <p:spPr bwMode="auto">
          <a:xfrm>
            <a:off x="343478" y="423023"/>
            <a:ext cx="184731" cy="472565"/>
          </a:xfrm>
          <a:prstGeom prst="rect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71" smtClean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240276"/>
            <a:ext cx="9144000" cy="241733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71" b="1" dirty="0">
              <a:solidFill>
                <a:prstClr val="white"/>
              </a:solidFill>
            </a:endParaRPr>
          </a:p>
        </p:txBody>
      </p:sp>
      <p:pic>
        <p:nvPicPr>
          <p:cNvPr id="1032" name="Picture 10" descr="C:\Documents and Settings\cjuleff\My Documents\My Pictures\NEFE%20Logo%20Vertical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" y="5887291"/>
            <a:ext cx="1132897" cy="88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0"/>
          <p:cNvSpPr>
            <a:spLocks noChangeArrowheads="1"/>
          </p:cNvSpPr>
          <p:nvPr userDrawn="1"/>
        </p:nvSpPr>
        <p:spPr bwMode="auto">
          <a:xfrm>
            <a:off x="0" y="214313"/>
            <a:ext cx="9144000" cy="1287275"/>
          </a:xfrm>
          <a:prstGeom prst="rect">
            <a:avLst/>
          </a:prstGeom>
          <a:gradFill rotWithShape="1">
            <a:gsLst>
              <a:gs pos="0">
                <a:srgbClr val="537E25"/>
              </a:gs>
              <a:gs pos="50000">
                <a:srgbClr val="7AB73A"/>
              </a:gs>
              <a:gs pos="100000">
                <a:srgbClr val="92DA46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7765" smtClean="0">
              <a:solidFill>
                <a:prstClr val="white"/>
              </a:solidFill>
            </a:endParaRPr>
          </a:p>
        </p:txBody>
      </p:sp>
      <p:pic>
        <p:nvPicPr>
          <p:cNvPr id="1034" name="Picture 10" descr="MRPC logo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216" y="6039971"/>
            <a:ext cx="2902238" cy="44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92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ransition spd="med"/>
  <p:hf sldNum="0" hdr="0" ftr="0" dt="0"/>
  <p:txStyles>
    <p:titleStyle>
      <a:lvl1pPr algn="l" defTabSz="89932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65">
          <a:solidFill>
            <a:schemeClr val="bg1"/>
          </a:solidFill>
          <a:latin typeface="+mj-lt"/>
          <a:ea typeface="+mj-ea"/>
          <a:cs typeface="+mj-cs"/>
        </a:defRPr>
      </a:lvl1pPr>
      <a:lvl2pPr algn="l" defTabSz="89932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65">
          <a:solidFill>
            <a:schemeClr val="bg1"/>
          </a:solidFill>
          <a:latin typeface="Arial" charset="0"/>
        </a:defRPr>
      </a:lvl2pPr>
      <a:lvl3pPr algn="l" defTabSz="89932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65">
          <a:solidFill>
            <a:schemeClr val="bg1"/>
          </a:solidFill>
          <a:latin typeface="Arial" charset="0"/>
        </a:defRPr>
      </a:lvl3pPr>
      <a:lvl4pPr algn="l" defTabSz="89932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65">
          <a:solidFill>
            <a:schemeClr val="bg1"/>
          </a:solidFill>
          <a:latin typeface="Arial" charset="0"/>
        </a:defRPr>
      </a:lvl4pPr>
      <a:lvl5pPr algn="l" defTabSz="89932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65">
          <a:solidFill>
            <a:schemeClr val="bg1"/>
          </a:solidFill>
          <a:latin typeface="Arial" charset="0"/>
        </a:defRPr>
      </a:lvl5pPr>
      <a:lvl6pPr marL="403433" algn="l" defTabSz="899320" rtl="0" fontAlgn="base">
        <a:lnSpc>
          <a:spcPct val="90000"/>
        </a:lnSpc>
        <a:spcBef>
          <a:spcPct val="0"/>
        </a:spcBef>
        <a:spcAft>
          <a:spcPct val="0"/>
        </a:spcAft>
        <a:defRPr sz="3353">
          <a:solidFill>
            <a:schemeClr val="tx1"/>
          </a:solidFill>
          <a:latin typeface="Arial" charset="0"/>
        </a:defRPr>
      </a:lvl6pPr>
      <a:lvl7pPr marL="806867" algn="l" defTabSz="899320" rtl="0" fontAlgn="base">
        <a:lnSpc>
          <a:spcPct val="90000"/>
        </a:lnSpc>
        <a:spcBef>
          <a:spcPct val="0"/>
        </a:spcBef>
        <a:spcAft>
          <a:spcPct val="0"/>
        </a:spcAft>
        <a:defRPr sz="3353">
          <a:solidFill>
            <a:schemeClr val="tx1"/>
          </a:solidFill>
          <a:latin typeface="Arial" charset="0"/>
        </a:defRPr>
      </a:lvl7pPr>
      <a:lvl8pPr marL="1210300" algn="l" defTabSz="899320" rtl="0" fontAlgn="base">
        <a:lnSpc>
          <a:spcPct val="90000"/>
        </a:lnSpc>
        <a:spcBef>
          <a:spcPct val="0"/>
        </a:spcBef>
        <a:spcAft>
          <a:spcPct val="0"/>
        </a:spcAft>
        <a:defRPr sz="3353">
          <a:solidFill>
            <a:schemeClr val="tx1"/>
          </a:solidFill>
          <a:latin typeface="Arial" charset="0"/>
        </a:defRPr>
      </a:lvl8pPr>
      <a:lvl9pPr marL="1613733" algn="l" defTabSz="899320" rtl="0" fontAlgn="base">
        <a:lnSpc>
          <a:spcPct val="90000"/>
        </a:lnSpc>
        <a:spcBef>
          <a:spcPct val="0"/>
        </a:spcBef>
        <a:spcAft>
          <a:spcPct val="0"/>
        </a:spcAft>
        <a:defRPr sz="3353">
          <a:solidFill>
            <a:schemeClr val="tx1"/>
          </a:solidFill>
          <a:latin typeface="Arial" charset="0"/>
        </a:defRPr>
      </a:lvl9pPr>
    </p:titleStyle>
    <p:bodyStyle>
      <a:lvl1pPr marL="302575" indent="-302575" algn="l" defTabSz="899320" rtl="0" eaLnBrk="0" fontAlgn="base" hangingPunct="0">
        <a:spcBef>
          <a:spcPct val="50000"/>
        </a:spcBef>
        <a:spcAft>
          <a:spcPct val="30000"/>
        </a:spcAft>
        <a:buClr>
          <a:schemeClr val="hlink"/>
        </a:buClr>
        <a:buFont typeface="Wingdings" panose="05000000000000000000" pitchFamily="2" charset="2"/>
        <a:defRPr sz="2471">
          <a:solidFill>
            <a:schemeClr val="accent1"/>
          </a:solidFill>
          <a:latin typeface="+mn-lt"/>
          <a:ea typeface="+mn-ea"/>
          <a:cs typeface="+mn-cs"/>
        </a:defRPr>
      </a:lvl1pPr>
      <a:lvl2pPr marL="296972" indent="-196113" algn="l" defTabSz="899320" rtl="0" eaLnBrk="0" fontAlgn="base" hangingPunct="0">
        <a:spcBef>
          <a:spcPct val="4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"/>
        <a:defRPr sz="2118">
          <a:solidFill>
            <a:schemeClr val="tx1"/>
          </a:solidFill>
          <a:latin typeface="+mn-lt"/>
        </a:defRPr>
      </a:lvl2pPr>
      <a:lvl3pPr marL="556122" indent="-158292" algn="l" defTabSz="89932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1765">
          <a:solidFill>
            <a:schemeClr val="tx1"/>
          </a:solidFill>
          <a:latin typeface="+mn-lt"/>
        </a:defRPr>
      </a:lvl3pPr>
      <a:lvl4pPr marL="902122" indent="-145684" algn="l" defTabSz="89932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w"/>
        <a:defRPr>
          <a:solidFill>
            <a:schemeClr val="tx1"/>
          </a:solidFill>
          <a:latin typeface="+mn-lt"/>
        </a:defRPr>
      </a:lvl4pPr>
      <a:lvl5pPr marL="1161272" indent="-158292" algn="l" defTabSz="899320" rtl="0" eaLnBrk="0" fontAlgn="base" hangingPunct="0">
        <a:spcBef>
          <a:spcPct val="50000"/>
        </a:spcBef>
        <a:spcAft>
          <a:spcPct val="0"/>
        </a:spcAft>
        <a:buChar char="»"/>
        <a:defRPr sz="1235">
          <a:solidFill>
            <a:schemeClr val="tx1"/>
          </a:solidFill>
          <a:latin typeface="+mn-lt"/>
        </a:defRPr>
      </a:lvl5pPr>
      <a:lvl6pPr marL="1564705" indent="-158292" algn="l" defTabSz="899320" rtl="0" fontAlgn="base">
        <a:spcBef>
          <a:spcPct val="50000"/>
        </a:spcBef>
        <a:spcAft>
          <a:spcPct val="0"/>
        </a:spcAft>
        <a:buChar char="»"/>
        <a:defRPr sz="1235">
          <a:solidFill>
            <a:schemeClr val="tx1"/>
          </a:solidFill>
          <a:latin typeface="+mn-lt"/>
        </a:defRPr>
      </a:lvl6pPr>
      <a:lvl7pPr marL="1968138" indent="-158292" algn="l" defTabSz="899320" rtl="0" fontAlgn="base">
        <a:spcBef>
          <a:spcPct val="50000"/>
        </a:spcBef>
        <a:spcAft>
          <a:spcPct val="0"/>
        </a:spcAft>
        <a:buChar char="»"/>
        <a:defRPr sz="1235">
          <a:solidFill>
            <a:schemeClr val="tx1"/>
          </a:solidFill>
          <a:latin typeface="+mn-lt"/>
        </a:defRPr>
      </a:lvl7pPr>
      <a:lvl8pPr marL="2371572" indent="-158292" algn="l" defTabSz="899320" rtl="0" fontAlgn="base">
        <a:spcBef>
          <a:spcPct val="50000"/>
        </a:spcBef>
        <a:spcAft>
          <a:spcPct val="0"/>
        </a:spcAft>
        <a:buChar char="»"/>
        <a:defRPr sz="1235">
          <a:solidFill>
            <a:schemeClr val="tx1"/>
          </a:solidFill>
          <a:latin typeface="+mn-lt"/>
        </a:defRPr>
      </a:lvl8pPr>
      <a:lvl9pPr marL="2775005" indent="-158292" algn="l" defTabSz="899320" rtl="0" fontAlgn="base">
        <a:spcBef>
          <a:spcPct val="50000"/>
        </a:spcBef>
        <a:spcAft>
          <a:spcPct val="0"/>
        </a:spcAft>
        <a:buChar char="»"/>
        <a:defRPr sz="123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1pPr>
      <a:lvl2pPr marL="4034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806867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2103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6137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0171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4206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28240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2274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3E3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5E775B-E2B6-4EB8-8229-F2CB65BCB2FC}" type="datetime4">
              <a:rPr lang="en-US" smtClean="0"/>
              <a:t>March 27,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3E3D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57DA2B-68F9-4DC1-A3DB-C92300E2061C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pic>
        <p:nvPicPr>
          <p:cNvPr id="1029" name="Picture 6" descr="Interior Slide_FINAL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8" t="85255" r="1122" b="1709"/>
          <a:stretch>
            <a:fillRect/>
          </a:stretch>
        </p:blipFill>
        <p:spPr bwMode="auto">
          <a:xfrm>
            <a:off x="8382000" y="5867400"/>
            <a:ext cx="609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029" descr="Interior Slide_FINAL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66"/>
          <a:stretch>
            <a:fillRect/>
          </a:stretch>
        </p:blipFill>
        <p:spPr bwMode="auto"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3E3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www.NEFE.org</a:t>
            </a:r>
          </a:p>
        </p:txBody>
      </p:sp>
    </p:spTree>
    <p:extLst>
      <p:ext uri="{BB962C8B-B14F-4D97-AF65-F5344CB8AC3E}">
        <p14:creationId xmlns:p14="http://schemas.microsoft.com/office/powerpoint/2010/main" val="312076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58" r:id="rId24"/>
    <p:sldLayoutId id="2147483759" r:id="rId25"/>
    <p:sldLayoutId id="2147483760" r:id="rId26"/>
  </p:sldLayoutIdLst>
  <p:transition>
    <p:fade thruBlk="1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D9D9D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9D9D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9D9D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9D9D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9D9D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D9D9D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D9D9D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D9D9D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D9D9D9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120000"/>
        <a:buFont typeface="Arial" panose="020B0604020202020204" pitchFamily="34" charset="0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AA603F0-D8F6-4A07-AD90-78E9FD242E9F}" type="datetime4">
              <a:rPr lang="en-US" smtClean="0">
                <a:solidFill>
                  <a:srgbClr val="676A55"/>
                </a:solidFill>
              </a:rPr>
              <a:t>March 27, 2018</a:t>
            </a:fld>
            <a:endParaRPr lang="en-US">
              <a:solidFill>
                <a:srgbClr val="676A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676A55"/>
                </a:solidFill>
              </a:rPr>
              <a:t>www.NEFE.org</a:t>
            </a:r>
            <a:endParaRPr lang="en-US">
              <a:solidFill>
                <a:srgbClr val="676A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A0C8251-F9FD-4D69-97A4-8DFB0009A7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7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financialcapability.org/quiz.php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eepurl.com/CHgYH" TargetMode="External"/><Relationship Id="rId1" Type="http://schemas.openxmlformats.org/officeDocument/2006/relationships/slideLayout" Target="../slideLayouts/slideLayout3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3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0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0.emf"/><Relationship Id="rId4" Type="http://schemas.openxmlformats.org/officeDocument/2006/relationships/oleObject" Target="file:///\\sql01\docs\BJH\G1HE9IXC\5853_NEFE_FWK_Handout_PRESS.PDF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0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1.emf"/><Relationship Id="rId4" Type="http://schemas.openxmlformats.org/officeDocument/2006/relationships/oleObject" Target="file:///\\sql01\docs\BJH\G1HE9IXC\5853_NEFE_FWK_Handout_PRESS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fe.org/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451" y="2209800"/>
            <a:ext cx="7162800" cy="2438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200" b="1" dirty="0">
                <a:latin typeface="Calibri" pitchFamily="34" charset="0"/>
              </a:rPr>
              <a:t>The Case for Financial Education at All Ages: </a:t>
            </a:r>
            <a:r>
              <a:rPr lang="en-US" sz="4200" b="1" dirty="0" smtClean="0">
                <a:latin typeface="Calibri" pitchFamily="34" charset="0"/>
              </a:rPr>
              <a:t/>
            </a:r>
            <a:br>
              <a:rPr lang="en-US" sz="4200" b="1" dirty="0" smtClean="0">
                <a:latin typeface="Calibri" pitchFamily="34" charset="0"/>
              </a:rPr>
            </a:br>
            <a:r>
              <a:rPr lang="en-US" sz="4200" b="1" dirty="0" smtClean="0">
                <a:latin typeface="Calibri" pitchFamily="34" charset="0"/>
              </a:rPr>
              <a:t>Recent Data</a:t>
            </a:r>
            <a:endParaRPr lang="en-US" sz="4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953000"/>
            <a:ext cx="7162800" cy="1219200"/>
          </a:xfrm>
        </p:spPr>
        <p:txBody>
          <a:bodyPr>
            <a:normAutofit fontScale="32500" lnSpcReduction="20000"/>
          </a:bodyPr>
          <a:lstStyle/>
          <a:p>
            <a:endParaRPr lang="en-US" dirty="0" smtClean="0"/>
          </a:p>
          <a:p>
            <a:r>
              <a:rPr lang="en-US" sz="7400" dirty="0" smtClean="0"/>
              <a:t>Billy J Hensley, Ph.D.</a:t>
            </a:r>
          </a:p>
          <a:p>
            <a:r>
              <a:rPr lang="en-US" sz="7400" dirty="0" smtClean="0"/>
              <a:t>Senior Director of Education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Millennials?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144114"/>
            <a:ext cx="8980963" cy="341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042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Overconfident and Underprepared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quarter of those with checking accounts had overdrawn their account in the prior 12 months.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college education is associated with higher levels of debt across all sources of long-term debt.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1845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0053"/>
            <a:ext cx="9144000" cy="687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245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03" y="0"/>
            <a:ext cx="9115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56382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3024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32780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70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73114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23333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Literacy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Follow this link for the </a:t>
            </a:r>
            <a:r>
              <a:rPr lang="en-US" smtClean="0"/>
              <a:t>5-question Financial </a:t>
            </a:r>
            <a:r>
              <a:rPr lang="en-US" dirty="0" smtClean="0"/>
              <a:t>Literacy Assessment: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www.usfinancialcapability.org/quiz.php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915311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Determinants of financial capability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Determinants of financial capability include financial literacy, education (some college or a degree) and the ability to deal with income shocks</a:t>
            </a:r>
          </a:p>
          <a:p>
            <a:r>
              <a:rPr lang="en-US" dirty="0" smtClean="0"/>
              <a:t>Only 22 percent of Millennials have received some form of financial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2049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86000" y="2895600"/>
            <a:ext cx="5867400" cy="1981200"/>
          </a:xfrm>
        </p:spPr>
        <p:txBody>
          <a:bodyPr>
            <a:noAutofit/>
          </a:bodyPr>
          <a:lstStyle/>
          <a:p>
            <a:r>
              <a:rPr lang="en-US" sz="4200" dirty="0"/>
              <a:t>Financial </a:t>
            </a:r>
            <a:r>
              <a:rPr lang="en-US" sz="4200" dirty="0" smtClean="0"/>
              <a:t>Fragility: Evidence </a:t>
            </a:r>
            <a:r>
              <a:rPr lang="en-US" sz="4200" dirty="0"/>
              <a:t>and Implications</a:t>
            </a:r>
          </a:p>
          <a:p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6974470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NEFE?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700" dirty="0">
                <a:solidFill>
                  <a:prstClr val="black">
                    <a:lumMod val="65000"/>
                    <a:lumOff val="35000"/>
                  </a:prstClr>
                </a:solidFill>
              </a:rPr>
              <a:t>National Endowment for Financial Education (NEFE)</a:t>
            </a:r>
          </a:p>
          <a:p>
            <a:pPr lvl="1"/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Private Operating Foundation</a:t>
            </a:r>
          </a:p>
          <a:p>
            <a:pPr lvl="1"/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National 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focus</a:t>
            </a:r>
          </a:p>
          <a:p>
            <a:pPr lvl="1"/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Headquartered 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in 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Denver</a:t>
            </a:r>
          </a:p>
          <a:p>
            <a:r>
              <a:rPr lang="en-US" dirty="0" smtClean="0"/>
              <a:t>How we fulfill our mission:</a:t>
            </a:r>
          </a:p>
          <a:p>
            <a:pPr lvl="1"/>
            <a:r>
              <a:rPr lang="en-US" dirty="0" smtClean="0"/>
              <a:t>Education</a:t>
            </a:r>
          </a:p>
          <a:p>
            <a:pPr lvl="1"/>
            <a:r>
              <a:rPr lang="en-US" dirty="0"/>
              <a:t>Research</a:t>
            </a:r>
          </a:p>
          <a:p>
            <a:pPr lvl="1"/>
            <a:r>
              <a:rPr lang="en-US" dirty="0" smtClean="0"/>
              <a:t>Awareness</a:t>
            </a:r>
          </a:p>
        </p:txBody>
      </p:sp>
    </p:spTree>
    <p:extLst>
      <p:ext uri="{BB962C8B-B14F-4D97-AF65-F5344CB8AC3E}">
        <p14:creationId xmlns:p14="http://schemas.microsoft.com/office/powerpoint/2010/main" val="7846643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91948" y="1871931"/>
            <a:ext cx="7944928" cy="4304581"/>
          </a:xfrm>
        </p:spPr>
        <p:txBody>
          <a:bodyPr numCol="1">
            <a:normAutofit/>
          </a:bodyPr>
          <a:lstStyle/>
          <a:p>
            <a:pPr marL="0" indent="0" algn="ctr">
              <a:buNone/>
            </a:pPr>
            <a:endParaRPr lang="en-US" sz="4200" b="1" i="1" baseline="-25000" dirty="0" smtClean="0">
              <a:latin typeface="+mn-lt"/>
            </a:endParaRPr>
          </a:p>
          <a:p>
            <a:pPr marL="0" indent="0" algn="ctr">
              <a:buNone/>
            </a:pPr>
            <a:endParaRPr lang="en-US" sz="4200" b="1" i="1" baseline="-25000" dirty="0"/>
          </a:p>
          <a:p>
            <a:pPr marL="0" indent="0" algn="ctr">
              <a:buNone/>
            </a:pPr>
            <a:r>
              <a:rPr lang="en-US" sz="6000" b="1" i="1" baseline="-25000" dirty="0" smtClean="0">
                <a:latin typeface="+mn-lt"/>
              </a:rPr>
              <a:t>Financial fragility is determined by the ability to cope with emergency expenses in a short timeframe</a:t>
            </a:r>
          </a:p>
          <a:p>
            <a:pPr marL="0" indent="0" algn="ctr">
              <a:buNone/>
            </a:pPr>
            <a:endParaRPr lang="en-US" sz="6000" b="1" i="1" baseline="-25000" dirty="0" smtClean="0">
              <a:latin typeface="+mn-lt"/>
            </a:endParaRPr>
          </a:p>
          <a:p>
            <a:endParaRPr lang="en-US" sz="2800" i="1" baseline="-25000" dirty="0" smtClean="0"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13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1832" y="1145136"/>
            <a:ext cx="8673981" cy="513374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George Washington University’s Global Financial Literacy Excellence Center</a:t>
            </a:r>
            <a:endParaRPr lang="en-US" dirty="0"/>
          </a:p>
          <a:p>
            <a:pPr lvl="1"/>
            <a:r>
              <a:rPr lang="en-US" dirty="0" smtClean="0"/>
              <a:t>2015 </a:t>
            </a:r>
            <a:r>
              <a:rPr lang="en-US" dirty="0"/>
              <a:t>National Financial Capability Study </a:t>
            </a:r>
            <a:endParaRPr lang="en-US" dirty="0" smtClean="0"/>
          </a:p>
          <a:p>
            <a:pPr lvl="1"/>
            <a:r>
              <a:rPr lang="en-US" dirty="0" smtClean="0"/>
              <a:t>2015 </a:t>
            </a:r>
            <a:r>
              <a:rPr lang="en-US" dirty="0"/>
              <a:t>Survey of Household Economic </a:t>
            </a:r>
            <a:r>
              <a:rPr lang="en-US" dirty="0" smtClean="0"/>
              <a:t>Decision-making</a:t>
            </a:r>
          </a:p>
          <a:p>
            <a:pPr lvl="1"/>
            <a:r>
              <a:rPr lang="en-US" dirty="0" smtClean="0"/>
              <a:t>Six Focus Groups </a:t>
            </a:r>
          </a:p>
          <a:p>
            <a:pPr lvl="2"/>
            <a:r>
              <a:rPr lang="en-US" dirty="0" smtClean="0"/>
              <a:t>Austin</a:t>
            </a:r>
          </a:p>
          <a:p>
            <a:pPr lvl="2"/>
            <a:r>
              <a:rPr lang="en-US" dirty="0" smtClean="0"/>
              <a:t>Baltimore</a:t>
            </a:r>
          </a:p>
          <a:p>
            <a:pPr lvl="2"/>
            <a:r>
              <a:rPr lang="en-US" dirty="0" smtClean="0"/>
              <a:t>Cincinnati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Team &amp; National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61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NFCS	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314" y="1491230"/>
            <a:ext cx="7993285" cy="3595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692" lvl="2" defTabSz="562039" eaLnBrk="0" hangingPunct="0">
              <a:spcBef>
                <a:spcPts val="662"/>
              </a:spcBef>
              <a:spcAft>
                <a:spcPts val="331"/>
              </a:spcAft>
              <a:buClr>
                <a:srgbClr val="006DA4"/>
              </a:buClr>
            </a:pPr>
            <a:r>
              <a:rPr lang="en-US" sz="2400" b="0" dirty="0">
                <a:solidFill>
                  <a:schemeClr val="tx1"/>
                </a:solidFill>
                <a:latin typeface="+mn-lt"/>
              </a:rPr>
              <a:t>Online survey of more than 25,000 </a:t>
            </a:r>
            <a:r>
              <a:rPr lang="en-US" sz="2400" b="0" dirty="0" smtClean="0">
                <a:solidFill>
                  <a:schemeClr val="tx1"/>
                </a:solidFill>
                <a:latin typeface="+mn-lt"/>
              </a:rPr>
              <a:t>respondents, commissioned by FINRA Investor Education Foundation.</a:t>
            </a:r>
            <a:endParaRPr lang="en-US" sz="2400" b="0" dirty="0">
              <a:solidFill>
                <a:schemeClr val="tx1"/>
              </a:solidFill>
              <a:latin typeface="+mn-lt"/>
            </a:endParaRPr>
          </a:p>
          <a:p>
            <a:pPr marL="366802" lvl="2" indent="-238110" defTabSz="562039" eaLnBrk="0" hangingPunct="0">
              <a:spcBef>
                <a:spcPts val="662"/>
              </a:spcBef>
              <a:spcAft>
                <a:spcPts val="331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n-lt"/>
                <a:cs typeface="Helvetica" panose="020B0604020202020204" pitchFamily="34" charset="0"/>
              </a:rPr>
              <a:t>It started in 2009, 2</a:t>
            </a:r>
            <a:r>
              <a:rPr lang="en-US" sz="2400" b="0" baseline="30000" dirty="0">
                <a:solidFill>
                  <a:schemeClr val="tx1"/>
                </a:solidFill>
                <a:latin typeface="+mn-lt"/>
                <a:cs typeface="Helvetica" panose="020B0604020202020204" pitchFamily="34" charset="0"/>
              </a:rPr>
              <a:t>nd</a:t>
            </a:r>
            <a:r>
              <a:rPr lang="en-US" sz="2400" b="0" dirty="0">
                <a:solidFill>
                  <a:schemeClr val="tx1"/>
                </a:solidFill>
                <a:latin typeface="+mn-lt"/>
                <a:cs typeface="Helvetica" panose="020B0604020202020204" pitchFamily="34" charset="0"/>
              </a:rPr>
              <a:t> wave in 2012, 3</a:t>
            </a:r>
            <a:r>
              <a:rPr lang="en-US" sz="2400" b="0" baseline="30000" dirty="0">
                <a:solidFill>
                  <a:schemeClr val="tx1"/>
                </a:solidFill>
                <a:latin typeface="+mn-lt"/>
                <a:cs typeface="Helvetica" panose="020B0604020202020204" pitchFamily="34" charset="0"/>
              </a:rPr>
              <a:t>rd</a:t>
            </a:r>
            <a:r>
              <a:rPr lang="en-US" sz="2400" b="0" dirty="0">
                <a:solidFill>
                  <a:schemeClr val="tx1"/>
                </a:solidFill>
                <a:latin typeface="+mn-lt"/>
                <a:cs typeface="Helvetica" panose="020B0604020202020204" pitchFamily="34" charset="0"/>
              </a:rPr>
              <a:t> wave in 2015</a:t>
            </a:r>
          </a:p>
          <a:p>
            <a:pPr marL="366802" lvl="2" indent="-238110" defTabSz="562039" eaLnBrk="0" hangingPunct="0">
              <a:spcBef>
                <a:spcPts val="662"/>
              </a:spcBef>
              <a:spcAft>
                <a:spcPts val="331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n-lt"/>
                <a:cs typeface="Helvetica" panose="020B0604020202020204" pitchFamily="34" charset="0"/>
              </a:rPr>
              <a:t>It is nationally representative</a:t>
            </a:r>
          </a:p>
          <a:p>
            <a:pPr marL="366802" lvl="2" indent="-238110" defTabSz="562039" eaLnBrk="0" hangingPunct="0">
              <a:spcBef>
                <a:spcPts val="662"/>
              </a:spcBef>
              <a:spcAft>
                <a:spcPts val="331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n-lt"/>
                <a:cs typeface="Helvetica" panose="020B0604020202020204" pitchFamily="34" charset="0"/>
              </a:rPr>
              <a:t>It offers unique information on financial literacy and capability</a:t>
            </a:r>
          </a:p>
          <a:p>
            <a:pPr marL="366802" lvl="2" indent="-238110" defTabSz="562039" eaLnBrk="0" hangingPunct="0">
              <a:spcBef>
                <a:spcPts val="662"/>
              </a:spcBef>
              <a:spcAft>
                <a:spcPts val="331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n-lt"/>
                <a:cs typeface="Helvetica" panose="020B0604020202020204" pitchFamily="34" charset="0"/>
              </a:rPr>
              <a:t>Financial fragility question asked in 2012 and 2015 </a:t>
            </a:r>
            <a:r>
              <a:rPr lang="en-US" sz="2400" b="0" dirty="0" smtClean="0">
                <a:solidFill>
                  <a:schemeClr val="tx1"/>
                </a:solidFill>
                <a:latin typeface="+mn-lt"/>
                <a:cs typeface="Helvetica" panose="020B0604020202020204" pitchFamily="34" charset="0"/>
              </a:rPr>
              <a:t>wave</a:t>
            </a:r>
          </a:p>
          <a:p>
            <a:pPr marL="128692" lvl="2" defTabSz="562039" eaLnBrk="0" hangingPunct="0">
              <a:spcBef>
                <a:spcPts val="662"/>
              </a:spcBef>
              <a:spcAft>
                <a:spcPts val="331"/>
              </a:spcAft>
            </a:pPr>
            <a:endParaRPr lang="en-US" sz="1800" b="0" dirty="0">
              <a:solidFill>
                <a:schemeClr val="tx1"/>
              </a:solidFill>
              <a:latin typeface="+mn-lt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15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413" y="321953"/>
            <a:ext cx="6858000" cy="714376"/>
          </a:xfrm>
        </p:spPr>
        <p:txBody>
          <a:bodyPr>
            <a:normAutofit/>
          </a:bodyPr>
          <a:lstStyle/>
          <a:p>
            <a:pPr>
              <a:lnSpc>
                <a:spcPts val="2750"/>
              </a:lnSpc>
            </a:pPr>
            <a:r>
              <a:rPr lang="en-US" sz="3300" dirty="0" smtClean="0">
                <a:latin typeface="+mn-lt"/>
              </a:rPr>
              <a:t>Financial Fragility Measure</a:t>
            </a:r>
            <a:endParaRPr lang="en-US" sz="33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502411" cy="28579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200" dirty="0">
                <a:latin typeface="+mn-lt"/>
              </a:rPr>
              <a:t>How confident are you that you could come up with $2,000 if an unexpected need arose within the next month?</a:t>
            </a:r>
          </a:p>
        </p:txBody>
      </p:sp>
    </p:spTree>
    <p:extLst>
      <p:ext uri="{BB962C8B-B14F-4D97-AF65-F5344CB8AC3E}">
        <p14:creationId xmlns:p14="http://schemas.microsoft.com/office/powerpoint/2010/main" val="411491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39" y="304700"/>
            <a:ext cx="6858000" cy="714376"/>
          </a:xfrm>
        </p:spPr>
        <p:txBody>
          <a:bodyPr>
            <a:normAutofit/>
          </a:bodyPr>
          <a:lstStyle/>
          <a:p>
            <a:pPr>
              <a:lnSpc>
                <a:spcPts val="2750"/>
              </a:lnSpc>
            </a:pPr>
            <a:r>
              <a:rPr lang="en-US" sz="3300" dirty="0" smtClean="0">
                <a:latin typeface="+mn-lt"/>
              </a:rPr>
              <a:t>Amount in measure</a:t>
            </a:r>
            <a:endParaRPr lang="en-US" sz="33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5043714" cy="10258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300" dirty="0">
                <a:latin typeface="+mn-lt"/>
              </a:rPr>
              <a:t>How </a:t>
            </a:r>
            <a:r>
              <a:rPr lang="en-US" sz="3300" u="sng" dirty="0">
                <a:latin typeface="+mn-lt"/>
              </a:rPr>
              <a:t>confident</a:t>
            </a:r>
            <a:r>
              <a:rPr lang="en-US" sz="3300" dirty="0">
                <a:latin typeface="+mn-lt"/>
              </a:rPr>
              <a:t> are you that you could come up with </a:t>
            </a:r>
            <a:r>
              <a:rPr lang="en-US" sz="3300" u="sng" dirty="0">
                <a:latin typeface="+mn-lt"/>
              </a:rPr>
              <a:t>$2,000</a:t>
            </a:r>
            <a:r>
              <a:rPr lang="en-US" sz="3300" dirty="0">
                <a:latin typeface="+mn-lt"/>
              </a:rPr>
              <a:t> if an unexpected need arose within the next month?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3886200"/>
            <a:ext cx="40422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  <a:latin typeface="+mn-lt"/>
              </a:rPr>
              <a:t>$2,000 approximates the amount needed to cover a major expense, such as a car or home repair, a large medical payment, or a legal </a:t>
            </a:r>
            <a:r>
              <a:rPr lang="en-US" sz="2400" b="0" dirty="0" smtClean="0">
                <a:solidFill>
                  <a:schemeClr val="tx1"/>
                </a:solidFill>
                <a:latin typeface="+mn-lt"/>
              </a:rPr>
              <a:t>expense.</a:t>
            </a:r>
            <a:endParaRPr lang="en-US" sz="2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291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61" y="321953"/>
            <a:ext cx="6858000" cy="714376"/>
          </a:xfrm>
        </p:spPr>
        <p:txBody>
          <a:bodyPr>
            <a:normAutofit/>
          </a:bodyPr>
          <a:lstStyle/>
          <a:p>
            <a:pPr>
              <a:lnSpc>
                <a:spcPts val="2750"/>
              </a:lnSpc>
            </a:pPr>
            <a:r>
              <a:rPr lang="en-US" sz="3300" dirty="0" smtClean="0">
                <a:latin typeface="+mn-lt"/>
              </a:rPr>
              <a:t>Possible responses</a:t>
            </a:r>
            <a:endParaRPr lang="en-US" sz="33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0" y="1790320"/>
            <a:ext cx="5464629" cy="1029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+mn-lt"/>
              </a:rPr>
              <a:t>How </a:t>
            </a:r>
            <a:r>
              <a:rPr lang="en-US" sz="2400" u="sng" dirty="0">
                <a:latin typeface="+mn-lt"/>
              </a:rPr>
              <a:t>confident</a:t>
            </a:r>
            <a:r>
              <a:rPr lang="en-US" sz="2400" dirty="0">
                <a:latin typeface="+mn-lt"/>
              </a:rPr>
              <a:t> are you that you could come up with </a:t>
            </a:r>
            <a:r>
              <a:rPr lang="en-US" sz="2400" u="sng" dirty="0">
                <a:latin typeface="+mn-lt"/>
              </a:rPr>
              <a:t>$2,000</a:t>
            </a:r>
            <a:r>
              <a:rPr lang="en-US" sz="2400" dirty="0">
                <a:latin typeface="+mn-lt"/>
              </a:rPr>
              <a:t> if an unexpected need arose </a:t>
            </a:r>
            <a:r>
              <a:rPr lang="en-US" sz="2400" u="sng" dirty="0">
                <a:latin typeface="+mn-lt"/>
              </a:rPr>
              <a:t>within the next month</a:t>
            </a:r>
            <a:r>
              <a:rPr lang="en-US" sz="2400" dirty="0">
                <a:latin typeface="+mn-lt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1257" y="3038447"/>
            <a:ext cx="407125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6696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I am certain I could come up with the full $2,000</a:t>
            </a:r>
          </a:p>
          <a:p>
            <a:pPr marL="666696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I could probably come up with $2,000</a:t>
            </a:r>
          </a:p>
          <a:p>
            <a:pPr marL="666696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I could probably </a:t>
            </a:r>
            <a:r>
              <a:rPr lang="en-US" sz="1800" b="0" dirty="0">
                <a:solidFill>
                  <a:srgbClr val="FF0000"/>
                </a:solidFill>
                <a:latin typeface="+mn-lt"/>
              </a:rPr>
              <a:t>not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come up with $2,000</a:t>
            </a:r>
          </a:p>
          <a:p>
            <a:pPr marL="666696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I am certain I could </a:t>
            </a:r>
            <a:r>
              <a:rPr lang="en-US" sz="1800" b="0" dirty="0">
                <a:solidFill>
                  <a:srgbClr val="FF0000"/>
                </a:solidFill>
                <a:latin typeface="+mn-lt"/>
              </a:rPr>
              <a:t>not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come up with $2,000</a:t>
            </a:r>
          </a:p>
          <a:p>
            <a:pPr marL="666696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Don’t know</a:t>
            </a:r>
          </a:p>
          <a:p>
            <a:pPr marL="666696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Prefer not to say</a:t>
            </a:r>
          </a:p>
        </p:txBody>
      </p:sp>
    </p:spTree>
    <p:extLst>
      <p:ext uri="{BB962C8B-B14F-4D97-AF65-F5344CB8AC3E}">
        <p14:creationId xmlns:p14="http://schemas.microsoft.com/office/powerpoint/2010/main" val="2192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60" y="304700"/>
            <a:ext cx="6858000" cy="714376"/>
          </a:xfrm>
        </p:spPr>
        <p:txBody>
          <a:bodyPr>
            <a:normAutofit/>
          </a:bodyPr>
          <a:lstStyle/>
          <a:p>
            <a:pPr>
              <a:lnSpc>
                <a:spcPts val="2750"/>
              </a:lnSpc>
            </a:pPr>
            <a:r>
              <a:rPr lang="en-US" sz="3300" dirty="0" smtClean="0">
                <a:latin typeface="+mn-lt"/>
              </a:rPr>
              <a:t>Definition of financial fragility</a:t>
            </a:r>
            <a:endParaRPr lang="en-US" sz="33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1" y="1790320"/>
            <a:ext cx="4913086" cy="1016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22" dirty="0">
                <a:latin typeface="+mn-lt"/>
              </a:rPr>
              <a:t>How </a:t>
            </a:r>
            <a:r>
              <a:rPr lang="en-US" sz="2222" u="sng" dirty="0">
                <a:latin typeface="+mn-lt"/>
              </a:rPr>
              <a:t>confident</a:t>
            </a:r>
            <a:r>
              <a:rPr lang="en-US" sz="2222" dirty="0">
                <a:latin typeface="+mn-lt"/>
              </a:rPr>
              <a:t> are you that you could come up with </a:t>
            </a:r>
            <a:r>
              <a:rPr lang="en-US" sz="2222" u="sng" dirty="0">
                <a:latin typeface="+mn-lt"/>
              </a:rPr>
              <a:t>$2,000</a:t>
            </a:r>
            <a:r>
              <a:rPr lang="en-US" sz="2222" dirty="0">
                <a:latin typeface="+mn-lt"/>
              </a:rPr>
              <a:t> if an unexpected need arose </a:t>
            </a:r>
            <a:r>
              <a:rPr lang="en-US" sz="2222" u="sng" dirty="0">
                <a:latin typeface="+mn-lt"/>
              </a:rPr>
              <a:t>within the next month</a:t>
            </a:r>
            <a:r>
              <a:rPr lang="en-US" sz="2222" dirty="0">
                <a:latin typeface="+mn-lt"/>
              </a:rPr>
              <a:t>?</a:t>
            </a:r>
            <a:endParaRPr lang="en-US" dirty="0">
              <a:latin typeface="+mn-lt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4302568" y="4524310"/>
            <a:ext cx="1517118" cy="485614"/>
          </a:xfrm>
          <a:prstGeom prst="rightArrow">
            <a:avLst>
              <a:gd name="adj1" fmla="val 50000"/>
              <a:gd name="adj2" fmla="val 40269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z="2400" b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3120513"/>
            <a:ext cx="407125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846" lvl="1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I am certain I could come up with the full $2,000</a:t>
            </a:r>
          </a:p>
          <a:p>
            <a:pPr marL="723846" lvl="1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I could probably come up with $2,000</a:t>
            </a:r>
          </a:p>
          <a:p>
            <a:pPr marL="723846" lvl="1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FF0000"/>
                </a:solidFill>
                <a:latin typeface="+mn-lt"/>
              </a:rPr>
              <a:t>I could probably not come up with $2,000</a:t>
            </a:r>
          </a:p>
          <a:p>
            <a:pPr marL="723846" lvl="1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FF0000"/>
                </a:solidFill>
                <a:latin typeface="+mn-lt"/>
              </a:rPr>
              <a:t>I am certain I could not come up with $2,000</a:t>
            </a:r>
          </a:p>
          <a:p>
            <a:pPr marL="723846" lvl="1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Don’t know</a:t>
            </a:r>
          </a:p>
          <a:p>
            <a:pPr marL="723846" lvl="1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Prefer not to say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35918" y="4582451"/>
            <a:ext cx="276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Financially fragile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080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5344" y="1343808"/>
            <a:ext cx="4432317" cy="5165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692" lvl="2" defTabSz="562039" eaLnBrk="0" hangingPunct="0">
              <a:spcBef>
                <a:spcPts val="662"/>
              </a:spcBef>
              <a:spcAft>
                <a:spcPts val="331"/>
              </a:spcAft>
              <a:buClr>
                <a:srgbClr val="006DA4"/>
              </a:buClr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Online survey of more than 5,000 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respondents, d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  <a:cs typeface="Helvetica" panose="020B0604020202020204" pitchFamily="34" charset="0"/>
              </a:rPr>
              <a:t>esigned </a:t>
            </a:r>
            <a:r>
              <a:rPr lang="en-US" sz="1800" b="0" dirty="0">
                <a:solidFill>
                  <a:schemeClr val="tx1"/>
                </a:solidFill>
                <a:latin typeface="+mn-lt"/>
                <a:cs typeface="Helvetica" panose="020B0604020202020204" pitchFamily="34" charset="0"/>
              </a:rPr>
              <a:t>by the Federal Reserve 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  <a:cs typeface="Helvetica" panose="020B0604020202020204" pitchFamily="34" charset="0"/>
              </a:rPr>
              <a:t>Board.</a:t>
            </a:r>
            <a:endParaRPr lang="en-US" sz="1800" b="0" dirty="0">
              <a:solidFill>
                <a:schemeClr val="tx1"/>
              </a:solidFill>
              <a:latin typeface="+mn-lt"/>
              <a:cs typeface="Helvetica" panose="020B0604020202020204" pitchFamily="34" charset="0"/>
            </a:endParaRPr>
          </a:p>
          <a:p>
            <a:pPr marL="366802" lvl="2" indent="-238110" defTabSz="562039" eaLnBrk="0" hangingPunct="0">
              <a:spcBef>
                <a:spcPts val="662"/>
              </a:spcBef>
              <a:spcAft>
                <a:spcPts val="331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Helvetica" panose="020B0604020202020204" pitchFamily="34" charset="0"/>
              </a:rPr>
              <a:t>It has been conducted annually since 2013</a:t>
            </a:r>
          </a:p>
          <a:p>
            <a:pPr marL="366802" lvl="2" indent="-238110" defTabSz="562039" eaLnBrk="0" hangingPunct="0">
              <a:spcBef>
                <a:spcPts val="662"/>
              </a:spcBef>
              <a:spcAft>
                <a:spcPts val="331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The data provide a snapshot of financial situations 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and expectations of households</a:t>
            </a:r>
            <a:endParaRPr lang="en-US" sz="1800" b="0" dirty="0">
              <a:solidFill>
                <a:schemeClr val="tx1"/>
              </a:solidFill>
              <a:latin typeface="+mn-lt"/>
            </a:endParaRPr>
          </a:p>
          <a:p>
            <a:pPr marL="366802" lvl="2" indent="-238110" defTabSz="562039" eaLnBrk="0" hangingPunct="0">
              <a:spcBef>
                <a:spcPts val="662"/>
              </a:spcBef>
              <a:spcAft>
                <a:spcPts val="331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Helvetica" panose="020B0604020202020204" pitchFamily="34" charset="0"/>
              </a:rPr>
              <a:t>Financial fragility question asked in all three 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  <a:cs typeface="Helvetica" panose="020B0604020202020204" pitchFamily="34" charset="0"/>
              </a:rPr>
              <a:t>waves</a:t>
            </a:r>
          </a:p>
          <a:p>
            <a:pPr marL="366802" lvl="2" indent="-238110" defTabSz="562039" eaLnBrk="0" hangingPunct="0">
              <a:spcBef>
                <a:spcPts val="662"/>
              </a:spcBef>
              <a:spcAft>
                <a:spcPts val="331"/>
              </a:spcAft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tx1"/>
              </a:solidFill>
              <a:latin typeface="+mn-lt"/>
              <a:cs typeface="Helvetica" panose="020B0604020202020204" pitchFamily="34" charset="0"/>
            </a:endParaRPr>
          </a:p>
          <a:p>
            <a:pPr marL="128692" lvl="2" defTabSz="562039" eaLnBrk="0" hangingPunct="0">
              <a:spcBef>
                <a:spcPts val="662"/>
              </a:spcBef>
              <a:spcAft>
                <a:spcPts val="331"/>
              </a:spcAft>
            </a:pPr>
            <a:r>
              <a:rPr lang="en-US" sz="1800" b="0" dirty="0" smtClean="0">
                <a:solidFill>
                  <a:schemeClr val="tx1"/>
                </a:solidFill>
                <a:latin typeface="+mn-lt"/>
                <a:cs typeface="Helvetica" panose="020B0604020202020204" pitchFamily="34" charset="0"/>
              </a:rPr>
              <a:t>The SHED data substantiate the results obtained with the NFCS, and provide more insight into the debt and asset composition, and credit and financia</a:t>
            </a:r>
            <a:r>
              <a:rPr lang="en-US" sz="1800" b="0" dirty="0">
                <a:solidFill>
                  <a:schemeClr val="tx1"/>
                </a:solidFill>
                <a:latin typeface="+mn-lt"/>
                <a:cs typeface="Helvetica" panose="020B0604020202020204" pitchFamily="34" charset="0"/>
              </a:rPr>
              <a:t>l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  <a:cs typeface="Helvetica" panose="020B0604020202020204" pitchFamily="34" charset="0"/>
              </a:rPr>
              <a:t> behavior of individuals.</a:t>
            </a:r>
            <a:endParaRPr lang="en-US" sz="1800" b="0" dirty="0">
              <a:solidFill>
                <a:schemeClr val="tx1"/>
              </a:solidFill>
              <a:latin typeface="+mn-lt"/>
              <a:cs typeface="Helvetica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454" y="1622202"/>
            <a:ext cx="3442707" cy="4450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768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485" y="314284"/>
            <a:ext cx="6858000" cy="714376"/>
          </a:xfrm>
        </p:spPr>
        <p:txBody>
          <a:bodyPr>
            <a:normAutofit/>
          </a:bodyPr>
          <a:lstStyle/>
          <a:p>
            <a:pPr>
              <a:lnSpc>
                <a:spcPts val="2750"/>
              </a:lnSpc>
            </a:pPr>
            <a:r>
              <a:rPr lang="en-US" sz="3300" dirty="0" smtClean="0">
                <a:latin typeface="+mn-lt"/>
              </a:rPr>
              <a:t>Alternate </a:t>
            </a:r>
            <a:r>
              <a:rPr lang="en-US" sz="3300" dirty="0">
                <a:latin typeface="+mn-lt"/>
              </a:rPr>
              <a:t>measure of financial fragility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1873578"/>
            <a:ext cx="6716485" cy="30794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300" dirty="0">
                <a:latin typeface="+mn-lt"/>
              </a:rPr>
              <a:t>Suppose that you have an emergency expense that costs $400. Based on your current financial situation how would you pay for this expense?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474857" y="4214588"/>
            <a:ext cx="892628" cy="4245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rtl="0"/>
            <a:endParaRPr lang="en-US" sz="1500" baseline="30000" dirty="0">
              <a:solidFill>
                <a:srgbClr val="44A12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59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485" y="314284"/>
            <a:ext cx="6858000" cy="714376"/>
          </a:xfrm>
        </p:spPr>
        <p:txBody>
          <a:bodyPr>
            <a:normAutofit/>
          </a:bodyPr>
          <a:lstStyle/>
          <a:p>
            <a:pPr>
              <a:lnSpc>
                <a:spcPts val="2750"/>
              </a:lnSpc>
            </a:pPr>
            <a:r>
              <a:rPr lang="en-US" sz="3300" dirty="0" smtClean="0">
                <a:latin typeface="+mn-lt"/>
              </a:rPr>
              <a:t>Amount measured</a:t>
            </a:r>
            <a:endParaRPr lang="en-US" sz="33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1873579"/>
            <a:ext cx="4963885" cy="2012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300" dirty="0">
                <a:latin typeface="+mn-lt"/>
              </a:rPr>
              <a:t>Suppose that you have an emergency expense that costs $</a:t>
            </a:r>
            <a:r>
              <a:rPr lang="en-US" sz="3300" u="sng" dirty="0">
                <a:latin typeface="+mn-lt"/>
              </a:rPr>
              <a:t>400</a:t>
            </a:r>
            <a:r>
              <a:rPr lang="en-US" sz="3300" dirty="0">
                <a:latin typeface="+mn-lt"/>
              </a:rPr>
              <a:t>. Based on your current financial situation how would you pay for this expense?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474857" y="4214588"/>
            <a:ext cx="892628" cy="4245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rtl="0"/>
            <a:endParaRPr lang="en-US" sz="1500" baseline="30000" dirty="0">
              <a:solidFill>
                <a:srgbClr val="44A12B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4876800"/>
            <a:ext cx="3476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  <a:latin typeface="+mn-lt"/>
              </a:rPr>
              <a:t>$400 represents a smaller financial disruption that can occur in daily lives</a:t>
            </a:r>
          </a:p>
        </p:txBody>
      </p:sp>
    </p:spTree>
    <p:extLst>
      <p:ext uri="{BB962C8B-B14F-4D97-AF65-F5344CB8AC3E}">
        <p14:creationId xmlns:p14="http://schemas.microsoft.com/office/powerpoint/2010/main" val="206518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7705"/>
            <a:ext cx="8229600" cy="962595"/>
          </a:xfrm>
        </p:spPr>
        <p:txBody>
          <a:bodyPr/>
          <a:lstStyle/>
          <a:p>
            <a:r>
              <a:rPr lang="en-US" dirty="0" smtClean="0"/>
              <a:t>NEFE Overview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88168"/>
            <a:ext cx="8229600" cy="4329489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SzPct val="70000"/>
              <a:buNone/>
            </a:pPr>
            <a:r>
              <a:rPr lang="en-US" sz="2400" i="1" dirty="0" smtClean="0"/>
              <a:t>NEFE Serves …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Youth up to retired adults </a:t>
            </a:r>
            <a:endParaRPr lang="en-US" sz="2200" b="1" dirty="0" smtClean="0"/>
          </a:p>
          <a:p>
            <a:pPr>
              <a:spcBef>
                <a:spcPts val="0"/>
              </a:spcBef>
            </a:pPr>
            <a:r>
              <a:rPr lang="en-US" sz="2200" dirty="0" smtClean="0"/>
              <a:t>Those who have had limited access to financial education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People in difficult or unusual life circumstances</a:t>
            </a:r>
          </a:p>
          <a:p>
            <a:pPr>
              <a:spcBef>
                <a:spcPts val="2400"/>
              </a:spcBef>
              <a:buClr>
                <a:schemeClr val="accent1"/>
              </a:buClr>
              <a:buSzPct val="70000"/>
              <a:buNone/>
            </a:pPr>
            <a:r>
              <a:rPr lang="en-US" sz="2400" i="1" dirty="0" smtClean="0"/>
              <a:t>NEFE Partners with …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Financial educators and practitioners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Education institutions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Other nonprofits</a:t>
            </a:r>
          </a:p>
          <a:p>
            <a:pPr>
              <a:spcBef>
                <a:spcPts val="2400"/>
              </a:spcBef>
              <a:buClr>
                <a:schemeClr val="accent1"/>
              </a:buClr>
              <a:buSzPct val="70000"/>
              <a:buNone/>
            </a:pPr>
            <a:r>
              <a:rPr lang="en-US" sz="2400" i="1" dirty="0" smtClean="0"/>
              <a:t>NEFE Provides …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Grants for research about the field of financial literacy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Resources for consumers, educators, and facilitators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225193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019" y="305656"/>
            <a:ext cx="6858000" cy="714376"/>
          </a:xfrm>
        </p:spPr>
        <p:txBody>
          <a:bodyPr>
            <a:normAutofit/>
          </a:bodyPr>
          <a:lstStyle/>
          <a:p>
            <a:pPr>
              <a:lnSpc>
                <a:spcPts val="2750"/>
              </a:lnSpc>
            </a:pPr>
            <a:r>
              <a:rPr lang="en-US" sz="3300" dirty="0" smtClean="0">
                <a:latin typeface="+mn-lt"/>
              </a:rPr>
              <a:t>Coping method measured</a:t>
            </a:r>
            <a:endParaRPr lang="en-US" sz="33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2" y="1771977"/>
            <a:ext cx="8969828" cy="6771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>
                <a:latin typeface="+mn-lt"/>
              </a:rPr>
              <a:t>Suppose that you have an emergency expense that costs $</a:t>
            </a:r>
            <a:r>
              <a:rPr lang="en-US" sz="2200" u="sng" dirty="0">
                <a:latin typeface="+mn-lt"/>
              </a:rPr>
              <a:t>400</a:t>
            </a:r>
            <a:r>
              <a:rPr lang="en-US" sz="2200" dirty="0">
                <a:latin typeface="+mn-lt"/>
              </a:rPr>
              <a:t>. Based on your </a:t>
            </a:r>
            <a:r>
              <a:rPr lang="en-US" sz="2200" u="sng" dirty="0">
                <a:latin typeface="+mn-lt"/>
              </a:rPr>
              <a:t>current</a:t>
            </a:r>
            <a:r>
              <a:rPr lang="en-US" sz="2200" dirty="0">
                <a:latin typeface="+mn-lt"/>
              </a:rPr>
              <a:t> financial situation </a:t>
            </a:r>
            <a:r>
              <a:rPr lang="en-US" sz="2200" u="sng" dirty="0">
                <a:latin typeface="+mn-lt"/>
              </a:rPr>
              <a:t>how</a:t>
            </a:r>
            <a:r>
              <a:rPr lang="en-US" sz="2200" dirty="0">
                <a:latin typeface="+mn-lt"/>
              </a:rPr>
              <a:t> would you pay for this expense?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474857" y="4214588"/>
            <a:ext cx="892628" cy="4245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rtl="0"/>
            <a:endParaRPr lang="en-US" sz="1500" baseline="30000" dirty="0">
              <a:solidFill>
                <a:srgbClr val="44A12B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856" y="2951843"/>
            <a:ext cx="5617030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846" lvl="1" indent="-342900">
              <a:lnSpc>
                <a:spcPts val="1583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latin typeface="+mn-lt"/>
              </a:rPr>
              <a:t>Put it on my credit card and pay it off in full at the next statement</a:t>
            </a:r>
          </a:p>
          <a:p>
            <a:pPr marL="723846" lvl="1" indent="-342900">
              <a:lnSpc>
                <a:spcPts val="1583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latin typeface="+mn-lt"/>
              </a:rPr>
              <a:t>With the money currently in my checking/savings account or with cash</a:t>
            </a:r>
          </a:p>
          <a:p>
            <a:pPr marL="723846" lvl="1" indent="-342900">
              <a:lnSpc>
                <a:spcPts val="1583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latin typeface="+mn-lt"/>
              </a:rPr>
              <a:t>Put it on my credit card and pay it off over time</a:t>
            </a:r>
          </a:p>
          <a:p>
            <a:pPr marL="723846" lvl="1" indent="-342900">
              <a:lnSpc>
                <a:spcPts val="1583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latin typeface="+mn-lt"/>
              </a:rPr>
              <a:t>Using </a:t>
            </a:r>
            <a:r>
              <a:rPr lang="en-US" sz="1600" b="0" dirty="0" smtClean="0">
                <a:solidFill>
                  <a:schemeClr val="tx1"/>
                </a:solidFill>
                <a:latin typeface="+mn-lt"/>
              </a:rPr>
              <a:t>money </a:t>
            </a:r>
            <a:r>
              <a:rPr lang="en-US" sz="1600" b="0" dirty="0">
                <a:solidFill>
                  <a:schemeClr val="tx1"/>
                </a:solidFill>
                <a:latin typeface="+mn-lt"/>
              </a:rPr>
              <a:t>from a bank loan or line of credit</a:t>
            </a:r>
          </a:p>
          <a:p>
            <a:pPr marL="723846" lvl="1" indent="-342900">
              <a:lnSpc>
                <a:spcPts val="1583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latin typeface="+mn-lt"/>
              </a:rPr>
              <a:t>By borrowing from a friend or family member</a:t>
            </a:r>
          </a:p>
          <a:p>
            <a:pPr marL="723846" lvl="1" indent="-342900">
              <a:lnSpc>
                <a:spcPts val="1583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latin typeface="+mn-lt"/>
              </a:rPr>
              <a:t>Using a payday loan, deposit advance, or overdraft</a:t>
            </a:r>
          </a:p>
          <a:p>
            <a:pPr marL="723846" lvl="1" indent="-342900">
              <a:lnSpc>
                <a:spcPts val="1583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latin typeface="+mn-lt"/>
              </a:rPr>
              <a:t>By selling something</a:t>
            </a:r>
          </a:p>
          <a:p>
            <a:pPr marL="723846" lvl="1" indent="-342900">
              <a:lnSpc>
                <a:spcPts val="1583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latin typeface="+mn-lt"/>
              </a:rPr>
              <a:t>I wouldn’t be able to pay for the expense right now</a:t>
            </a:r>
          </a:p>
          <a:p>
            <a:pPr marL="723846" lvl="1" indent="-342900">
              <a:lnSpc>
                <a:spcPts val="1583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latin typeface="+mn-lt"/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19987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485" y="284716"/>
            <a:ext cx="6858000" cy="714376"/>
          </a:xfrm>
        </p:spPr>
        <p:txBody>
          <a:bodyPr>
            <a:normAutofit/>
          </a:bodyPr>
          <a:lstStyle/>
          <a:p>
            <a:pPr>
              <a:lnSpc>
                <a:spcPts val="2750"/>
              </a:lnSpc>
            </a:pPr>
            <a:r>
              <a:rPr lang="en-US" sz="3300" dirty="0"/>
              <a:t>Classification of financial fragility</a:t>
            </a:r>
            <a:endParaRPr lang="en-US" sz="33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2" y="1771978"/>
            <a:ext cx="8969828" cy="896837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latin typeface="+mn-lt"/>
              </a:rPr>
              <a:t>Suppose that you have an emergency expense that costs $</a:t>
            </a:r>
            <a:r>
              <a:rPr lang="en-US" sz="2200" u="sng" dirty="0">
                <a:latin typeface="+mn-lt"/>
              </a:rPr>
              <a:t>400</a:t>
            </a:r>
            <a:r>
              <a:rPr lang="en-US" sz="2200" dirty="0">
                <a:latin typeface="+mn-lt"/>
              </a:rPr>
              <a:t>. Based on your </a:t>
            </a:r>
            <a:r>
              <a:rPr lang="en-US" sz="2200" u="sng" dirty="0">
                <a:latin typeface="+mn-lt"/>
              </a:rPr>
              <a:t>current</a:t>
            </a:r>
            <a:r>
              <a:rPr lang="en-US" sz="2200" dirty="0">
                <a:latin typeface="+mn-lt"/>
              </a:rPr>
              <a:t> financial situation how would you pay for this expense?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474857" y="4214588"/>
            <a:ext cx="892628" cy="4245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rtl="0"/>
            <a:endParaRPr lang="en-US" sz="1500" baseline="30000" dirty="0">
              <a:solidFill>
                <a:srgbClr val="44A12B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856" y="2951843"/>
            <a:ext cx="5617030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846" lvl="1" indent="-342900">
              <a:lnSpc>
                <a:spcPts val="1583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latin typeface="+mn-lt"/>
              </a:rPr>
              <a:t>Put it on my credit card and pay it off in full at the next statement</a:t>
            </a:r>
          </a:p>
          <a:p>
            <a:pPr marL="723846" lvl="1" indent="-342900">
              <a:lnSpc>
                <a:spcPts val="1583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latin typeface="+mn-lt"/>
              </a:rPr>
              <a:t>With the money currently in my checking/savings account or with cash</a:t>
            </a:r>
          </a:p>
          <a:p>
            <a:pPr marL="723846" lvl="1" indent="-342900">
              <a:lnSpc>
                <a:spcPts val="1583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C00000"/>
                </a:solidFill>
                <a:latin typeface="+mn-lt"/>
              </a:rPr>
              <a:t>Put it on my credit card and pay it off over time</a:t>
            </a:r>
          </a:p>
          <a:p>
            <a:pPr marL="723846" lvl="1" indent="-342900">
              <a:lnSpc>
                <a:spcPts val="1583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C00000"/>
                </a:solidFill>
                <a:latin typeface="+mn-lt"/>
              </a:rPr>
              <a:t>Using money from a bank loan or line of credit</a:t>
            </a:r>
          </a:p>
          <a:p>
            <a:pPr marL="723846" lvl="1" indent="-342900">
              <a:lnSpc>
                <a:spcPts val="1583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C00000"/>
                </a:solidFill>
                <a:latin typeface="+mn-lt"/>
              </a:rPr>
              <a:t>By borrowing from a friend or family member</a:t>
            </a:r>
          </a:p>
          <a:p>
            <a:pPr marL="723846" lvl="1" indent="-342900">
              <a:lnSpc>
                <a:spcPts val="1583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C00000"/>
                </a:solidFill>
                <a:latin typeface="+mn-lt"/>
              </a:rPr>
              <a:t>Using a payday loan, deposit advance, or overdraft</a:t>
            </a:r>
          </a:p>
          <a:p>
            <a:pPr marL="723846" lvl="1" indent="-342900">
              <a:lnSpc>
                <a:spcPts val="1583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C00000"/>
                </a:solidFill>
                <a:latin typeface="+mn-lt"/>
              </a:rPr>
              <a:t>By selling something</a:t>
            </a:r>
          </a:p>
          <a:p>
            <a:pPr marL="723846" lvl="1" indent="-342900">
              <a:lnSpc>
                <a:spcPts val="1583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C00000"/>
                </a:solidFill>
                <a:latin typeface="+mn-lt"/>
              </a:rPr>
              <a:t>I wouldn’t be able to pay for the expense right now</a:t>
            </a:r>
          </a:p>
          <a:p>
            <a:pPr marL="723846" lvl="1" indent="-342900">
              <a:lnSpc>
                <a:spcPts val="1583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C00000"/>
                </a:solidFill>
                <a:latin typeface="+mn-lt"/>
              </a:rPr>
              <a:t>Other</a:t>
            </a:r>
          </a:p>
        </p:txBody>
      </p:sp>
      <p:sp>
        <p:nvSpPr>
          <p:cNvPr id="5" name="Right Arrow 4"/>
          <p:cNvSpPr/>
          <p:nvPr/>
        </p:nvSpPr>
        <p:spPr bwMode="auto">
          <a:xfrm>
            <a:off x="5722172" y="4483793"/>
            <a:ext cx="1042383" cy="310675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7116" y="4254409"/>
            <a:ext cx="1814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+mn-lt"/>
              </a:rPr>
              <a:t>Financially fragile</a:t>
            </a:r>
          </a:p>
        </p:txBody>
      </p:sp>
    </p:spTree>
    <p:extLst>
      <p:ext uri="{BB962C8B-B14F-4D97-AF65-F5344CB8AC3E}">
        <p14:creationId xmlns:p14="http://schemas.microsoft.com/office/powerpoint/2010/main" val="145960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8758" y="1904999"/>
            <a:ext cx="8550570" cy="47977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When </a:t>
            </a:r>
            <a:r>
              <a:rPr lang="en-US" sz="2400" dirty="0"/>
              <a:t>asked “How confident are you that you could come up with $2,000 if an unexpected need arose within the next month?” they answered, “I could </a:t>
            </a:r>
            <a:r>
              <a:rPr lang="en-US" sz="2400" u="sng" dirty="0"/>
              <a:t>probably not</a:t>
            </a:r>
            <a:r>
              <a:rPr lang="en-US" sz="2400" dirty="0"/>
              <a:t> come up with $2,000” or “I am </a:t>
            </a:r>
            <a:r>
              <a:rPr lang="en-US" sz="2400" u="sng" dirty="0"/>
              <a:t>certain I could not </a:t>
            </a:r>
            <a:r>
              <a:rPr lang="en-US" sz="2400" dirty="0"/>
              <a:t>come up with $2,000”</a:t>
            </a:r>
          </a:p>
          <a:p>
            <a:pPr marL="685800" lvl="1"/>
            <a:r>
              <a:rPr lang="en-US" sz="2400" dirty="0" smtClean="0"/>
              <a:t>Have </a:t>
            </a:r>
            <a:r>
              <a:rPr lang="en-US" sz="2400" dirty="0"/>
              <a:t>primary or shared responsibility for bill paying in their household</a:t>
            </a:r>
          </a:p>
          <a:p>
            <a:pPr marL="685800" lvl="1"/>
            <a:r>
              <a:rPr lang="en-US" sz="2400" dirty="0" smtClean="0"/>
              <a:t>Represent </a:t>
            </a:r>
            <a:r>
              <a:rPr lang="en-US" sz="2400" dirty="0"/>
              <a:t>a mix of races/ethnicities in each </a:t>
            </a:r>
            <a:r>
              <a:rPr lang="en-US" sz="2400" dirty="0" smtClean="0"/>
              <a:t>group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The demographic oversamples recruited for interviews were women, young people and blue-collar workers.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6968" y="363537"/>
            <a:ext cx="7100193" cy="591810"/>
          </a:xfrm>
        </p:spPr>
        <p:txBody>
          <a:bodyPr>
            <a:noAutofit/>
          </a:bodyPr>
          <a:lstStyle/>
          <a:p>
            <a:r>
              <a:rPr lang="en-US" sz="3300" dirty="0" smtClean="0"/>
              <a:t>Focus groups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39828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Financial fragility in the U.S.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6641565"/>
              </p:ext>
            </p:extLst>
          </p:nvPr>
        </p:nvGraphicFramePr>
        <p:xfrm>
          <a:off x="163899" y="1143000"/>
          <a:ext cx="8848215" cy="2734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0" y="3877409"/>
          <a:ext cx="8947235" cy="2980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85804" y="6581001"/>
            <a:ext cx="17614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dirty="0" smtClean="0">
                <a:solidFill>
                  <a:schemeClr val="tx2"/>
                </a:solidFill>
                <a:latin typeface="+mn-lt"/>
              </a:rPr>
              <a:t>Source: SHED 2015</a:t>
            </a:r>
            <a:endParaRPr lang="en-US" sz="105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Right Brace 7"/>
          <p:cNvSpPr/>
          <p:nvPr/>
        </p:nvSpPr>
        <p:spPr bwMode="auto">
          <a:xfrm rot="16200000">
            <a:off x="5651469" y="1343142"/>
            <a:ext cx="349370" cy="1229262"/>
          </a:xfrm>
          <a:prstGeom prst="rightBrac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52984" y="3481933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dirty="0" smtClean="0">
                <a:solidFill>
                  <a:schemeClr val="tx2"/>
                </a:solidFill>
                <a:latin typeface="+mn-lt"/>
              </a:rPr>
              <a:t>Source: NFCS 2015</a:t>
            </a:r>
            <a:endParaRPr lang="en-US" sz="105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4923800" y="1588073"/>
            <a:ext cx="2229677" cy="611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tx2"/>
                </a:solidFill>
              </a:rPr>
              <a:t>35.7% are financially fragile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1" name="Right Brace 10"/>
          <p:cNvSpPr/>
          <p:nvPr/>
        </p:nvSpPr>
        <p:spPr bwMode="auto">
          <a:xfrm rot="16200000">
            <a:off x="5740623" y="2637579"/>
            <a:ext cx="370785" cy="4898701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TextBox 2"/>
          <p:cNvSpPr txBox="1"/>
          <p:nvPr/>
        </p:nvSpPr>
        <p:spPr>
          <a:xfrm>
            <a:off x="4992012" y="4592819"/>
            <a:ext cx="2349813" cy="26619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tx2"/>
                </a:solidFill>
              </a:rPr>
              <a:t>43% are financially fragile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75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1" grpId="0" animBg="1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fragility across age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B8BE7229-3174-437D-A42C-EAF03C8A19C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640346" y="1552755"/>
          <a:ext cx="5218981" cy="3959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9273" y="1637155"/>
            <a:ext cx="29917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b="0" dirty="0" smtClean="0">
                <a:solidFill>
                  <a:schemeClr val="tx1"/>
                </a:solidFill>
                <a:latin typeface="+mn-lt"/>
              </a:rPr>
              <a:t>Equal distribution across 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 smtClean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  <a:latin typeface="+mn-lt"/>
              </a:rPr>
              <a:t>Fragility is slightly higher in the middle age group of 40- to 49-year-olds</a:t>
            </a:r>
            <a:endParaRPr lang="en-US" sz="2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295291" y="2488223"/>
            <a:ext cx="1134209" cy="219592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6664" y="5928532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solidFill>
                  <a:schemeClr val="tx2"/>
                </a:solidFill>
                <a:latin typeface="+mn-lt"/>
              </a:rPr>
              <a:t>Source: NFCS 2015</a:t>
            </a:r>
            <a:endParaRPr lang="en-US" sz="1200" b="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191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Financial fragility across household income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D0297B8F-769E-4D3F-A076-B16C491FA17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804746" y="1625560"/>
          <a:ext cx="6339254" cy="4520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0105" y="1752600"/>
            <a:ext cx="2513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chemeClr val="tx1"/>
                </a:solidFill>
                <a:latin typeface="+mn-lt"/>
              </a:rPr>
              <a:t>Financial fragility falls with income but is still high for the middle-income households.</a:t>
            </a:r>
            <a:endParaRPr lang="en-US" sz="2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0259" y="5960853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solidFill>
                  <a:schemeClr val="tx2"/>
                </a:solidFill>
                <a:latin typeface="+mn-lt"/>
              </a:rPr>
              <a:t>Source: NFCS 2015</a:t>
            </a:r>
            <a:endParaRPr lang="en-US" sz="12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339254" y="2725615"/>
            <a:ext cx="1213338" cy="195852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10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Financial fragility across education levels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0EB1A484-824D-4405-8F77-6A2BD6C865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2220293"/>
              </p:ext>
            </p:extLst>
          </p:nvPr>
        </p:nvGraphicFramePr>
        <p:xfrm>
          <a:off x="762000" y="1828800"/>
          <a:ext cx="7696200" cy="472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872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fragility across gender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C36B5B2D-E35B-4DD6-8A2B-84B7F6910D2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435470" y="1424355"/>
          <a:ext cx="6634212" cy="4598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1784551"/>
            <a:ext cx="22830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</a:rPr>
              <a:t>Women are substantially more financially fragile than </a:t>
            </a:r>
            <a:r>
              <a:rPr lang="en-US" sz="2400" b="0" dirty="0" smtClean="0">
                <a:solidFill>
                  <a:schemeClr val="tx1"/>
                </a:solidFill>
              </a:rPr>
              <a:t>men.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60863" y="5943326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solidFill>
                  <a:schemeClr val="tx2"/>
                </a:solidFill>
                <a:latin typeface="+mn-lt"/>
              </a:rPr>
              <a:t>Source: NFCS 2015</a:t>
            </a:r>
            <a:endParaRPr lang="en-US" sz="1200" b="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377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369" y="400199"/>
            <a:ext cx="6909538" cy="5918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Coping mechanisms of the financially fragile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4991216"/>
              </p:ext>
            </p:extLst>
          </p:nvPr>
        </p:nvGraphicFramePr>
        <p:xfrm>
          <a:off x="304800" y="1600200"/>
          <a:ext cx="8556172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16044" y="6145198"/>
            <a:ext cx="2206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2"/>
                </a:solidFill>
                <a:latin typeface="+mn-lt"/>
              </a:rPr>
              <a:t>Source: SHED 2015</a:t>
            </a:r>
          </a:p>
        </p:txBody>
      </p:sp>
    </p:spTree>
    <p:extLst>
      <p:ext uri="{BB962C8B-B14F-4D97-AF65-F5344CB8AC3E}">
        <p14:creationId xmlns:p14="http://schemas.microsoft.com/office/powerpoint/2010/main" val="64534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035" y="397454"/>
            <a:ext cx="6909538" cy="5918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Coping capacity of the financially fragile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9260774"/>
              </p:ext>
            </p:extLst>
          </p:nvPr>
        </p:nvGraphicFramePr>
        <p:xfrm>
          <a:off x="3519447" y="2311141"/>
          <a:ext cx="5364945" cy="3531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7371" y="3111500"/>
            <a:ext cx="218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2857" y="6075890"/>
            <a:ext cx="2206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2"/>
                </a:solidFill>
                <a:latin typeface="+mn-lt"/>
              </a:rPr>
              <a:t>Source: SHED 2015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944" y="1492937"/>
            <a:ext cx="8004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accent2"/>
                </a:solidFill>
              </a:rPr>
              <a:t>Q. Based on your current financial situation, what is the largest emergency expense that you could pay right </a:t>
            </a:r>
            <a:r>
              <a:rPr lang="en-US" sz="1600" dirty="0">
                <a:solidFill>
                  <a:schemeClr val="accent2"/>
                </a:solidFill>
              </a:rPr>
              <a:t>now</a:t>
            </a:r>
            <a:r>
              <a:rPr lang="en-US" sz="1600" b="0" dirty="0">
                <a:solidFill>
                  <a:schemeClr val="accent2"/>
                </a:solidFill>
              </a:rPr>
              <a:t> using </a:t>
            </a:r>
            <a:r>
              <a:rPr lang="en-US" sz="1600" dirty="0">
                <a:solidFill>
                  <a:schemeClr val="accent2"/>
                </a:solidFill>
              </a:rPr>
              <a:t>cash</a:t>
            </a:r>
            <a:r>
              <a:rPr lang="en-US" sz="1600" b="0" dirty="0">
                <a:solidFill>
                  <a:schemeClr val="accent2"/>
                </a:solidFill>
              </a:rPr>
              <a:t> or money in your </a:t>
            </a:r>
            <a:r>
              <a:rPr lang="en-US" sz="1600" dirty="0">
                <a:solidFill>
                  <a:schemeClr val="accent2"/>
                </a:solidFill>
              </a:rPr>
              <a:t>checking/savings account</a:t>
            </a:r>
            <a:r>
              <a:rPr lang="en-US" sz="1600" b="0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7371" y="2427599"/>
            <a:ext cx="278852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tx1"/>
                </a:solidFill>
                <a:latin typeface="+mn-lt"/>
              </a:rPr>
              <a:t>The large proportion of people who cannot even come up with $100 immediately suggests a grave problem of illiquidity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dirty="0">
              <a:solidFill>
                <a:schemeClr val="tx1"/>
              </a:solidFill>
              <a:latin typeface="+mn-lt"/>
            </a:endParaRPr>
          </a:p>
          <a:p>
            <a:r>
              <a:rPr lang="en-US" sz="1600" b="0" dirty="0">
                <a:solidFill>
                  <a:schemeClr val="tx1"/>
                </a:solidFill>
                <a:latin typeface="+mn-lt"/>
              </a:rPr>
              <a:t>Some report being able to come up with more than $400 despite earlier saying that they would not use cash or their savings accounts to cope with a $400 expense – suggests inefficiency in handling personal 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002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500" dirty="0">
                <a:latin typeface="Calibri" panose="020F0502020204030204" pitchFamily="34" charset="0"/>
              </a:rPr>
              <a:t>Why Research?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sz="2700" b="1" dirty="0">
                <a:latin typeface="Calibri" panose="020F0502020204030204" pitchFamily="34" charset="0"/>
              </a:rPr>
              <a:t>First, a little history. . 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25" dirty="0">
                <a:latin typeface="Calibri" panose="020F0502020204030204" pitchFamily="34" charset="0"/>
              </a:rPr>
              <a:t>Ongoing debate on the effectiveness of financial education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25" dirty="0">
                <a:latin typeface="Calibri" panose="020F0502020204030204" pitchFamily="34" charset="0"/>
              </a:rPr>
              <a:t>Number of participants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25" dirty="0">
                <a:latin typeface="Calibri" panose="020F0502020204030204" pitchFamily="34" charset="0"/>
              </a:rPr>
              <a:t>School focus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25" dirty="0">
                <a:latin typeface="Calibri" panose="020F0502020204030204" pitchFamily="34" charset="0"/>
              </a:rPr>
              <a:t>Research centers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25" dirty="0">
                <a:latin typeface="Calibri" panose="020F0502020204030204" pitchFamily="34" charset="0"/>
              </a:rPr>
              <a:t>Lack of quality and evaluation standards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25" dirty="0">
                <a:latin typeface="Calibri" panose="020F0502020204030204" pitchFamily="34" charset="0"/>
              </a:rPr>
              <a:t>Financial education vs. behavioral economics</a:t>
            </a:r>
          </a:p>
        </p:txBody>
      </p:sp>
    </p:spTree>
    <p:extLst>
      <p:ext uri="{BB962C8B-B14F-4D97-AF65-F5344CB8AC3E}">
        <p14:creationId xmlns:p14="http://schemas.microsoft.com/office/powerpoint/2010/main" val="29472909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+mn-lt"/>
              </a:rPr>
              <a:t>Overall</a:t>
            </a:r>
            <a:r>
              <a:rPr lang="en-US" sz="2400" dirty="0">
                <a:latin typeface="+mn-lt"/>
              </a:rPr>
              <a:t>, 36% of the working-age population is financially </a:t>
            </a:r>
            <a:r>
              <a:rPr lang="en-US" sz="2400" dirty="0" smtClean="0">
                <a:latin typeface="+mn-lt"/>
              </a:rPr>
              <a:t>fragile according to the NFCS and 43% in the SHED. </a:t>
            </a:r>
            <a:r>
              <a:rPr lang="en-US" sz="2400" dirty="0" smtClean="0">
                <a:latin typeface="+mn-lt"/>
              </a:rPr>
              <a:t>Non-demographic </a:t>
            </a:r>
            <a:r>
              <a:rPr lang="en-US" sz="2400" dirty="0" smtClean="0">
                <a:latin typeface="+mn-lt"/>
              </a:rPr>
              <a:t>factors associated with fragility:</a:t>
            </a:r>
            <a:endParaRPr lang="en-US" sz="24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01777" y="363537"/>
            <a:ext cx="6909538" cy="591810"/>
          </a:xfrm>
        </p:spPr>
        <p:txBody>
          <a:bodyPr>
            <a:normAutofit fontScale="90000"/>
          </a:bodyPr>
          <a:lstStyle/>
          <a:p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/>
              <a:t>Underlying factors</a:t>
            </a:r>
            <a:r>
              <a:rPr lang="en-US" u="sng" dirty="0"/>
              <a:t/>
            </a:r>
            <a:br>
              <a:rPr lang="en-US" u="sng" dirty="0"/>
            </a:b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16641751"/>
              </p:ext>
            </p:extLst>
          </p:nvPr>
        </p:nvGraphicFramePr>
        <p:xfrm>
          <a:off x="2303254" y="2493034"/>
          <a:ext cx="4830792" cy="3785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976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691" y="391573"/>
            <a:ext cx="6909538" cy="591810"/>
          </a:xfrm>
        </p:spPr>
        <p:txBody>
          <a:bodyPr>
            <a:normAutofit fontScale="90000"/>
          </a:bodyPr>
          <a:lstStyle/>
          <a:p>
            <a:r>
              <a:rPr lang="en-US" dirty="0"/>
              <a:t>Financial literacy and financial fragility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644" y="1676400"/>
            <a:ext cx="8171295" cy="449580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People who are financially literate are </a:t>
            </a:r>
            <a:r>
              <a:rPr lang="en-US" b="1" dirty="0" smtClean="0">
                <a:solidFill>
                  <a:schemeClr val="accent2"/>
                </a:solidFill>
                <a:latin typeface="+mn-lt"/>
              </a:rPr>
              <a:t>less likely </a:t>
            </a:r>
            <a:r>
              <a:rPr lang="en-US" dirty="0" smtClean="0">
                <a:latin typeface="+mn-lt"/>
              </a:rPr>
              <a:t>to be financially fragile.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This effect of financial literacy is independent of the effect that overall educational attainment has on fragility.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Financial literacy can help with better financial planning and budgeting, better decision-making, and improvement in financial behavior.</a:t>
            </a: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639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6"/>
            <a:ext cx="9220200" cy="684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845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091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financial education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554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4300" dirty="0"/>
              <a:t>T</a:t>
            </a:r>
            <a:r>
              <a:rPr lang="en-US" sz="4300" dirty="0" smtClean="0"/>
              <a:t>he Retirement Crisis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4902483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Retirement and Financial Education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George Washington University</a:t>
            </a:r>
          </a:p>
          <a:p>
            <a:pPr lvl="1"/>
            <a:r>
              <a:rPr lang="en-US" dirty="0" smtClean="0"/>
              <a:t>Analyzes </a:t>
            </a:r>
            <a:r>
              <a:rPr lang="en-US" dirty="0"/>
              <a:t>findings from the Organization for Economic Cooperation and Development (OECD)’s </a:t>
            </a:r>
            <a:r>
              <a:rPr lang="en-US" dirty="0" smtClean="0"/>
              <a:t>Program </a:t>
            </a:r>
            <a:r>
              <a:rPr lang="en-US" dirty="0"/>
              <a:t>for International Student Assessment (PISA) financial literacy data and their implications for the development of sustainable retirement systems</a:t>
            </a:r>
          </a:p>
        </p:txBody>
      </p:sp>
    </p:spTree>
    <p:extLst>
      <p:ext uri="{BB962C8B-B14F-4D97-AF65-F5344CB8AC3E}">
        <p14:creationId xmlns:p14="http://schemas.microsoft.com/office/powerpoint/2010/main" val="16715174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656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772" y="0"/>
            <a:ext cx="9165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321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3950"/>
            <a:ext cx="9144000" cy="688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153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5100" dirty="0"/>
              <a:t>Overconfident and Underprepared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576749"/>
      </p:ext>
    </p:extLst>
  </p:cSld>
  <p:clrMapOvr>
    <a:masterClrMapping/>
  </p:clrMapOvr>
  <p:transition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6" y="0"/>
            <a:ext cx="91418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35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382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577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304800"/>
            <a:ext cx="8610600" cy="630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737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Financial </a:t>
            </a:r>
            <a:r>
              <a:rPr lang="en-US" dirty="0"/>
              <a:t>literacy </a:t>
            </a:r>
            <a:r>
              <a:rPr lang="en-US" dirty="0" smtClean="0"/>
              <a:t>depends heavily </a:t>
            </a:r>
            <a:r>
              <a:rPr lang="en-US" dirty="0"/>
              <a:t>on socioeconomic </a:t>
            </a:r>
            <a:r>
              <a:rPr lang="en-US" dirty="0" smtClean="0"/>
              <a:t>status.</a:t>
            </a:r>
          </a:p>
          <a:p>
            <a:endParaRPr lang="en-US" dirty="0" smtClean="0"/>
          </a:p>
          <a:p>
            <a:r>
              <a:rPr lang="en-US" dirty="0" smtClean="0"/>
              <a:t>GDP </a:t>
            </a:r>
            <a:r>
              <a:rPr lang="en-US" dirty="0"/>
              <a:t>per capita only explains </a:t>
            </a:r>
            <a:r>
              <a:rPr lang="en-US" dirty="0" smtClean="0"/>
              <a:t>16 % </a:t>
            </a:r>
            <a:r>
              <a:rPr lang="en-US" dirty="0"/>
              <a:t>of country-level </a:t>
            </a:r>
            <a:r>
              <a:rPr lang="en-US" dirty="0" smtClean="0"/>
              <a:t>variations in financial </a:t>
            </a:r>
            <a:r>
              <a:rPr lang="en-US" dirty="0"/>
              <a:t>literacy, indicating </a:t>
            </a:r>
            <a:r>
              <a:rPr lang="en-US" dirty="0" smtClean="0"/>
              <a:t>that living </a:t>
            </a:r>
            <a:r>
              <a:rPr lang="en-US" dirty="0"/>
              <a:t>in a developed country </a:t>
            </a:r>
            <a:r>
              <a:rPr lang="en-US" dirty="0" smtClean="0"/>
              <a:t>or being </a:t>
            </a:r>
            <a:r>
              <a:rPr lang="en-US" dirty="0"/>
              <a:t>exposed to </a:t>
            </a:r>
            <a:r>
              <a:rPr lang="en-US" dirty="0" smtClean="0"/>
              <a:t>well-developed financial </a:t>
            </a:r>
            <a:r>
              <a:rPr lang="en-US" dirty="0"/>
              <a:t>markets alone </a:t>
            </a:r>
            <a:r>
              <a:rPr lang="en-US" dirty="0" smtClean="0"/>
              <a:t>does not </a:t>
            </a:r>
            <a:r>
              <a:rPr lang="en-US" dirty="0"/>
              <a:t>improve </a:t>
            </a:r>
            <a:r>
              <a:rPr lang="en-US" dirty="0" smtClean="0"/>
              <a:t>financial </a:t>
            </a:r>
            <a:r>
              <a:rPr lang="en-US" dirty="0"/>
              <a:t>literacy.</a:t>
            </a:r>
          </a:p>
        </p:txBody>
      </p:sp>
    </p:spTree>
    <p:extLst>
      <p:ext uri="{BB962C8B-B14F-4D97-AF65-F5344CB8AC3E}">
        <p14:creationId xmlns:p14="http://schemas.microsoft.com/office/powerpoint/2010/main" val="16822505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What Type of Financial Education Works?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4504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 everything that calls itself financial education is effective…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Five Key Factors for Effective Financial Education</a:t>
            </a:r>
            <a:endParaRPr lang="en-US" sz="2750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750" dirty="0" smtClean="0"/>
              <a:t>Well-trained Educator (tested e-learning protocol)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750" dirty="0" smtClean="0"/>
              <a:t>Vetted/Evaluated Program Materials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750" dirty="0" smtClean="0"/>
              <a:t>Timely Instruction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750" dirty="0" smtClean="0"/>
              <a:t>Relevant Subject Matter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750" dirty="0" smtClean="0"/>
              <a:t>Evidence of Impact (Evaluation)</a:t>
            </a:r>
            <a:endParaRPr lang="en-US" sz="2750" dirty="0"/>
          </a:p>
        </p:txBody>
      </p:sp>
    </p:spTree>
    <p:extLst>
      <p:ext uri="{BB962C8B-B14F-4D97-AF65-F5344CB8AC3E}">
        <p14:creationId xmlns:p14="http://schemas.microsoft.com/office/powerpoint/2010/main" val="14985836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Consideration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Why are the conversations dichotomous? </a:t>
            </a:r>
          </a:p>
          <a:p>
            <a:pPr lvl="1"/>
            <a:r>
              <a:rPr lang="en-US" dirty="0" smtClean="0"/>
              <a:t>“Either/Or” should be replaced by “In addition to”</a:t>
            </a:r>
          </a:p>
          <a:p>
            <a:pPr lvl="1"/>
            <a:endParaRPr lang="en-US" dirty="0"/>
          </a:p>
          <a:p>
            <a:r>
              <a:rPr lang="en-US" dirty="0" smtClean="0"/>
              <a:t>How do we build on what people already know?</a:t>
            </a:r>
          </a:p>
          <a:p>
            <a:endParaRPr lang="en-US" dirty="0" smtClean="0"/>
          </a:p>
          <a:p>
            <a:r>
              <a:rPr lang="en-US" dirty="0" smtClean="0"/>
              <a:t>How do we present entrepreneurship as an accessible and viable option for people of all ages, incomes, genders and races?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626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Consideration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do we use entrepreneurial passion to build acumen?</a:t>
            </a:r>
          </a:p>
          <a:p>
            <a:endParaRPr lang="en-US" dirty="0"/>
          </a:p>
          <a:p>
            <a:r>
              <a:rPr lang="en-US" dirty="0" smtClean="0"/>
              <a:t>How do we define “timely” and “relevant” in our work?</a:t>
            </a:r>
          </a:p>
          <a:p>
            <a:endParaRPr lang="en-US" dirty="0"/>
          </a:p>
          <a:p>
            <a:r>
              <a:rPr lang="en-US" dirty="0" smtClean="0"/>
              <a:t>How do we integrate education best practices into the broader work of entrepreneurship education?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9802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Competing Ideas and Intent</a:t>
            </a:r>
          </a:p>
          <a:p>
            <a:endParaRPr lang="en-US" dirty="0" smtClean="0"/>
          </a:p>
          <a:p>
            <a:r>
              <a:rPr lang="en-US" dirty="0" smtClean="0"/>
              <a:t>Access to Quality Education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Competing Voices</a:t>
            </a:r>
          </a:p>
          <a:p>
            <a:endParaRPr lang="en-US" dirty="0" smtClean="0"/>
          </a:p>
          <a:p>
            <a:r>
              <a:rPr lang="en-US" dirty="0" smtClean="0"/>
              <a:t>Evaluation</a:t>
            </a:r>
            <a:endParaRPr lang="en-US" dirty="0"/>
          </a:p>
          <a:p>
            <a:endParaRPr lang="en-US" dirty="0" smtClean="0"/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68674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studying or considering future research </a:t>
            </a:r>
            <a:r>
              <a:rPr lang="en-US" dirty="0" smtClean="0"/>
              <a:t>and programming, </a:t>
            </a:r>
            <a:r>
              <a:rPr lang="en-US" dirty="0" smtClean="0"/>
              <a:t>think like a teacher…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Teachers work with various stakeholders to understand the factors that influence learning and behavior change and then work toward improvement. </a:t>
            </a:r>
          </a:p>
        </p:txBody>
      </p:sp>
    </p:spTree>
    <p:extLst>
      <p:ext uri="{BB962C8B-B14F-4D97-AF65-F5344CB8AC3E}">
        <p14:creationId xmlns:p14="http://schemas.microsoft.com/office/powerpoint/2010/main" val="12680246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Overconfident and </a:t>
            </a:r>
            <a:r>
              <a:rPr lang="en-US" dirty="0" smtClean="0"/>
              <a:t>Underprepared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The </a:t>
            </a:r>
            <a:r>
              <a:rPr lang="en-US" i="1" dirty="0"/>
              <a:t>Disconnect Between Millennials and Their Money</a:t>
            </a:r>
          </a:p>
          <a:p>
            <a:r>
              <a:rPr lang="en-US" dirty="0"/>
              <a:t>Insights from the 2015 National Financial Capability </a:t>
            </a:r>
            <a:r>
              <a:rPr lang="en-US" dirty="0" smtClean="0"/>
              <a:t>Study: George Washington University</a:t>
            </a:r>
          </a:p>
        </p:txBody>
      </p:sp>
    </p:spTree>
    <p:extLst>
      <p:ext uri="{BB962C8B-B14F-4D97-AF65-F5344CB8AC3E}">
        <p14:creationId xmlns:p14="http://schemas.microsoft.com/office/powerpoint/2010/main" val="3243090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NEFE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1203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CashCourse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CashCourse is a free online resource, designed to provide students with financial education information for every stage of college life. </a:t>
            </a:r>
            <a:endParaRPr lang="en-US" dirty="0" smtClean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/>
              <a:t>Unbiased</a:t>
            </a:r>
            <a:r>
              <a:rPr lang="en-US" dirty="0"/>
              <a:t>, commercial-free content.  No advertising</a:t>
            </a:r>
            <a:r>
              <a:rPr lang="en-US" dirty="0" smtClean="0"/>
              <a:t>!</a:t>
            </a:r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Co-branded with your school</a:t>
            </a:r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Relaunched in 2017 with new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8212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for Financial Educators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11 </a:t>
            </a:r>
            <a:r>
              <a:rPr lang="en-US" b="1" dirty="0" smtClean="0"/>
              <a:t>Workshop kits</a:t>
            </a:r>
            <a:r>
              <a:rPr lang="en-US" dirty="0" smtClean="0"/>
              <a:t>: </a:t>
            </a:r>
            <a:r>
              <a:rPr lang="en-US" dirty="0"/>
              <a:t>PowerPoint </a:t>
            </a:r>
            <a:r>
              <a:rPr lang="en-US" dirty="0" smtClean="0"/>
              <a:t>presentations </a:t>
            </a:r>
            <a:r>
              <a:rPr lang="en-US" dirty="0"/>
              <a:t>&amp; facilitators’ guides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Marketing</a:t>
            </a:r>
            <a:r>
              <a:rPr lang="en-US" dirty="0" smtClean="0"/>
              <a:t> </a:t>
            </a:r>
            <a:r>
              <a:rPr lang="en-US" dirty="0"/>
              <a:t>templates: 8 flier designs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16 </a:t>
            </a:r>
            <a:r>
              <a:rPr lang="en-US" b="1" dirty="0" smtClean="0"/>
              <a:t>Worksheets</a:t>
            </a:r>
            <a:endParaRPr lang="en-US" b="1" dirty="0"/>
          </a:p>
          <a:p>
            <a:pPr>
              <a:lnSpc>
                <a:spcPct val="120000"/>
              </a:lnSpc>
            </a:pPr>
            <a:r>
              <a:rPr lang="en-US" b="1" dirty="0" smtClean="0"/>
              <a:t>Assignments</a:t>
            </a:r>
            <a:r>
              <a:rPr lang="en-US" dirty="0"/>
              <a:t>:  Give your students assignments, track their </a:t>
            </a:r>
            <a:r>
              <a:rPr lang="en-US" dirty="0" smtClean="0"/>
              <a:t>scores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>
                <a:hlinkClick r:id="rId2"/>
              </a:rPr>
              <a:t>CashCourse Connection</a:t>
            </a:r>
            <a:r>
              <a:rPr lang="en-US" dirty="0"/>
              <a:t>:  Monthly </a:t>
            </a:r>
            <a:r>
              <a:rPr lang="en-US" b="1" dirty="0"/>
              <a:t>e-newsletter</a:t>
            </a:r>
            <a:r>
              <a:rPr lang="en-US" dirty="0"/>
              <a:t>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Webinars</a:t>
            </a:r>
            <a:r>
              <a:rPr lang="en-US" dirty="0"/>
              <a:t>: Live how-to </a:t>
            </a:r>
            <a:r>
              <a:rPr lang="en-US" b="1" dirty="0"/>
              <a:t>training presentations</a:t>
            </a:r>
            <a:r>
              <a:rPr lang="en-US" dirty="0"/>
              <a:t> with Q&amp;A</a:t>
            </a:r>
          </a:p>
          <a:p>
            <a:pPr>
              <a:lnSpc>
                <a:spcPct val="120000"/>
              </a:lnSpc>
            </a:pPr>
            <a:r>
              <a:rPr lang="en-US" b="1" dirty="0"/>
              <a:t>Reimbursement Program</a:t>
            </a:r>
            <a:r>
              <a:rPr lang="en-US" dirty="0"/>
              <a:t>: Fall and Spring </a:t>
            </a:r>
            <a:r>
              <a:rPr lang="en-US" dirty="0" smtClean="0"/>
              <a:t>cycles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70853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75530" cy="45877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87765" y="2910692"/>
            <a:ext cx="416012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/>
              <a:buChar char="•"/>
            </a:pPr>
            <a:r>
              <a:rPr lang="en-US" sz="1500" dirty="0">
                <a:solidFill>
                  <a:prstClr val="black"/>
                </a:solidFill>
                <a:latin typeface="Calibri Light" panose="020F0302020204030204" pitchFamily="34" charset="0"/>
                <a:cs typeface="Avenir Book"/>
              </a:rPr>
              <a:t> On Your Own is a trusted resource for young adults just starting out in the real world.</a:t>
            </a:r>
          </a:p>
          <a:p>
            <a:pPr lvl="1"/>
            <a:endParaRPr lang="en-US" sz="1500" dirty="0">
              <a:solidFill>
                <a:prstClr val="black"/>
              </a:solidFill>
              <a:latin typeface="Calibri Light" panose="020F0302020204030204" pitchFamily="34" charset="0"/>
              <a:cs typeface="Avenir Book"/>
            </a:endParaRPr>
          </a:p>
          <a:p>
            <a:pPr lvl="1">
              <a:buFont typeface="Arial"/>
              <a:buChar char="•"/>
            </a:pPr>
            <a:r>
              <a:rPr lang="en-US" sz="1500" dirty="0">
                <a:solidFill>
                  <a:prstClr val="black"/>
                </a:solidFill>
                <a:latin typeface="Calibri Light" panose="020F0302020204030204" pitchFamily="34" charset="0"/>
                <a:cs typeface="Avenir Book"/>
              </a:rPr>
              <a:t> The blog provides young adults with an engaging educational experience. </a:t>
            </a:r>
          </a:p>
          <a:p>
            <a:pPr lvl="1"/>
            <a:endParaRPr lang="en-US" sz="1500" dirty="0">
              <a:solidFill>
                <a:prstClr val="black"/>
              </a:solidFill>
              <a:latin typeface="Calibri Light" panose="020F0302020204030204" pitchFamily="34" charset="0"/>
              <a:cs typeface="Avenir Book"/>
            </a:endParaRPr>
          </a:p>
          <a:p>
            <a:pPr lvl="1">
              <a:buFont typeface="Arial"/>
              <a:buChar char="•"/>
            </a:pPr>
            <a:r>
              <a:rPr lang="en-US" sz="1500" dirty="0">
                <a:solidFill>
                  <a:prstClr val="black"/>
                </a:solidFill>
                <a:latin typeface="Calibri Light" panose="020F0302020204030204" pitchFamily="34" charset="0"/>
                <a:cs typeface="Avenir Book"/>
              </a:rPr>
              <a:t> On Your Own features entirely new branding, content and website design as of January 2018</a:t>
            </a:r>
            <a:r>
              <a:rPr lang="en-US" sz="1350" dirty="0">
                <a:solidFill>
                  <a:prstClr val="black"/>
                </a:solidFill>
                <a:latin typeface="Calibri Light" panose="020F0302020204030204" pitchFamily="34" charset="0"/>
                <a:cs typeface="Avenir Book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 flipV="1">
            <a:off x="0" y="5445015"/>
            <a:ext cx="9144000" cy="118242"/>
          </a:xfrm>
          <a:prstGeom prst="rect">
            <a:avLst/>
          </a:prstGeom>
          <a:solidFill>
            <a:srgbClr val="28AB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50223" y="5646055"/>
            <a:ext cx="167962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  <a:latin typeface="Calibri Light" panose="020F0302020204030204"/>
                <a:cs typeface="Avenir Book"/>
              </a:rPr>
              <a:t>www.OnYourOwn.org</a:t>
            </a:r>
            <a:endParaRPr lang="en-US" sz="1350" dirty="0">
              <a:solidFill>
                <a:prstClr val="black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903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53164"/>
          </a:xfrm>
        </p:spPr>
        <p:txBody>
          <a:bodyPr>
            <a:normAutofit/>
          </a:bodyPr>
          <a:lstStyle/>
          <a:p>
            <a:r>
              <a:rPr lang="en-US" dirty="0" smtClean="0"/>
              <a:t>SmartAboutMoney.org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516165"/>
            <a:ext cx="4876800" cy="464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358" y="2922141"/>
            <a:ext cx="36746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Consumer website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Six in depth e-learning courses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Five Money Basics courses </a:t>
            </a:r>
            <a:endParaRPr lang="en-US" sz="24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Self-paced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Access anytime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16165"/>
            <a:ext cx="1726036" cy="140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225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SmartAboutMoney.org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419" y="1515792"/>
            <a:ext cx="6543162" cy="476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661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white">
          <a:xfrm>
            <a:off x="537883" y="620526"/>
            <a:ext cx="8057029" cy="71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defTabSz="89932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883" dirty="0">
                <a:solidFill>
                  <a:prstClr val="white"/>
                </a:solidFill>
              </a:rPr>
              <a:t>www.MyRetirementPaycheck.org</a:t>
            </a:r>
          </a:p>
        </p:txBody>
      </p:sp>
      <p:pic>
        <p:nvPicPr>
          <p:cNvPr id="1331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00" y="1869982"/>
            <a:ext cx="7992596" cy="372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7276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7883" y="620526"/>
            <a:ext cx="8057029" cy="71017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883" kern="1200" dirty="0"/>
              <a:t>www.MyRetirementPaycheck.org</a:t>
            </a: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476250" y="2252383"/>
            <a:ext cx="3985092" cy="218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defTabSz="1019175">
              <a:spcBef>
                <a:spcPct val="50000"/>
              </a:spcBef>
              <a:spcAft>
                <a:spcPct val="30000"/>
              </a:spcAft>
              <a:buClr>
                <a:schemeClr val="hlink"/>
              </a:buClr>
              <a:buFont typeface="Wingdings" panose="05000000000000000000" pitchFamily="2" charset="2"/>
              <a:defRPr sz="28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336550" indent="-222250" defTabSz="1019175">
              <a:spcBef>
                <a:spcPct val="40000"/>
              </a:spcBef>
              <a:buClr>
                <a:schemeClr val="hlink"/>
              </a:buClr>
              <a:buFont typeface="Wingdings" panose="05000000000000000000" pitchFamily="2" charset="2"/>
              <a:buChar char="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w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spcBef>
                <a:spcPct val="5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9175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9175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9175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9175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fontAlgn="base"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None/>
            </a:pPr>
            <a:endParaRPr lang="en-US" altLang="en-US" sz="2471">
              <a:solidFill>
                <a:prstClr val="black"/>
              </a:solidFill>
            </a:endParaRP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2151529" y="1664074"/>
            <a:ext cx="8875059" cy="47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spcAft>
                <a:spcPct val="30000"/>
              </a:spcAft>
              <a:buClr>
                <a:schemeClr val="hlink"/>
              </a:buClr>
              <a:buFont typeface="Wingdings" panose="05000000000000000000" pitchFamily="2" charset="2"/>
              <a:defRPr sz="28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hlink"/>
              </a:buClr>
              <a:buFont typeface="Wingdings" panose="05000000000000000000" pitchFamily="2" charset="2"/>
              <a:buChar char="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w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471" b="1">
              <a:solidFill>
                <a:prstClr val="white"/>
              </a:solidFill>
            </a:endParaRPr>
          </a:p>
        </p:txBody>
      </p:sp>
      <p:pic>
        <p:nvPicPr>
          <p:cNvPr id="15365" name="Picture 8" descr="MRPC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328" y="6096000"/>
            <a:ext cx="2816878" cy="44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850" y="1664074"/>
            <a:ext cx="5135096" cy="429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5943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52"/>
          <p:cNvSpPr txBox="1">
            <a:spLocks noChangeArrowheads="1"/>
          </p:cNvSpPr>
          <p:nvPr/>
        </p:nvSpPr>
        <p:spPr bwMode="auto">
          <a:xfrm>
            <a:off x="304800" y="6400800"/>
            <a:ext cx="152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33"/>
              </a:buClr>
              <a:buSzPct val="12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www.nefe.org</a:t>
            </a:r>
          </a:p>
        </p:txBody>
      </p:sp>
      <p:graphicFrame>
        <p:nvGraphicFramePr>
          <p:cNvPr id="2355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876493"/>
              </p:ext>
            </p:extLst>
          </p:nvPr>
        </p:nvGraphicFramePr>
        <p:xfrm>
          <a:off x="1066800" y="1524000"/>
          <a:ext cx="6737350" cy="475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Acrobat Document" r:id="rId4" imgW="4708957" imgH="3063096" progId="Acrobat.Document.2015">
                  <p:link updateAutomatic="1"/>
                </p:oleObj>
              </mc:Choice>
              <mc:Fallback>
                <p:oleObj name="Acrobat Document" r:id="rId4" imgW="4708957" imgH="3063096" progId="Acrobat.Document.2015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883" r="3883"/>
                      <a:stretch>
                        <a:fillRect/>
                      </a:stretch>
                    </p:blipFill>
                    <p:spPr bwMode="auto">
                      <a:xfrm>
                        <a:off x="1066800" y="1524000"/>
                        <a:ext cx="6737350" cy="475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8600" y="1524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 anchor="ctr"/>
          <a:lstStyle/>
          <a:p>
            <a:pPr marL="342900" indent="-342900" algn="ctr">
              <a:defRPr/>
            </a:pPr>
            <a:r>
              <a:rPr lang="en-US" sz="3200" dirty="0">
                <a:solidFill>
                  <a:prstClr val="white"/>
                </a:solidFill>
                <a:cs typeface="Arial" panose="020B0604020202020204" pitchFamily="34" charset="0"/>
              </a:rPr>
              <a:t>Financial Workshop Kits</a:t>
            </a:r>
            <a:endParaRPr lang="en-US" sz="36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4564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52"/>
          <p:cNvSpPr txBox="1">
            <a:spLocks noChangeArrowheads="1"/>
          </p:cNvSpPr>
          <p:nvPr/>
        </p:nvSpPr>
        <p:spPr bwMode="auto">
          <a:xfrm>
            <a:off x="304800" y="6400800"/>
            <a:ext cx="152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33"/>
              </a:buClr>
              <a:buSzPct val="120000"/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www.nefe.org</a:t>
            </a:r>
          </a:p>
        </p:txBody>
      </p:sp>
      <p:graphicFrame>
        <p:nvGraphicFramePr>
          <p:cNvPr id="2765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840707"/>
              </p:ext>
            </p:extLst>
          </p:nvPr>
        </p:nvGraphicFramePr>
        <p:xfrm>
          <a:off x="1295400" y="1600200"/>
          <a:ext cx="6472238" cy="456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Acrobat Document" r:id="rId4" imgW="4708957" imgH="3063096" progId="Acrobat.Document.2015">
                  <p:link updateAutomatic="1"/>
                </p:oleObj>
              </mc:Choice>
              <mc:Fallback>
                <p:oleObj name="Acrobat Document" r:id="rId4" imgW="4708957" imgH="3063096" progId="Acrobat.Document.2015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883" r="3883"/>
                      <a:stretch>
                        <a:fillRect/>
                      </a:stretch>
                    </p:blipFill>
                    <p:spPr bwMode="auto">
                      <a:xfrm>
                        <a:off x="1295400" y="1600200"/>
                        <a:ext cx="6472238" cy="456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8600" y="1524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 anchor="ctr"/>
          <a:lstStyle/>
          <a:p>
            <a:pPr marL="342900" indent="-342900" algn="ctr">
              <a:defRPr/>
            </a:pPr>
            <a:r>
              <a:rPr lang="en-US" sz="3200" dirty="0">
                <a:solidFill>
                  <a:prstClr val="white"/>
                </a:solidFill>
                <a:cs typeface="Arial" panose="020B0604020202020204" pitchFamily="34" charset="0"/>
              </a:rPr>
              <a:t>Financial Workshop Kits</a:t>
            </a:r>
            <a:endParaRPr lang="en-US" sz="36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095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Overconfident and Underprepared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70 </a:t>
            </a:r>
            <a:r>
              <a:rPr lang="en-US" dirty="0"/>
              <a:t>percent </a:t>
            </a:r>
            <a:r>
              <a:rPr lang="en-US" dirty="0" smtClean="0"/>
              <a:t>have </a:t>
            </a:r>
            <a:r>
              <a:rPr lang="en-US" dirty="0"/>
              <a:t>at least one source of long-term debt (student loan, home mortgage, car loan) and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34 </a:t>
            </a:r>
            <a:r>
              <a:rPr lang="en-US" dirty="0"/>
              <a:t>percent have more than one source </a:t>
            </a:r>
            <a:r>
              <a:rPr lang="en-US" dirty="0" smtClean="0"/>
              <a:t>of </a:t>
            </a:r>
            <a:r>
              <a:rPr lang="en-US" dirty="0"/>
              <a:t>outstanding long-term debt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23 </a:t>
            </a:r>
            <a:r>
              <a:rPr lang="en-US" dirty="0"/>
              <a:t>percent of those with a self-directed retirement account either took a loan or made a hardship withdrawal in the prior 12 months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6861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NEFE Evaluation </a:t>
            </a:r>
            <a:r>
              <a:rPr lang="en-US" i="1" dirty="0"/>
              <a:t>Toolkit®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000" dirty="0"/>
              <a:t>Track and evaluate program outcomes</a:t>
            </a:r>
          </a:p>
          <a:p>
            <a:pPr>
              <a:spcBef>
                <a:spcPts val="1200"/>
              </a:spcBef>
            </a:pPr>
            <a:r>
              <a:rPr lang="en-US" sz="3000" dirty="0"/>
              <a:t>Judge program effectiveness</a:t>
            </a:r>
          </a:p>
          <a:p>
            <a:pPr>
              <a:spcBef>
                <a:spcPts val="1200"/>
              </a:spcBef>
            </a:pPr>
            <a:r>
              <a:rPr lang="en-US" sz="3000" dirty="0" smtClean="0"/>
              <a:t>Establish </a:t>
            </a:r>
            <a:r>
              <a:rPr lang="en-US" sz="3000" dirty="0"/>
              <a:t>accountability</a:t>
            </a:r>
          </a:p>
          <a:p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 l="10256" t="17645" r="16239" b="13979"/>
          <a:stretch>
            <a:fillRect/>
          </a:stretch>
        </p:blipFill>
        <p:spPr bwMode="auto">
          <a:xfrm>
            <a:off x="4724400" y="3124200"/>
            <a:ext cx="4344176" cy="35202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036611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10600" cy="433167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/>
              <a:t>Comprehensive curriculum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/>
              <a:t>Relevant </a:t>
            </a:r>
            <a:r>
              <a:rPr lang="en-US" sz="3200" dirty="0"/>
              <a:t>to teens, grades 8 – 12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/>
              <a:t>Instructor-led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/>
              <a:t>Works </a:t>
            </a:r>
            <a:r>
              <a:rPr lang="en-US" sz="3200" dirty="0"/>
              <a:t>in a classroom, </a:t>
            </a:r>
            <a:r>
              <a:rPr lang="en-US" sz="3200" dirty="0" smtClean="0"/>
              <a:t>workshop or one-on-one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/>
              <a:t>Free printed student books</a:t>
            </a:r>
            <a:endParaRPr lang="en-US" sz="32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46100" y="158241"/>
            <a:ext cx="8229600" cy="944562"/>
          </a:xfrm>
        </p:spPr>
        <p:txBody>
          <a:bodyPr>
            <a:noAutofit/>
          </a:bodyPr>
          <a:lstStyle/>
          <a:p>
            <a:r>
              <a:rPr lang="en-US" dirty="0" smtClean="0"/>
              <a:t>Standards-Based Curriculum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758" y="173322"/>
            <a:ext cx="1915642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6355788" y="1905000"/>
            <a:ext cx="2451100" cy="1607417"/>
            <a:chOff x="5556738" y="1611589"/>
            <a:chExt cx="3130062" cy="1160209"/>
          </a:xfrm>
        </p:grpSpPr>
        <p:sp>
          <p:nvSpPr>
            <p:cNvPr id="13" name="Rounded Rectangle 12"/>
            <p:cNvSpPr/>
            <p:nvPr/>
          </p:nvSpPr>
          <p:spPr>
            <a:xfrm>
              <a:off x="5556738" y="1611589"/>
              <a:ext cx="3130062" cy="1160209"/>
            </a:xfrm>
            <a:prstGeom prst="roundRect">
              <a:avLst/>
            </a:prstGeom>
            <a:solidFill>
              <a:srgbClr val="E9E4D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56738" y="1739763"/>
              <a:ext cx="3130062" cy="921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“This program equips you with everything that you need to teach.”</a:t>
              </a:r>
            </a:p>
            <a:p>
              <a:r>
                <a:rPr lang="en-US" altLang="en-US" sz="1100" b="1" dirty="0" smtClean="0">
                  <a:solidFill>
                    <a:srgbClr val="4D7074"/>
                  </a:solidFill>
                </a:rPr>
                <a:t>	</a:t>
              </a:r>
            </a:p>
            <a:p>
              <a:pPr>
                <a:tabLst>
                  <a:tab pos="231775" algn="l"/>
                </a:tabLst>
              </a:pPr>
              <a:r>
                <a:rPr lang="en-US" altLang="en-US" sz="1200" dirty="0" smtClean="0">
                  <a:solidFill>
                    <a:srgbClr val="4D7074"/>
                  </a:solidFill>
                </a:rPr>
                <a:t>Allison, HSFP Instructor, Sparta, OH</a:t>
              </a:r>
              <a:endParaRPr lang="en-US" altLang="en-US" sz="1200" dirty="0">
                <a:solidFill>
                  <a:srgbClr val="4D7074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819400" y="5292793"/>
            <a:ext cx="33990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72A376">
                    <a:lumMod val="75000"/>
                  </a:srgbClr>
                </a:solidFill>
              </a:rPr>
              <a:t>HSFPP.org</a:t>
            </a:r>
          </a:p>
        </p:txBody>
      </p:sp>
    </p:spTree>
    <p:extLst>
      <p:ext uri="{BB962C8B-B14F-4D97-AF65-F5344CB8AC3E}">
        <p14:creationId xmlns:p14="http://schemas.microsoft.com/office/powerpoint/2010/main" val="1860762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Components 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3048000" y="1905000"/>
          <a:ext cx="5562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Rectangle 20"/>
          <p:cNvSpPr/>
          <p:nvPr/>
        </p:nvSpPr>
        <p:spPr>
          <a:xfrm>
            <a:off x="533400" y="4209372"/>
            <a:ext cx="570864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prstClr val="white"/>
              </a:buClr>
            </a:pPr>
            <a:r>
              <a:rPr lang="en-US" sz="2800" dirty="0">
                <a:solidFill>
                  <a:srgbClr val="234600"/>
                </a:solidFill>
              </a:rPr>
              <a:t>Lesson Resources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34600"/>
                </a:solidFill>
              </a:rPr>
              <a:t>Teacher Lesson </a:t>
            </a:r>
            <a:r>
              <a:rPr lang="en-US" dirty="0" smtClean="0">
                <a:solidFill>
                  <a:srgbClr val="234600"/>
                </a:solidFill>
              </a:rPr>
              <a:t>Plan</a:t>
            </a:r>
            <a:endParaRPr lang="en-US" dirty="0">
              <a:solidFill>
                <a:srgbClr val="2346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234600"/>
                </a:solidFill>
              </a:rPr>
              <a:t>PowerPoint Show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234600"/>
                </a:solidFill>
              </a:rPr>
              <a:t>Student Learning Plan</a:t>
            </a:r>
            <a:endParaRPr lang="en-US" dirty="0">
              <a:solidFill>
                <a:srgbClr val="2346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34600"/>
                </a:solidFill>
              </a:rPr>
              <a:t>Activities and </a:t>
            </a:r>
            <a:r>
              <a:rPr lang="en-US" dirty="0" smtClean="0">
                <a:solidFill>
                  <a:srgbClr val="234600"/>
                </a:solidFill>
              </a:rPr>
              <a:t>Handouts</a:t>
            </a:r>
            <a:endParaRPr lang="en-US" dirty="0">
              <a:solidFill>
                <a:srgbClr val="2346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34600"/>
                </a:solidFill>
              </a:rPr>
              <a:t>Performance </a:t>
            </a:r>
            <a:r>
              <a:rPr lang="en-US" dirty="0" smtClean="0">
                <a:solidFill>
                  <a:srgbClr val="234600"/>
                </a:solidFill>
              </a:rPr>
              <a:t>Assessment</a:t>
            </a:r>
            <a:endParaRPr lang="en-US" dirty="0">
              <a:solidFill>
                <a:srgbClr val="2346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3400" y="2518577"/>
            <a:ext cx="39688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prstClr val="white"/>
              </a:buClr>
            </a:pPr>
            <a:r>
              <a:rPr lang="en-US" sz="2800" dirty="0">
                <a:solidFill>
                  <a:prstClr val="black"/>
                </a:solidFill>
              </a:rPr>
              <a:t>Module Resources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/>
                </a:solidFill>
              </a:rPr>
              <a:t>Student guide books (print and online)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/>
                </a:solidFill>
              </a:rPr>
              <a:t>Letter home template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53673" y="237381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</a:rPr>
              <a:t>6</a:t>
            </a:r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89669" y="3316774"/>
            <a:ext cx="1737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Modules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42421" y="4044749"/>
            <a:ext cx="1121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</a:rPr>
              <a:t>27</a:t>
            </a:r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76026" y="4964984"/>
            <a:ext cx="4506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Stand-Alone Lessons</a:t>
            </a:r>
          </a:p>
          <a:p>
            <a:pPr algn="ctr"/>
            <a:r>
              <a:rPr lang="en-US" sz="2800" dirty="0" smtClean="0">
                <a:solidFill>
                  <a:prstClr val="white"/>
                </a:solidFill>
              </a:rPr>
              <a:t>(45-90 minutes each)</a:t>
            </a:r>
            <a:endParaRPr lang="en-US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5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1000" y="1905000"/>
            <a:ext cx="7696200" cy="3200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QUESTIONS?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www.nefe.org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1693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25,000 respondents</a:t>
            </a:r>
          </a:p>
          <a:p>
            <a:endParaRPr lang="en-US" dirty="0" smtClean="0"/>
          </a:p>
          <a:p>
            <a:r>
              <a:rPr lang="en-US" dirty="0" smtClean="0"/>
              <a:t>23- </a:t>
            </a:r>
            <a:r>
              <a:rPr lang="en-US" dirty="0"/>
              <a:t>to 35-year-old individuals for a total of 5,525 </a:t>
            </a:r>
            <a:r>
              <a:rPr lang="en-US" dirty="0" smtClean="0"/>
              <a:t>observations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464079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Millennials?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Approximately 80 </a:t>
            </a:r>
            <a:r>
              <a:rPr lang="en-US" dirty="0" smtClean="0"/>
              <a:t>million </a:t>
            </a:r>
            <a:r>
              <a:rPr lang="en-US" dirty="0" smtClean="0"/>
              <a:t>individuals</a:t>
            </a:r>
            <a:endParaRPr lang="en-US" dirty="0" smtClean="0"/>
          </a:p>
          <a:p>
            <a:r>
              <a:rPr lang="en-US" dirty="0" smtClean="0"/>
              <a:t>Larger in number, more ethnically diverse, and more educated than previous generations</a:t>
            </a:r>
          </a:p>
          <a:p>
            <a:r>
              <a:rPr lang="en-US" dirty="0" smtClean="0"/>
              <a:t>By 2025, three out of every four workers globally will be Millennials</a:t>
            </a:r>
          </a:p>
          <a:p>
            <a:r>
              <a:rPr lang="en-US" dirty="0" smtClean="0"/>
              <a:t>Poised to play pivotal role in the country’s social and economic development</a:t>
            </a:r>
          </a:p>
          <a:p>
            <a:r>
              <a:rPr lang="en-US" dirty="0" smtClean="0"/>
              <a:t>Known for confidence and optimism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92742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theme/theme1.xml><?xml version="1.0" encoding="utf-8"?>
<a:theme xmlns:a="http://schemas.openxmlformats.org/drawingml/2006/main" name="NEFE_Corp_Template-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7 CC Powerpoint Template" id="{E386EEC4-CDA6-4D4E-9FD5-085FBE908D0F}" vid="{B16B84B6-C215-4496-B33A-C620B8DCE702}"/>
    </a:ext>
  </a:extLst>
</a:theme>
</file>

<file path=ppt/theme/theme4.xml><?xml version="1.0" encoding="utf-8"?>
<a:theme xmlns:a="http://schemas.openxmlformats.org/drawingml/2006/main" name="NEFE corp templat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oundation Template-FINRA Fdt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000"/>
      </a:accent1>
      <a:accent2>
        <a:srgbClr val="4F81B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ation Template-FINRA Fdt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oundation Template-FINRA Fdt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undation Template-FINRA Fdt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undation Template-FINRA Fdt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undation Template-FINRA Fdt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undation Template-FINRA Fdt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undation Template-FINRA Fdt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undation Template-FINRA Fdt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NEFE_Corp_Template-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edian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15F91796C8CD4E960D1970CCF01DEE" ma:contentTypeVersion="0" ma:contentTypeDescription="Create a new document." ma:contentTypeScope="" ma:versionID="5efeb9f9e7da73723a3a6085bded369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BA1DDC-8DE7-4F1C-88AD-541F368CAF7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3E6D1A5-0AFB-42F3-BE87-A3C499AB14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B741E117-CCB9-4C9E-B9F1-A471484FF5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NEFE_Corp_Template-2011</Template>
  <TotalTime>1287</TotalTime>
  <Words>2321</Words>
  <Application>Microsoft Office PowerPoint</Application>
  <PresentationFormat>On-screen Show (4:3)</PresentationFormat>
  <Paragraphs>360</Paragraphs>
  <Slides>73</Slides>
  <Notes>20</Notes>
  <HiddenSlides>0</HiddenSlides>
  <MMClips>0</MMClips>
  <ScaleCrop>false</ScaleCrop>
  <HeadingPairs>
    <vt:vector size="10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Links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92" baseType="lpstr">
      <vt:lpstr>Arial</vt:lpstr>
      <vt:lpstr>Avenir Book</vt:lpstr>
      <vt:lpstr>Calibri</vt:lpstr>
      <vt:lpstr>Calibri Light</vt:lpstr>
      <vt:lpstr>Corbel</vt:lpstr>
      <vt:lpstr>Helvetica</vt:lpstr>
      <vt:lpstr>Tw Cen MT</vt:lpstr>
      <vt:lpstr>Wingdings</vt:lpstr>
      <vt:lpstr>Wingdings 2</vt:lpstr>
      <vt:lpstr>NEFE_Corp_Template-2011</vt:lpstr>
      <vt:lpstr>Office Theme</vt:lpstr>
      <vt:lpstr>1_Office Theme</vt:lpstr>
      <vt:lpstr>NEFE corp template</vt:lpstr>
      <vt:lpstr>Foundation Template-FINRA Fdtn</vt:lpstr>
      <vt:lpstr>1_NEFE_Corp_Template-2011</vt:lpstr>
      <vt:lpstr>Median</vt:lpstr>
      <vt:lpstr>\\sql01\docs\BJH\G1HE9IXC\5853_NEFE_FWK_Handout_PRESS.PDF</vt:lpstr>
      <vt:lpstr>\\sql01\docs\BJH\G1HE9IXC\5853_NEFE_FWK_Handout_PRESS.PDF</vt:lpstr>
      <vt:lpstr>Chart</vt:lpstr>
      <vt:lpstr>The Case for Financial Education at All Ages:  Recent Data</vt:lpstr>
      <vt:lpstr>What is NEFE?</vt:lpstr>
      <vt:lpstr>NEFE Overview</vt:lpstr>
      <vt:lpstr>Why Research?</vt:lpstr>
      <vt:lpstr>PowerPoint Presentation</vt:lpstr>
      <vt:lpstr>Overconfident and Underprepared </vt:lpstr>
      <vt:lpstr>Overconfident and Underprepared </vt:lpstr>
      <vt:lpstr>Sample</vt:lpstr>
      <vt:lpstr>Who are Millennials?</vt:lpstr>
      <vt:lpstr>Who are Millennials?</vt:lpstr>
      <vt:lpstr>Overconfident and Underprepared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Financial Literacy Questions</vt:lpstr>
      <vt:lpstr>Determinants of financial capability</vt:lpstr>
      <vt:lpstr>PowerPoint Presentation</vt:lpstr>
      <vt:lpstr>Introduction</vt:lpstr>
      <vt:lpstr>Research Team &amp; National Data</vt:lpstr>
      <vt:lpstr>NFCS </vt:lpstr>
      <vt:lpstr>Financial Fragility Measure</vt:lpstr>
      <vt:lpstr>Amount in measure</vt:lpstr>
      <vt:lpstr>Possible responses</vt:lpstr>
      <vt:lpstr>Definition of financial fragility</vt:lpstr>
      <vt:lpstr>SHED</vt:lpstr>
      <vt:lpstr>Alternate measure of financial fragility</vt:lpstr>
      <vt:lpstr>Amount measured</vt:lpstr>
      <vt:lpstr>Coping method measured</vt:lpstr>
      <vt:lpstr>Classification of financial fragility</vt:lpstr>
      <vt:lpstr>Focus groups</vt:lpstr>
      <vt:lpstr>Financial fragility in the U.S.</vt:lpstr>
      <vt:lpstr>Financial fragility across age</vt:lpstr>
      <vt:lpstr>Financial fragility across household income</vt:lpstr>
      <vt:lpstr>Financial fragility across education levels</vt:lpstr>
      <vt:lpstr>Financial fragility across gender</vt:lpstr>
      <vt:lpstr>Coping mechanisms of the financially fragile</vt:lpstr>
      <vt:lpstr>Coping capacity of the financially fragile</vt:lpstr>
      <vt:lpstr> Underlying factors </vt:lpstr>
      <vt:lpstr>Financial literacy and financial fragility </vt:lpstr>
      <vt:lpstr>PowerPoint Presentation</vt:lpstr>
      <vt:lpstr>PowerPoint Presentation</vt:lpstr>
      <vt:lpstr>Effect of financial education</vt:lpstr>
      <vt:lpstr>PowerPoint Presentation</vt:lpstr>
      <vt:lpstr>Retirement and Financial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Findings</vt:lpstr>
      <vt:lpstr>PowerPoint Presentation</vt:lpstr>
      <vt:lpstr>Not everything that calls itself financial education is effective…</vt:lpstr>
      <vt:lpstr>Questions for Consideration</vt:lpstr>
      <vt:lpstr>Questions for Consideration</vt:lpstr>
      <vt:lpstr>Concerns</vt:lpstr>
      <vt:lpstr>Final Observation</vt:lpstr>
      <vt:lpstr>PowerPoint Presentation</vt:lpstr>
      <vt:lpstr>CashCourse Overview</vt:lpstr>
      <vt:lpstr>Resources for Financial Educators</vt:lpstr>
      <vt:lpstr>PowerPoint Presentation</vt:lpstr>
      <vt:lpstr>SmartAboutMoney.org </vt:lpstr>
      <vt:lpstr>SmartAboutMoney.org</vt:lpstr>
      <vt:lpstr>PowerPoint Presentation</vt:lpstr>
      <vt:lpstr>www.MyRetirementPaycheck.org</vt:lpstr>
      <vt:lpstr>PowerPoint Presentation</vt:lpstr>
      <vt:lpstr>PowerPoint Presentation</vt:lpstr>
      <vt:lpstr>NEFE Evaluation Toolkit®</vt:lpstr>
      <vt:lpstr>Standards-Based Curriculum </vt:lpstr>
      <vt:lpstr>Curriculum Components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Billy J. Hensley</dc:creator>
  <cp:lastModifiedBy>Billy J. Hensley</cp:lastModifiedBy>
  <cp:revision>105</cp:revision>
  <dcterms:created xsi:type="dcterms:W3CDTF">2012-11-07T16:10:00Z</dcterms:created>
  <dcterms:modified xsi:type="dcterms:W3CDTF">2018-03-27T16:02:36Z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0x0101002415F91796C8CD4E960D1970CCF01DEE</vt:lpwstr>
  </property>
</Properties>
</file>